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754" r:id="rId2"/>
    <p:sldId id="906" r:id="rId3"/>
    <p:sldId id="915" r:id="rId4"/>
    <p:sldId id="916" r:id="rId5"/>
    <p:sldId id="900" r:id="rId6"/>
    <p:sldId id="857" r:id="rId7"/>
    <p:sldId id="917" r:id="rId8"/>
    <p:sldId id="855" r:id="rId9"/>
    <p:sldId id="888" r:id="rId10"/>
    <p:sldId id="866" r:id="rId11"/>
    <p:sldId id="909" r:id="rId12"/>
    <p:sldId id="890" r:id="rId13"/>
    <p:sldId id="885" r:id="rId14"/>
    <p:sldId id="914" r:id="rId15"/>
    <p:sldId id="902" r:id="rId16"/>
    <p:sldId id="883" r:id="rId17"/>
    <p:sldId id="886" r:id="rId18"/>
    <p:sldId id="907" r:id="rId19"/>
    <p:sldId id="908" r:id="rId20"/>
    <p:sldId id="870" r:id="rId21"/>
    <p:sldId id="872" r:id="rId22"/>
    <p:sldId id="892" r:id="rId23"/>
    <p:sldId id="918" r:id="rId24"/>
    <p:sldId id="903" r:id="rId25"/>
    <p:sldId id="904" r:id="rId26"/>
    <p:sldId id="875" r:id="rId27"/>
    <p:sldId id="912" r:id="rId28"/>
    <p:sldId id="876" r:id="rId29"/>
    <p:sldId id="893" r:id="rId30"/>
    <p:sldId id="910" r:id="rId31"/>
    <p:sldId id="837" r:id="rId32"/>
    <p:sldId id="839" r:id="rId33"/>
    <p:sldId id="911" r:id="rId34"/>
    <p:sldId id="840" r:id="rId35"/>
    <p:sldId id="865" r:id="rId36"/>
    <p:sldId id="859" r:id="rId37"/>
    <p:sldId id="861" r:id="rId38"/>
    <p:sldId id="862" r:id="rId39"/>
    <p:sldId id="860" r:id="rId40"/>
    <p:sldId id="864" r:id="rId41"/>
    <p:sldId id="894" r:id="rId42"/>
  </p:sldIdLst>
  <p:sldSz cx="8640763" cy="6480175"/>
  <p:notesSz cx="6858000" cy="9144000"/>
  <p:defaultTextStyle>
    <a:defPPr>
      <a:defRPr lang="en-GB"/>
    </a:defPPr>
    <a:lvl1pPr algn="l" rtl="0" fontAlgn="base">
      <a:spcBef>
        <a:spcPct val="0"/>
      </a:spcBef>
      <a:spcAft>
        <a:spcPct val="0"/>
      </a:spcAft>
      <a:defRPr sz="2300" kern="1200">
        <a:solidFill>
          <a:schemeClr val="tx1"/>
        </a:solidFill>
        <a:latin typeface="Times New Roman" charset="0"/>
        <a:ea typeface="ＭＳ Ｐゴシック" charset="0"/>
        <a:cs typeface="ＭＳ Ｐゴシック" charset="0"/>
      </a:defRPr>
    </a:lvl1pPr>
    <a:lvl2pPr marL="455613" indent="1588" algn="l" rtl="0" fontAlgn="base">
      <a:spcBef>
        <a:spcPct val="0"/>
      </a:spcBef>
      <a:spcAft>
        <a:spcPct val="0"/>
      </a:spcAft>
      <a:defRPr sz="2300" kern="1200">
        <a:solidFill>
          <a:schemeClr val="tx1"/>
        </a:solidFill>
        <a:latin typeface="Times New Roman" charset="0"/>
        <a:ea typeface="ＭＳ Ｐゴシック" charset="0"/>
        <a:cs typeface="ＭＳ Ｐゴシック" charset="0"/>
      </a:defRPr>
    </a:lvl2pPr>
    <a:lvl3pPr marL="912813" indent="1588" algn="l" rtl="0" fontAlgn="base">
      <a:spcBef>
        <a:spcPct val="0"/>
      </a:spcBef>
      <a:spcAft>
        <a:spcPct val="0"/>
      </a:spcAft>
      <a:defRPr sz="2300" kern="1200">
        <a:solidFill>
          <a:schemeClr val="tx1"/>
        </a:solidFill>
        <a:latin typeface="Times New Roman" charset="0"/>
        <a:ea typeface="ＭＳ Ｐゴシック" charset="0"/>
        <a:cs typeface="ＭＳ Ｐゴシック" charset="0"/>
      </a:defRPr>
    </a:lvl3pPr>
    <a:lvl4pPr marL="1370013" indent="1588" algn="l" rtl="0" fontAlgn="base">
      <a:spcBef>
        <a:spcPct val="0"/>
      </a:spcBef>
      <a:spcAft>
        <a:spcPct val="0"/>
      </a:spcAft>
      <a:defRPr sz="2300" kern="1200">
        <a:solidFill>
          <a:schemeClr val="tx1"/>
        </a:solidFill>
        <a:latin typeface="Times New Roman" charset="0"/>
        <a:ea typeface="ＭＳ Ｐゴシック" charset="0"/>
        <a:cs typeface="ＭＳ Ｐゴシック" charset="0"/>
      </a:defRPr>
    </a:lvl4pPr>
    <a:lvl5pPr marL="1827213" indent="1588" algn="l" rtl="0" fontAlgn="base">
      <a:spcBef>
        <a:spcPct val="0"/>
      </a:spcBef>
      <a:spcAft>
        <a:spcPct val="0"/>
      </a:spcAft>
      <a:defRPr sz="23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3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3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3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3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041">
          <p15:clr>
            <a:srgbClr val="A4A3A4"/>
          </p15:clr>
        </p15:guide>
        <p15:guide id="2" pos="27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4703"/>
    <a:srgbClr val="B71802"/>
    <a:srgbClr val="0E2B8D"/>
    <a:srgbClr val="333399"/>
    <a:srgbClr val="00007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35"/>
    <p:restoredTop sz="94709"/>
  </p:normalViewPr>
  <p:slideViewPr>
    <p:cSldViewPr>
      <p:cViewPr>
        <p:scale>
          <a:sx n="112" d="100"/>
          <a:sy n="112" d="100"/>
        </p:scale>
        <p:origin x="632" y="144"/>
      </p:cViewPr>
      <p:guideLst>
        <p:guide orient="horz" pos="2041"/>
        <p:guide pos="27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2"/>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mn-ea"/>
                <a:cs typeface="+mn-cs"/>
              </a:defRPr>
            </a:lvl1pPr>
          </a:lstStyle>
          <a:p>
            <a:pPr>
              <a:defRPr/>
            </a:pPr>
            <a:endParaRPr lang="en-GB"/>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Arial" charset="0"/>
              </a:defRPr>
            </a:lvl1pPr>
          </a:lstStyle>
          <a:p>
            <a:pPr>
              <a:defRPr/>
            </a:pPr>
            <a:fld id="{429BEC1F-F9A5-FD4D-9C38-D5A250AFB834}" type="datetime1">
              <a:rPr lang="tr-TR" smtClean="0"/>
              <a:t>2.11.2017</a:t>
            </a:fld>
            <a:endParaRPr lang="en-GB"/>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Arial" charset="0"/>
              </a:defRPr>
            </a:lvl1pPr>
          </a:lstStyle>
          <a:p>
            <a:pPr>
              <a:defRPr/>
            </a:pPr>
            <a:r>
              <a:rPr lang="de-DE" smtClean="0"/>
              <a:t>AA BAĞIMSIZ DENETİM VE YMM A.Ş.</a:t>
            </a:r>
            <a:endParaRPr lang="en-GB"/>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Arial" charset="0"/>
              </a:defRPr>
            </a:lvl1pPr>
          </a:lstStyle>
          <a:p>
            <a:pPr>
              <a:defRPr/>
            </a:pPr>
            <a:fld id="{9C25EBBA-8085-6244-92AA-57745DAAE479}" type="slidenum">
              <a:rPr lang="en-GB"/>
              <a:pPr>
                <a:defRPr/>
              </a:pPr>
              <a:t>‹#›</a:t>
            </a:fld>
            <a:endParaRPr lang="en-GB"/>
          </a:p>
        </p:txBody>
      </p:sp>
    </p:spTree>
    <p:extLst>
      <p:ext uri="{BB962C8B-B14F-4D97-AF65-F5344CB8AC3E}">
        <p14:creationId xmlns:p14="http://schemas.microsoft.com/office/powerpoint/2010/main" val="168098963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mn-ea"/>
                <a:cs typeface="+mn-cs"/>
              </a:defRPr>
            </a:lvl1pPr>
          </a:lstStyle>
          <a:p>
            <a:pPr>
              <a:defRPr/>
            </a:pPr>
            <a:endParaRPr lang="en-GB"/>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Arial" charset="0"/>
              </a:defRPr>
            </a:lvl1pPr>
          </a:lstStyle>
          <a:p>
            <a:pPr>
              <a:defRPr/>
            </a:pPr>
            <a:fld id="{CB93B718-B2C0-5A42-BBCC-F8F8CFA915FC}" type="datetime1">
              <a:rPr lang="tr-TR" smtClean="0"/>
              <a:t>2.11.2017</a:t>
            </a:fld>
            <a:endParaRPr lang="en-GB"/>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Arial" charset="0"/>
              </a:defRPr>
            </a:lvl1pPr>
          </a:lstStyle>
          <a:p>
            <a:pPr>
              <a:defRPr/>
            </a:pPr>
            <a:r>
              <a:rPr lang="de-DE" smtClean="0"/>
              <a:t>AA BAĞIMSIZ DENETİM VE YMM A.Ş.</a:t>
            </a:r>
            <a:endParaRPr lang="en-GB"/>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Arial" charset="0"/>
              </a:defRPr>
            </a:lvl1pPr>
          </a:lstStyle>
          <a:p>
            <a:pPr>
              <a:defRPr/>
            </a:pPr>
            <a:fld id="{66C66D16-824C-5D45-8FD0-3B7CE1797E8B}" type="slidenum">
              <a:rPr lang="en-GB"/>
              <a:pPr>
                <a:defRPr/>
              </a:pPr>
              <a:t>‹#›</a:t>
            </a:fld>
            <a:endParaRPr lang="en-GB"/>
          </a:p>
        </p:txBody>
      </p:sp>
    </p:spTree>
    <p:extLst>
      <p:ext uri="{BB962C8B-B14F-4D97-AF65-F5344CB8AC3E}">
        <p14:creationId xmlns:p14="http://schemas.microsoft.com/office/powerpoint/2010/main" val="1165019119"/>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68" algn="l" defTabSz="914307" rtl="0" eaLnBrk="1" latinLnBrk="0" hangingPunct="1">
      <a:defRPr sz="1200" kern="1200">
        <a:solidFill>
          <a:schemeClr val="tx1"/>
        </a:solidFill>
        <a:latin typeface="+mn-lt"/>
        <a:ea typeface="+mn-ea"/>
        <a:cs typeface="+mn-cs"/>
      </a:defRPr>
    </a:lvl6pPr>
    <a:lvl7pPr marL="2742921" algn="l" defTabSz="914307" rtl="0" eaLnBrk="1" latinLnBrk="0" hangingPunct="1">
      <a:defRPr sz="1200" kern="1200">
        <a:solidFill>
          <a:schemeClr val="tx1"/>
        </a:solidFill>
        <a:latin typeface="+mn-lt"/>
        <a:ea typeface="+mn-ea"/>
        <a:cs typeface="+mn-cs"/>
      </a:defRPr>
    </a:lvl7pPr>
    <a:lvl8pPr marL="3200075" algn="l" defTabSz="914307" rtl="0" eaLnBrk="1" latinLnBrk="0" hangingPunct="1">
      <a:defRPr sz="1200" kern="1200">
        <a:solidFill>
          <a:schemeClr val="tx1"/>
        </a:solidFill>
        <a:latin typeface="+mn-lt"/>
        <a:ea typeface="+mn-ea"/>
        <a:cs typeface="+mn-cs"/>
      </a:defRPr>
    </a:lvl8pPr>
    <a:lvl9pPr marL="3657228" algn="l" defTabSz="91430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latin typeface="Arial" charset="0"/>
              </a:rPr>
              <a:t>3. </a:t>
            </a:r>
            <a:r>
              <a:rPr lang="en-US" err="1" smtClean="0">
                <a:latin typeface="Arial" charset="0"/>
              </a:rPr>
              <a:t>Yeminli</a:t>
            </a:r>
            <a:r>
              <a:rPr lang="en-US" smtClean="0">
                <a:latin typeface="Arial" charset="0"/>
              </a:rPr>
              <a:t> Mali </a:t>
            </a:r>
            <a:r>
              <a:rPr lang="en-US" err="1" smtClean="0">
                <a:latin typeface="Arial" charset="0"/>
              </a:rPr>
              <a:t>Müşavirlik</a:t>
            </a:r>
            <a:r>
              <a:rPr lang="en-US" smtClean="0">
                <a:latin typeface="Arial" charset="0"/>
              </a:rPr>
              <a:t> </a:t>
            </a:r>
            <a:r>
              <a:rPr lang="en-US" err="1" smtClean="0">
                <a:latin typeface="Arial" charset="0"/>
              </a:rPr>
              <a:t>Denetim</a:t>
            </a:r>
            <a:r>
              <a:rPr lang="en-US" smtClean="0">
                <a:latin typeface="Arial" charset="0"/>
              </a:rPr>
              <a:t> </a:t>
            </a:r>
            <a:r>
              <a:rPr lang="en-US" err="1" smtClean="0">
                <a:latin typeface="Arial" charset="0"/>
              </a:rPr>
              <a:t>ve</a:t>
            </a:r>
            <a:r>
              <a:rPr lang="en-US" smtClean="0">
                <a:latin typeface="Arial" charset="0"/>
              </a:rPr>
              <a:t> </a:t>
            </a:r>
            <a:r>
              <a:rPr lang="en-US" err="1" smtClean="0">
                <a:latin typeface="Arial" charset="0"/>
              </a:rPr>
              <a:t>Tasdik</a:t>
            </a:r>
            <a:r>
              <a:rPr lang="en-US" smtClean="0">
                <a:latin typeface="Arial" charset="0"/>
              </a:rPr>
              <a:t> </a:t>
            </a:r>
            <a:r>
              <a:rPr lang="en-US" err="1" smtClean="0">
                <a:latin typeface="Arial" charset="0"/>
              </a:rPr>
              <a:t>Sempozyumunu</a:t>
            </a:r>
            <a:r>
              <a:rPr lang="en-US" smtClean="0">
                <a:latin typeface="Arial" charset="0"/>
              </a:rPr>
              <a:t> organize </a:t>
            </a:r>
            <a:r>
              <a:rPr lang="en-US" err="1" smtClean="0">
                <a:latin typeface="Arial" charset="0"/>
              </a:rPr>
              <a:t>eden</a:t>
            </a:r>
            <a:r>
              <a:rPr lang="en-US" smtClean="0">
                <a:latin typeface="Arial" charset="0"/>
              </a:rPr>
              <a:t>,</a:t>
            </a:r>
          </a:p>
          <a:p>
            <a:r>
              <a:rPr lang="en-US" err="1" smtClean="0">
                <a:latin typeface="Arial" charset="0"/>
              </a:rPr>
              <a:t>Başta</a:t>
            </a:r>
            <a:r>
              <a:rPr lang="en-US" smtClean="0">
                <a:latin typeface="Arial" charset="0"/>
              </a:rPr>
              <a:t> Ankara YMM </a:t>
            </a:r>
            <a:r>
              <a:rPr lang="en-US" err="1" smtClean="0">
                <a:latin typeface="Arial" charset="0"/>
              </a:rPr>
              <a:t>Odası</a:t>
            </a:r>
            <a:r>
              <a:rPr lang="en-US" smtClean="0">
                <a:latin typeface="Arial" charset="0"/>
              </a:rPr>
              <a:t> </a:t>
            </a:r>
            <a:r>
              <a:rPr lang="en-US" err="1" smtClean="0">
                <a:latin typeface="Arial" charset="0"/>
              </a:rPr>
              <a:t>olmak</a:t>
            </a:r>
            <a:r>
              <a:rPr lang="en-US" smtClean="0">
                <a:latin typeface="Arial" charset="0"/>
              </a:rPr>
              <a:t> </a:t>
            </a:r>
            <a:r>
              <a:rPr lang="en-US" err="1" smtClean="0">
                <a:latin typeface="Arial" charset="0"/>
              </a:rPr>
              <a:t>üzere</a:t>
            </a:r>
            <a:r>
              <a:rPr lang="en-US" smtClean="0">
                <a:latin typeface="Arial" charset="0"/>
              </a:rPr>
              <a:t> </a:t>
            </a:r>
            <a:r>
              <a:rPr lang="en-US" err="1" smtClean="0">
                <a:latin typeface="Arial" charset="0"/>
              </a:rPr>
              <a:t>Tüm</a:t>
            </a:r>
            <a:r>
              <a:rPr lang="en-US" smtClean="0">
                <a:latin typeface="Arial" charset="0"/>
              </a:rPr>
              <a:t> YMM </a:t>
            </a:r>
            <a:r>
              <a:rPr lang="en-US" err="1" smtClean="0">
                <a:latin typeface="Arial" charset="0"/>
              </a:rPr>
              <a:t>Odası</a:t>
            </a:r>
            <a:r>
              <a:rPr lang="en-US" smtClean="0">
                <a:latin typeface="Arial" charset="0"/>
              </a:rPr>
              <a:t> YK </a:t>
            </a:r>
            <a:r>
              <a:rPr lang="en-US" err="1" smtClean="0">
                <a:latin typeface="Arial" charset="0"/>
              </a:rPr>
              <a:t>Üyelerine</a:t>
            </a:r>
            <a:r>
              <a:rPr lang="en-US" smtClean="0">
                <a:latin typeface="Arial" charset="0"/>
              </a:rPr>
              <a:t>;</a:t>
            </a:r>
          </a:p>
          <a:p>
            <a:r>
              <a:rPr lang="en-US" err="1" smtClean="0">
                <a:latin typeface="Arial" charset="0"/>
              </a:rPr>
              <a:t>Ayrıca</a:t>
            </a:r>
            <a:r>
              <a:rPr lang="en-US" smtClean="0">
                <a:latin typeface="Arial" charset="0"/>
              </a:rPr>
              <a:t> I. </a:t>
            </a:r>
            <a:r>
              <a:rPr lang="en-US" err="1" smtClean="0">
                <a:latin typeface="Arial" charset="0"/>
              </a:rPr>
              <a:t>Oturumda</a:t>
            </a:r>
            <a:r>
              <a:rPr lang="en-US" smtClean="0">
                <a:latin typeface="Arial" charset="0"/>
              </a:rPr>
              <a:t> </a:t>
            </a:r>
            <a:r>
              <a:rPr lang="en-US" err="1" smtClean="0">
                <a:latin typeface="Arial" charset="0"/>
              </a:rPr>
              <a:t>değerli</a:t>
            </a:r>
            <a:r>
              <a:rPr lang="en-US" smtClean="0">
                <a:latin typeface="Arial" charset="0"/>
              </a:rPr>
              <a:t> </a:t>
            </a:r>
            <a:r>
              <a:rPr lang="en-US" err="1" smtClean="0">
                <a:latin typeface="Arial" charset="0"/>
              </a:rPr>
              <a:t>görüşlerini</a:t>
            </a:r>
            <a:r>
              <a:rPr lang="en-US" smtClean="0">
                <a:latin typeface="Arial" charset="0"/>
              </a:rPr>
              <a:t> </a:t>
            </a:r>
            <a:r>
              <a:rPr lang="en-US" err="1" smtClean="0">
                <a:latin typeface="Arial" charset="0"/>
              </a:rPr>
              <a:t>paylaştığımız</a:t>
            </a:r>
            <a:r>
              <a:rPr lang="en-US" smtClean="0">
                <a:latin typeface="Arial" charset="0"/>
              </a:rPr>
              <a:t> </a:t>
            </a:r>
            <a:r>
              <a:rPr lang="en-US" err="1" smtClean="0">
                <a:latin typeface="Arial" charset="0"/>
              </a:rPr>
              <a:t>tüm</a:t>
            </a:r>
            <a:r>
              <a:rPr lang="en-US" smtClean="0">
                <a:latin typeface="Arial" charset="0"/>
              </a:rPr>
              <a:t> </a:t>
            </a:r>
            <a:r>
              <a:rPr lang="en-US" err="1" smtClean="0">
                <a:latin typeface="Arial" charset="0"/>
              </a:rPr>
              <a:t>konuşmacılara</a:t>
            </a:r>
            <a:r>
              <a:rPr lang="en-US" smtClean="0">
                <a:latin typeface="Arial" charset="0"/>
              </a:rPr>
              <a:t>,</a:t>
            </a:r>
          </a:p>
          <a:p>
            <a:r>
              <a:rPr lang="en-US" smtClean="0">
                <a:latin typeface="Arial" charset="0"/>
              </a:rPr>
              <a:t>II. </a:t>
            </a:r>
            <a:r>
              <a:rPr lang="en-US" err="1" smtClean="0">
                <a:latin typeface="Arial" charset="0"/>
              </a:rPr>
              <a:t>Otumunda</a:t>
            </a:r>
            <a:r>
              <a:rPr lang="en-US" smtClean="0">
                <a:latin typeface="Arial" charset="0"/>
              </a:rPr>
              <a:t> </a:t>
            </a:r>
            <a:r>
              <a:rPr lang="en-US" err="1" smtClean="0">
                <a:latin typeface="Arial" charset="0"/>
              </a:rPr>
              <a:t>benden</a:t>
            </a:r>
            <a:r>
              <a:rPr lang="en-US" smtClean="0">
                <a:latin typeface="Arial" charset="0"/>
              </a:rPr>
              <a:t> </a:t>
            </a:r>
            <a:r>
              <a:rPr lang="en-US" err="1" smtClean="0">
                <a:latin typeface="Arial" charset="0"/>
              </a:rPr>
              <a:t>önce</a:t>
            </a:r>
            <a:r>
              <a:rPr lang="en-US" smtClean="0">
                <a:latin typeface="Arial" charset="0"/>
              </a:rPr>
              <a:t> </a:t>
            </a:r>
            <a:r>
              <a:rPr lang="en-US" err="1" smtClean="0">
                <a:latin typeface="Arial" charset="0"/>
              </a:rPr>
              <a:t>değerli</a:t>
            </a:r>
            <a:r>
              <a:rPr lang="en-US" smtClean="0">
                <a:latin typeface="Arial" charset="0"/>
              </a:rPr>
              <a:t> </a:t>
            </a:r>
            <a:r>
              <a:rPr lang="en-US" err="1" smtClean="0">
                <a:latin typeface="Arial" charset="0"/>
              </a:rPr>
              <a:t>görüşlerini</a:t>
            </a:r>
            <a:r>
              <a:rPr lang="en-US" smtClean="0">
                <a:latin typeface="Arial" charset="0"/>
              </a:rPr>
              <a:t> </a:t>
            </a:r>
            <a:r>
              <a:rPr lang="en-US" err="1" smtClean="0">
                <a:latin typeface="Arial" charset="0"/>
              </a:rPr>
              <a:t>ifade</a:t>
            </a:r>
            <a:r>
              <a:rPr lang="en-US" smtClean="0">
                <a:latin typeface="Arial" charset="0"/>
              </a:rPr>
              <a:t> </a:t>
            </a:r>
            <a:r>
              <a:rPr lang="en-US" err="1" smtClean="0">
                <a:latin typeface="Arial" charset="0"/>
              </a:rPr>
              <a:t>eden</a:t>
            </a:r>
            <a:r>
              <a:rPr lang="en-US" smtClean="0">
                <a:latin typeface="Arial" charset="0"/>
              </a:rPr>
              <a:t> </a:t>
            </a:r>
            <a:r>
              <a:rPr lang="en-US" err="1" smtClean="0">
                <a:latin typeface="Arial" charset="0"/>
              </a:rPr>
              <a:t>tüm</a:t>
            </a:r>
            <a:r>
              <a:rPr lang="en-US" smtClean="0">
                <a:latin typeface="Arial" charset="0"/>
              </a:rPr>
              <a:t> </a:t>
            </a:r>
            <a:r>
              <a:rPr lang="en-US" err="1" smtClean="0">
                <a:latin typeface="Arial" charset="0"/>
              </a:rPr>
              <a:t>konuşmacılara</a:t>
            </a:r>
            <a:r>
              <a:rPr lang="en-US" smtClean="0">
                <a:latin typeface="Arial" charset="0"/>
              </a:rPr>
              <a:t>,</a:t>
            </a:r>
          </a:p>
          <a:p>
            <a:r>
              <a:rPr lang="en-US" err="1" smtClean="0">
                <a:latin typeface="Arial" charset="0"/>
              </a:rPr>
              <a:t>Şu</a:t>
            </a:r>
            <a:r>
              <a:rPr lang="en-US" smtClean="0">
                <a:latin typeface="Arial" charset="0"/>
              </a:rPr>
              <a:t> an </a:t>
            </a:r>
            <a:r>
              <a:rPr lang="en-US" err="1" smtClean="0">
                <a:latin typeface="Arial" charset="0"/>
              </a:rPr>
              <a:t>bizi</a:t>
            </a:r>
            <a:r>
              <a:rPr lang="en-US" smtClean="0">
                <a:latin typeface="Arial" charset="0"/>
              </a:rPr>
              <a:t> </a:t>
            </a:r>
            <a:r>
              <a:rPr lang="en-US" err="1" smtClean="0">
                <a:latin typeface="Arial" charset="0"/>
              </a:rPr>
              <a:t>izleyen</a:t>
            </a:r>
            <a:r>
              <a:rPr lang="en-US" smtClean="0">
                <a:latin typeface="Arial" charset="0"/>
              </a:rPr>
              <a:t> </a:t>
            </a:r>
            <a:r>
              <a:rPr lang="en-US" err="1" smtClean="0">
                <a:latin typeface="Arial" charset="0"/>
              </a:rPr>
              <a:t>tüm</a:t>
            </a:r>
            <a:r>
              <a:rPr lang="en-US" smtClean="0">
                <a:latin typeface="Arial" charset="0"/>
              </a:rPr>
              <a:t> </a:t>
            </a:r>
            <a:r>
              <a:rPr lang="en-US" err="1" smtClean="0">
                <a:latin typeface="Arial" charset="0"/>
              </a:rPr>
              <a:t>meslekdaşlarıma</a:t>
            </a:r>
            <a:r>
              <a:rPr lang="en-US" smtClean="0">
                <a:latin typeface="Arial" charset="0"/>
              </a:rPr>
              <a:t>, </a:t>
            </a:r>
            <a:r>
              <a:rPr lang="en-US" err="1" smtClean="0">
                <a:latin typeface="Arial" charset="0"/>
              </a:rPr>
              <a:t>balkanlık</a:t>
            </a:r>
            <a:r>
              <a:rPr lang="en-US" smtClean="0">
                <a:latin typeface="Arial" charset="0"/>
              </a:rPr>
              <a:t> </a:t>
            </a:r>
            <a:r>
              <a:rPr lang="en-US" err="1" smtClean="0">
                <a:latin typeface="Arial" charset="0"/>
              </a:rPr>
              <a:t>temsilcilerine</a:t>
            </a:r>
            <a:endParaRPr lang="en-US" smtClean="0">
              <a:latin typeface="Arial" charset="0"/>
            </a:endParaRPr>
          </a:p>
          <a:p>
            <a:r>
              <a:rPr lang="en-US" err="1" smtClean="0">
                <a:latin typeface="Arial" charset="0"/>
              </a:rPr>
              <a:t>Şahsım</a:t>
            </a:r>
            <a:r>
              <a:rPr lang="en-US" smtClean="0">
                <a:latin typeface="Arial" charset="0"/>
              </a:rPr>
              <a:t> </a:t>
            </a:r>
            <a:r>
              <a:rPr lang="en-US" err="1" smtClean="0">
                <a:latin typeface="Arial" charset="0"/>
              </a:rPr>
              <a:t>ve</a:t>
            </a:r>
            <a:r>
              <a:rPr lang="en-US" smtClean="0">
                <a:latin typeface="Arial" charset="0"/>
              </a:rPr>
              <a:t> </a:t>
            </a:r>
            <a:r>
              <a:rPr lang="en-US" err="1" smtClean="0">
                <a:latin typeface="Arial" charset="0"/>
              </a:rPr>
              <a:t>Odamız</a:t>
            </a:r>
            <a:r>
              <a:rPr lang="en-US" smtClean="0">
                <a:latin typeface="Arial" charset="0"/>
              </a:rPr>
              <a:t> </a:t>
            </a:r>
            <a:r>
              <a:rPr lang="en-US" err="1" smtClean="0">
                <a:latin typeface="Arial" charset="0"/>
              </a:rPr>
              <a:t>adına</a:t>
            </a:r>
            <a:r>
              <a:rPr lang="en-US" smtClean="0">
                <a:latin typeface="Arial" charset="0"/>
              </a:rPr>
              <a:t> </a:t>
            </a:r>
            <a:r>
              <a:rPr lang="en-US" err="1" smtClean="0">
                <a:latin typeface="Arial" charset="0"/>
              </a:rPr>
              <a:t>teşekkürlerimi</a:t>
            </a:r>
            <a:r>
              <a:rPr lang="en-US" smtClean="0">
                <a:latin typeface="Arial" charset="0"/>
              </a:rPr>
              <a:t> </a:t>
            </a:r>
            <a:r>
              <a:rPr lang="en-US" err="1" smtClean="0">
                <a:latin typeface="Arial" charset="0"/>
              </a:rPr>
              <a:t>sunuyorum</a:t>
            </a:r>
            <a:r>
              <a:rPr lang="en-US" smtClean="0">
                <a:latin typeface="Arial" charset="0"/>
              </a:rPr>
              <a:t> </a:t>
            </a:r>
            <a:r>
              <a:rPr lang="en-US" err="1" smtClean="0">
                <a:latin typeface="Arial" charset="0"/>
              </a:rPr>
              <a:t>ve</a:t>
            </a:r>
            <a:r>
              <a:rPr lang="en-US" smtClean="0">
                <a:latin typeface="Arial" charset="0"/>
              </a:rPr>
              <a:t> </a:t>
            </a:r>
            <a:r>
              <a:rPr lang="en-US" err="1" smtClean="0">
                <a:latin typeface="Arial" charset="0"/>
              </a:rPr>
              <a:t>hepinizi</a:t>
            </a:r>
            <a:r>
              <a:rPr lang="en-US" smtClean="0">
                <a:latin typeface="Arial" charset="0"/>
              </a:rPr>
              <a:t> </a:t>
            </a:r>
            <a:r>
              <a:rPr lang="en-US" err="1" smtClean="0">
                <a:latin typeface="Arial" charset="0"/>
              </a:rPr>
              <a:t>saygı</a:t>
            </a:r>
            <a:r>
              <a:rPr lang="en-US" smtClean="0">
                <a:latin typeface="Arial" charset="0"/>
              </a:rPr>
              <a:t> </a:t>
            </a:r>
            <a:r>
              <a:rPr lang="en-US" err="1" smtClean="0">
                <a:latin typeface="Arial" charset="0"/>
              </a:rPr>
              <a:t>ile</a:t>
            </a:r>
            <a:r>
              <a:rPr lang="en-US" smtClean="0">
                <a:latin typeface="Arial" charset="0"/>
              </a:rPr>
              <a:t> </a:t>
            </a:r>
            <a:r>
              <a:rPr lang="en-US" err="1" smtClean="0">
                <a:latin typeface="Arial" charset="0"/>
              </a:rPr>
              <a:t>selamlıyorum</a:t>
            </a:r>
            <a:endParaRPr lang="en-US"/>
          </a:p>
        </p:txBody>
      </p:sp>
      <p:sp>
        <p:nvSpPr>
          <p:cNvPr id="4" name="Date Placeholder 3"/>
          <p:cNvSpPr>
            <a:spLocks noGrp="1"/>
          </p:cNvSpPr>
          <p:nvPr>
            <p:ph type="dt" idx="10"/>
          </p:nvPr>
        </p:nvSpPr>
        <p:spPr/>
        <p:txBody>
          <a:bodyPr/>
          <a:lstStyle/>
          <a:p>
            <a:pPr>
              <a:defRPr/>
            </a:pPr>
            <a:fld id="{59499D68-CF21-9F48-8EEF-3F458C93B8BD}" type="datetime1">
              <a:rPr lang="tr-TR" smtClean="0"/>
              <a:t>2.11.2017</a:t>
            </a:fld>
            <a:endParaRPr lang="en-GB"/>
          </a:p>
        </p:txBody>
      </p:sp>
      <p:sp>
        <p:nvSpPr>
          <p:cNvPr id="5" name="Footer Placeholder 4"/>
          <p:cNvSpPr>
            <a:spLocks noGrp="1"/>
          </p:cNvSpPr>
          <p:nvPr>
            <p:ph type="ftr" sz="quarter" idx="11"/>
          </p:nvPr>
        </p:nvSpPr>
        <p:spPr/>
        <p:txBody>
          <a:bodyPr/>
          <a:lstStyle/>
          <a:p>
            <a:pPr>
              <a:defRPr/>
            </a:pPr>
            <a:r>
              <a:rPr lang="de-DE" smtClean="0"/>
              <a:t>AA BAĞIMSIZ DENETİM VE YMM A.Ş.</a:t>
            </a:r>
            <a:endParaRPr lang="en-GB"/>
          </a:p>
        </p:txBody>
      </p:sp>
      <p:sp>
        <p:nvSpPr>
          <p:cNvPr id="6" name="Slide Number Placeholder 5"/>
          <p:cNvSpPr>
            <a:spLocks noGrp="1"/>
          </p:cNvSpPr>
          <p:nvPr>
            <p:ph type="sldNum" sz="quarter" idx="12"/>
          </p:nvPr>
        </p:nvSpPr>
        <p:spPr/>
        <p:txBody>
          <a:bodyPr/>
          <a:lstStyle/>
          <a:p>
            <a:pPr>
              <a:defRPr/>
            </a:pPr>
            <a:fld id="{66C66D16-824C-5D45-8FD0-3B7CE1797E8B}" type="slidenum">
              <a:rPr lang="en-GB" smtClean="0"/>
              <a:pPr>
                <a:defRPr/>
              </a:pPr>
              <a:t>1</a:t>
            </a:fld>
            <a:endParaRPr lang="en-GB"/>
          </a:p>
        </p:txBody>
      </p:sp>
    </p:spTree>
    <p:extLst>
      <p:ext uri="{BB962C8B-B14F-4D97-AF65-F5344CB8AC3E}">
        <p14:creationId xmlns:p14="http://schemas.microsoft.com/office/powerpoint/2010/main" val="1618945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TCK da </a:t>
            </a:r>
            <a:r>
              <a:rPr lang="en-US" err="1" smtClean="0"/>
              <a:t>belirtilen</a:t>
            </a:r>
            <a:r>
              <a:rPr lang="en-US" smtClean="0"/>
              <a:t> </a:t>
            </a:r>
            <a:r>
              <a:rPr lang="en-US" err="1" smtClean="0"/>
              <a:t>suçlar</a:t>
            </a:r>
            <a:r>
              <a:rPr lang="en-US" smtClean="0"/>
              <a:t> </a:t>
            </a:r>
            <a:r>
              <a:rPr lang="en-US" err="1" smtClean="0"/>
              <a:t>bu</a:t>
            </a:r>
            <a:r>
              <a:rPr lang="en-US" smtClean="0"/>
              <a:t> </a:t>
            </a:r>
            <a:r>
              <a:rPr lang="en-US" err="1" smtClean="0"/>
              <a:t>nedenle</a:t>
            </a:r>
            <a:r>
              <a:rPr lang="en-US" smtClean="0"/>
              <a:t> </a:t>
            </a:r>
            <a:r>
              <a:rPr lang="en-US" err="1" smtClean="0"/>
              <a:t>önemlidir</a:t>
            </a:r>
            <a:r>
              <a:rPr lang="en-US" smtClean="0"/>
              <a:t>.</a:t>
            </a:r>
            <a:endParaRPr lang="en-US"/>
          </a:p>
        </p:txBody>
      </p:sp>
      <p:sp>
        <p:nvSpPr>
          <p:cNvPr id="4" name="Date Placeholder 3"/>
          <p:cNvSpPr>
            <a:spLocks noGrp="1"/>
          </p:cNvSpPr>
          <p:nvPr>
            <p:ph type="dt" idx="10"/>
          </p:nvPr>
        </p:nvSpPr>
        <p:spPr/>
        <p:txBody>
          <a:bodyPr/>
          <a:lstStyle/>
          <a:p>
            <a:pPr>
              <a:defRPr/>
            </a:pPr>
            <a:fld id="{9209E069-A8DE-4C4E-A693-98FBD30671FB}" type="datetime1">
              <a:rPr lang="tr-TR" smtClean="0"/>
              <a:t>2.11.2017</a:t>
            </a:fld>
            <a:endParaRPr lang="en-GB"/>
          </a:p>
        </p:txBody>
      </p:sp>
      <p:sp>
        <p:nvSpPr>
          <p:cNvPr id="5" name="Footer Placeholder 4"/>
          <p:cNvSpPr>
            <a:spLocks noGrp="1"/>
          </p:cNvSpPr>
          <p:nvPr>
            <p:ph type="ftr" sz="quarter" idx="11"/>
          </p:nvPr>
        </p:nvSpPr>
        <p:spPr/>
        <p:txBody>
          <a:bodyPr/>
          <a:lstStyle/>
          <a:p>
            <a:pPr>
              <a:defRPr/>
            </a:pPr>
            <a:r>
              <a:rPr lang="de-DE" smtClean="0"/>
              <a:t>AA BAĞIMSIZ DENETİM VE YMM A.Ş.</a:t>
            </a:r>
            <a:endParaRPr lang="en-GB"/>
          </a:p>
        </p:txBody>
      </p:sp>
      <p:sp>
        <p:nvSpPr>
          <p:cNvPr id="6" name="Slide Number Placeholder 5"/>
          <p:cNvSpPr>
            <a:spLocks noGrp="1"/>
          </p:cNvSpPr>
          <p:nvPr>
            <p:ph type="sldNum" sz="quarter" idx="12"/>
          </p:nvPr>
        </p:nvSpPr>
        <p:spPr/>
        <p:txBody>
          <a:bodyPr/>
          <a:lstStyle/>
          <a:p>
            <a:pPr>
              <a:defRPr/>
            </a:pPr>
            <a:fld id="{66C66D16-824C-5D45-8FD0-3B7CE1797E8B}" type="slidenum">
              <a:rPr lang="en-GB" smtClean="0"/>
              <a:pPr>
                <a:defRPr/>
              </a:pPr>
              <a:t>6</a:t>
            </a:fld>
            <a:endParaRPr lang="en-GB"/>
          </a:p>
        </p:txBody>
      </p:sp>
    </p:spTree>
    <p:extLst>
      <p:ext uri="{BB962C8B-B14F-4D97-AF65-F5344CB8AC3E}">
        <p14:creationId xmlns:p14="http://schemas.microsoft.com/office/powerpoint/2010/main" val="15985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KGK </a:t>
            </a:r>
            <a:r>
              <a:rPr lang="en-US" err="1" smtClean="0"/>
              <a:t>nın</a:t>
            </a:r>
            <a:r>
              <a:rPr lang="en-US" smtClean="0"/>
              <a:t> KAYİK </a:t>
            </a:r>
            <a:r>
              <a:rPr lang="en-US" err="1" smtClean="0"/>
              <a:t>dışı</a:t>
            </a:r>
            <a:r>
              <a:rPr lang="en-US" smtClean="0"/>
              <a:t> </a:t>
            </a:r>
            <a:r>
              <a:rPr lang="en-US" err="1" smtClean="0"/>
              <a:t>firmalara</a:t>
            </a:r>
            <a:r>
              <a:rPr lang="en-US" smtClean="0"/>
              <a:t> VUK</a:t>
            </a:r>
            <a:r>
              <a:rPr lang="en-US" baseline="0" smtClean="0"/>
              <a:t> a </a:t>
            </a:r>
            <a:r>
              <a:rPr lang="en-US" baseline="0" err="1" smtClean="0"/>
              <a:t>göre</a:t>
            </a:r>
            <a:r>
              <a:rPr lang="en-US" baseline="0" smtClean="0"/>
              <a:t> </a:t>
            </a:r>
            <a:r>
              <a:rPr lang="en-US" baseline="0" err="1" smtClean="0"/>
              <a:t>mali</a:t>
            </a:r>
            <a:r>
              <a:rPr lang="en-US" baseline="0" smtClean="0"/>
              <a:t> </a:t>
            </a:r>
            <a:r>
              <a:rPr lang="en-US" baseline="0" err="1" smtClean="0"/>
              <a:t>tablo</a:t>
            </a:r>
            <a:r>
              <a:rPr lang="en-US" baseline="0" smtClean="0"/>
              <a:t> </a:t>
            </a:r>
            <a:r>
              <a:rPr lang="en-US" baseline="0" err="1" smtClean="0"/>
              <a:t>çıkarılmasını</a:t>
            </a:r>
            <a:r>
              <a:rPr lang="en-US" baseline="0" smtClean="0"/>
              <a:t> </a:t>
            </a:r>
            <a:r>
              <a:rPr lang="en-US" baseline="0" err="1" smtClean="0"/>
              <a:t>kabul</a:t>
            </a:r>
            <a:r>
              <a:rPr lang="en-US" baseline="0" smtClean="0"/>
              <a:t> </a:t>
            </a:r>
            <a:r>
              <a:rPr lang="en-US" baseline="0" err="1" smtClean="0"/>
              <a:t>etmesinden</a:t>
            </a:r>
            <a:r>
              <a:rPr lang="en-US" baseline="0" smtClean="0"/>
              <a:t> </a:t>
            </a:r>
            <a:r>
              <a:rPr lang="en-US" baseline="0" err="1" smtClean="0"/>
              <a:t>sonra</a:t>
            </a:r>
            <a:r>
              <a:rPr lang="en-US" baseline="0" smtClean="0"/>
              <a:t>, YMM </a:t>
            </a:r>
            <a:r>
              <a:rPr lang="en-US" baseline="0" err="1" smtClean="0"/>
              <a:t>lerin</a:t>
            </a:r>
            <a:r>
              <a:rPr lang="en-US" baseline="0" smtClean="0"/>
              <a:t> </a:t>
            </a:r>
            <a:r>
              <a:rPr lang="en-US" baseline="0" err="1" smtClean="0"/>
              <a:t>tasdik</a:t>
            </a:r>
            <a:r>
              <a:rPr lang="en-US" baseline="0" smtClean="0"/>
              <a:t> </a:t>
            </a:r>
            <a:r>
              <a:rPr lang="en-US" baseline="0" err="1" smtClean="0"/>
              <a:t>ettikleri</a:t>
            </a:r>
            <a:r>
              <a:rPr lang="en-US" baseline="0" smtClean="0"/>
              <a:t> </a:t>
            </a:r>
            <a:r>
              <a:rPr lang="en-US" baseline="0" err="1" smtClean="0"/>
              <a:t>mali</a:t>
            </a:r>
            <a:r>
              <a:rPr lang="en-US" baseline="0" smtClean="0"/>
              <a:t> </a:t>
            </a:r>
            <a:r>
              <a:rPr lang="en-US" baseline="0" err="1" smtClean="0"/>
              <a:t>tablolar</a:t>
            </a:r>
            <a:r>
              <a:rPr lang="en-US" baseline="0" smtClean="0"/>
              <a:t> Tam </a:t>
            </a:r>
            <a:r>
              <a:rPr lang="en-US" baseline="0" err="1" smtClean="0"/>
              <a:t>Güvence</a:t>
            </a:r>
            <a:r>
              <a:rPr lang="en-US" baseline="0" smtClean="0"/>
              <a:t> </a:t>
            </a:r>
            <a:r>
              <a:rPr lang="en-US" baseline="0" err="1" smtClean="0"/>
              <a:t>Kapsamında</a:t>
            </a:r>
            <a:r>
              <a:rPr lang="en-US" baseline="0" smtClean="0"/>
              <a:t> </a:t>
            </a:r>
            <a:r>
              <a:rPr lang="en-US" baseline="0" err="1" smtClean="0"/>
              <a:t>olan</a:t>
            </a:r>
            <a:r>
              <a:rPr lang="en-US" baseline="0" smtClean="0"/>
              <a:t> </a:t>
            </a:r>
            <a:r>
              <a:rPr lang="en-US" baseline="0" err="1" smtClean="0"/>
              <a:t>tablo</a:t>
            </a:r>
            <a:r>
              <a:rPr lang="en-US" baseline="0" smtClean="0"/>
              <a:t> </a:t>
            </a:r>
            <a:r>
              <a:rPr lang="en-US" baseline="0" err="1" smtClean="0"/>
              <a:t>denilebilir</a:t>
            </a:r>
            <a:r>
              <a:rPr lang="en-US" baseline="0" smtClean="0"/>
              <a:t>.</a:t>
            </a:r>
            <a:endParaRPr lang="en-US"/>
          </a:p>
        </p:txBody>
      </p:sp>
      <p:sp>
        <p:nvSpPr>
          <p:cNvPr id="4" name="Date Placeholder 3"/>
          <p:cNvSpPr>
            <a:spLocks noGrp="1"/>
          </p:cNvSpPr>
          <p:nvPr>
            <p:ph type="dt" idx="10"/>
          </p:nvPr>
        </p:nvSpPr>
        <p:spPr/>
        <p:txBody>
          <a:bodyPr/>
          <a:lstStyle/>
          <a:p>
            <a:pPr>
              <a:defRPr/>
            </a:pPr>
            <a:fld id="{019CDC0F-D3CE-654A-8624-D48EE0A64EFD}" type="datetime1">
              <a:rPr lang="tr-TR" smtClean="0"/>
              <a:t>2.11.2017</a:t>
            </a:fld>
            <a:endParaRPr lang="en-GB"/>
          </a:p>
        </p:txBody>
      </p:sp>
      <p:sp>
        <p:nvSpPr>
          <p:cNvPr id="5" name="Footer Placeholder 4"/>
          <p:cNvSpPr>
            <a:spLocks noGrp="1"/>
          </p:cNvSpPr>
          <p:nvPr>
            <p:ph type="ftr" sz="quarter" idx="11"/>
          </p:nvPr>
        </p:nvSpPr>
        <p:spPr/>
        <p:txBody>
          <a:bodyPr/>
          <a:lstStyle/>
          <a:p>
            <a:pPr>
              <a:defRPr/>
            </a:pPr>
            <a:r>
              <a:rPr lang="de-DE" smtClean="0"/>
              <a:t>AA BAĞIMSIZ DENETİM VE YMM A.Ş.</a:t>
            </a:r>
            <a:endParaRPr lang="en-GB"/>
          </a:p>
        </p:txBody>
      </p:sp>
      <p:sp>
        <p:nvSpPr>
          <p:cNvPr id="6" name="Slide Number Placeholder 5"/>
          <p:cNvSpPr>
            <a:spLocks noGrp="1"/>
          </p:cNvSpPr>
          <p:nvPr>
            <p:ph type="sldNum" sz="quarter" idx="12"/>
          </p:nvPr>
        </p:nvSpPr>
        <p:spPr/>
        <p:txBody>
          <a:bodyPr/>
          <a:lstStyle/>
          <a:p>
            <a:pPr>
              <a:defRPr/>
            </a:pPr>
            <a:fld id="{66C66D16-824C-5D45-8FD0-3B7CE1797E8B}" type="slidenum">
              <a:rPr lang="en-GB" smtClean="0"/>
              <a:pPr>
                <a:defRPr/>
              </a:pPr>
              <a:t>8</a:t>
            </a:fld>
            <a:endParaRPr lang="en-GB"/>
          </a:p>
        </p:txBody>
      </p:sp>
    </p:spTree>
    <p:extLst>
      <p:ext uri="{BB962C8B-B14F-4D97-AF65-F5344CB8AC3E}">
        <p14:creationId xmlns:p14="http://schemas.microsoft.com/office/powerpoint/2010/main" val="1977463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0"/>
          </p:nvPr>
        </p:nvSpPr>
        <p:spPr/>
        <p:txBody>
          <a:bodyPr/>
          <a:lstStyle/>
          <a:p>
            <a:pPr>
              <a:defRPr/>
            </a:pPr>
            <a:fld id="{CB93B718-B2C0-5A42-BBCC-F8F8CFA915FC}" type="datetime1">
              <a:rPr lang="tr-TR" smtClean="0"/>
              <a:t>2.11.2017</a:t>
            </a:fld>
            <a:endParaRPr lang="en-GB"/>
          </a:p>
        </p:txBody>
      </p:sp>
      <p:sp>
        <p:nvSpPr>
          <p:cNvPr id="5" name="Alt Bilgi Yer Tutucusu 4"/>
          <p:cNvSpPr>
            <a:spLocks noGrp="1"/>
          </p:cNvSpPr>
          <p:nvPr>
            <p:ph type="ftr" sz="quarter" idx="11"/>
          </p:nvPr>
        </p:nvSpPr>
        <p:spPr/>
        <p:txBody>
          <a:bodyPr/>
          <a:lstStyle/>
          <a:p>
            <a:pPr>
              <a:defRPr/>
            </a:pPr>
            <a:r>
              <a:rPr lang="de-DE" smtClean="0"/>
              <a:t>AA BAĞIMSIZ DENETİM VE YMM A.Ş.</a:t>
            </a:r>
            <a:endParaRPr lang="en-GB"/>
          </a:p>
        </p:txBody>
      </p:sp>
      <p:sp>
        <p:nvSpPr>
          <p:cNvPr id="6" name="Slayt Numarası Yer Tutucusu 5"/>
          <p:cNvSpPr>
            <a:spLocks noGrp="1"/>
          </p:cNvSpPr>
          <p:nvPr>
            <p:ph type="sldNum" sz="quarter" idx="12"/>
          </p:nvPr>
        </p:nvSpPr>
        <p:spPr/>
        <p:txBody>
          <a:bodyPr/>
          <a:lstStyle/>
          <a:p>
            <a:pPr>
              <a:defRPr/>
            </a:pPr>
            <a:fld id="{66C66D16-824C-5D45-8FD0-3B7CE1797E8B}" type="slidenum">
              <a:rPr lang="en-GB" smtClean="0"/>
              <a:pPr>
                <a:defRPr/>
              </a:pPr>
              <a:t>23</a:t>
            </a:fld>
            <a:endParaRPr lang="en-GB"/>
          </a:p>
        </p:txBody>
      </p:sp>
    </p:spTree>
    <p:extLst>
      <p:ext uri="{BB962C8B-B14F-4D97-AF65-F5344CB8AC3E}">
        <p14:creationId xmlns:p14="http://schemas.microsoft.com/office/powerpoint/2010/main" val="1058048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0"/>
            <a:ext cx="8640763" cy="6480175"/>
          </a:xfrm>
          <a:prstGeom prst="rect">
            <a:avLst/>
          </a:prstGeom>
          <a:noFill/>
          <a:ln w="9525">
            <a:solidFill>
              <a:srgbClr val="0E2B8D"/>
            </a:solidFill>
            <a:miter lim="800000"/>
            <a:headEnd/>
            <a:tailEnd/>
          </a:ln>
          <a:extLst>
            <a:ext uri="{909E8E84-426E-40dd-AFC4-6F175D3DCCD1}">
              <a14:hiddenFill xmlns="" xmlns:a14="http://schemas.microsoft.com/office/drawing/2010/main">
                <a:solidFill>
                  <a:srgbClr val="FFFFFF"/>
                </a:solidFill>
              </a14:hiddenFill>
            </a:ext>
          </a:extLst>
        </p:spPr>
        <p:txBody>
          <a:bodyPr wrap="none" lIns="91431" tIns="45715" rIns="91431" bIns="45715" anchor="ctr"/>
          <a:lstStyle/>
          <a:p>
            <a:pPr eaLnBrk="0" hangingPunct="0"/>
            <a:endParaRPr lang="tr-TR"/>
          </a:p>
        </p:txBody>
      </p:sp>
      <p:sp>
        <p:nvSpPr>
          <p:cNvPr id="5" name="Rectangle 2"/>
          <p:cNvSpPr>
            <a:spLocks noChangeArrowheads="1"/>
          </p:cNvSpPr>
          <p:nvPr/>
        </p:nvSpPr>
        <p:spPr bwMode="auto">
          <a:xfrm>
            <a:off x="0" y="0"/>
            <a:ext cx="1439863" cy="6478588"/>
          </a:xfrm>
          <a:prstGeom prst="rect">
            <a:avLst/>
          </a:prstGeom>
          <a:solidFill>
            <a:srgbClr val="0E2B8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91431" tIns="45715" rIns="91431" bIns="45715" anchor="ctr"/>
          <a:lstStyle/>
          <a:p>
            <a:pPr eaLnBrk="0" hangingPunct="0"/>
            <a:endParaRPr lang="tr-TR"/>
          </a:p>
        </p:txBody>
      </p:sp>
      <p:sp>
        <p:nvSpPr>
          <p:cNvPr id="6" name="Line 10"/>
          <p:cNvSpPr>
            <a:spLocks noChangeShapeType="1"/>
          </p:cNvSpPr>
          <p:nvPr/>
        </p:nvSpPr>
        <p:spPr bwMode="auto">
          <a:xfrm>
            <a:off x="1438275" y="6045200"/>
            <a:ext cx="7197725" cy="0"/>
          </a:xfrm>
          <a:prstGeom prst="line">
            <a:avLst/>
          </a:prstGeom>
          <a:noFill/>
          <a:ln w="12700">
            <a:solidFill>
              <a:srgbClr val="0E2B8D"/>
            </a:solidFill>
            <a:round/>
            <a:headEnd/>
            <a:tailEnd/>
          </a:ln>
          <a:extLst>
            <a:ext uri="{909E8E84-426E-40dd-AFC4-6F175D3DCCD1}">
              <a14:hiddenFill xmlns="" xmlns:a14="http://schemas.microsoft.com/office/drawing/2010/main">
                <a:noFill/>
              </a14:hiddenFill>
            </a:ext>
          </a:extLst>
        </p:spPr>
        <p:txBody>
          <a:bodyPr wrap="none" lIns="91431" tIns="45715" rIns="91431" bIns="45715" anchor="ctr"/>
          <a:lstStyle/>
          <a:p>
            <a:endParaRPr lang="en-US"/>
          </a:p>
        </p:txBody>
      </p:sp>
      <p:sp>
        <p:nvSpPr>
          <p:cNvPr id="7" name="Line 11"/>
          <p:cNvSpPr>
            <a:spLocks noChangeShapeType="1"/>
          </p:cNvSpPr>
          <p:nvPr/>
        </p:nvSpPr>
        <p:spPr bwMode="gray">
          <a:xfrm flipH="1">
            <a:off x="0" y="6045200"/>
            <a:ext cx="1439863" cy="0"/>
          </a:xfrm>
          <a:prstGeom prst="line">
            <a:avLst/>
          </a:prstGeom>
          <a:noFill/>
          <a:ln w="12700">
            <a:solidFill>
              <a:schemeClr val="bg1"/>
            </a:solidFill>
            <a:round/>
            <a:headEnd/>
            <a:tailEnd/>
          </a:ln>
          <a:extLst>
            <a:ext uri="{909E8E84-426E-40dd-AFC4-6F175D3DCCD1}">
              <a14:hiddenFill xmlns="" xmlns:a14="http://schemas.microsoft.com/office/drawing/2010/main">
                <a:noFill/>
              </a14:hiddenFill>
            </a:ext>
          </a:extLst>
        </p:spPr>
        <p:txBody>
          <a:bodyPr wrap="none" lIns="91431" tIns="45715" rIns="91431" bIns="45715" anchor="ctr"/>
          <a:lstStyle/>
          <a:p>
            <a:endParaRPr lang="en-US"/>
          </a:p>
        </p:txBody>
      </p:sp>
      <p:sp>
        <p:nvSpPr>
          <p:cNvPr id="8" name="Line 13"/>
          <p:cNvSpPr>
            <a:spLocks noChangeShapeType="1"/>
          </p:cNvSpPr>
          <p:nvPr/>
        </p:nvSpPr>
        <p:spPr bwMode="auto">
          <a:xfrm>
            <a:off x="1438275" y="863600"/>
            <a:ext cx="7197725" cy="0"/>
          </a:xfrm>
          <a:prstGeom prst="line">
            <a:avLst/>
          </a:prstGeom>
          <a:noFill/>
          <a:ln w="12700">
            <a:solidFill>
              <a:srgbClr val="0E2B8D"/>
            </a:solidFill>
            <a:round/>
            <a:headEnd/>
            <a:tailEnd/>
          </a:ln>
          <a:extLst>
            <a:ext uri="{909E8E84-426E-40dd-AFC4-6F175D3DCCD1}">
              <a14:hiddenFill xmlns="" xmlns:a14="http://schemas.microsoft.com/office/drawing/2010/main">
                <a:noFill/>
              </a14:hiddenFill>
            </a:ext>
          </a:extLst>
        </p:spPr>
        <p:txBody>
          <a:bodyPr wrap="none" lIns="91431" tIns="45715" rIns="91431" bIns="45715" anchor="ctr"/>
          <a:lstStyle/>
          <a:p>
            <a:endParaRPr lang="en-US"/>
          </a:p>
        </p:txBody>
      </p:sp>
      <p:pic>
        <p:nvPicPr>
          <p:cNvPr id="9" name="Resim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7650" y="311150"/>
            <a:ext cx="981075" cy="71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22 Dikdörtgen"/>
          <p:cNvSpPr/>
          <p:nvPr userDrawn="1"/>
        </p:nvSpPr>
        <p:spPr bwMode="auto">
          <a:xfrm>
            <a:off x="0" y="5383213"/>
            <a:ext cx="1425575" cy="571500"/>
          </a:xfrm>
          <a:prstGeom prst="rect">
            <a:avLst/>
          </a:prstGeom>
          <a:solidFill>
            <a:schemeClr val="accent3"/>
          </a:solidFill>
          <a:ln w="9525" cap="flat" cmpd="sng" algn="ctr">
            <a:solidFill>
              <a:srgbClr val="0070C0"/>
            </a:solidFill>
            <a:prstDash val="solid"/>
            <a:round/>
            <a:headEnd type="none" w="med" len="med"/>
            <a:tailEnd type="none" w="med" len="med"/>
          </a:ln>
          <a:effectLst/>
        </p:spPr>
        <p:txBody>
          <a:bodyPr/>
          <a:lstStyle/>
          <a:p>
            <a:pPr algn="ctr" defTabSz="863600" eaLnBrk="0" hangingPunct="0">
              <a:defRPr/>
            </a:pPr>
            <a:r>
              <a:rPr lang="tr-TR" sz="1400" b="1">
                <a:solidFill>
                  <a:srgbClr val="0070C0"/>
                </a:solidFill>
                <a:cs typeface="Arial" charset="0"/>
              </a:rPr>
              <a:t>Ankara YMM Odası</a:t>
            </a:r>
          </a:p>
        </p:txBody>
      </p:sp>
      <p:sp>
        <p:nvSpPr>
          <p:cNvPr id="11" name="23 Dikdörtgen"/>
          <p:cNvSpPr/>
          <p:nvPr userDrawn="1"/>
        </p:nvSpPr>
        <p:spPr bwMode="auto">
          <a:xfrm>
            <a:off x="0" y="6026150"/>
            <a:ext cx="1425575" cy="285750"/>
          </a:xfrm>
          <a:prstGeom prst="rect">
            <a:avLst/>
          </a:prstGeom>
          <a:solidFill>
            <a:schemeClr val="accent3"/>
          </a:solidFill>
          <a:ln w="9525" cap="flat" cmpd="sng" algn="ctr">
            <a:solidFill>
              <a:srgbClr val="0070C0"/>
            </a:solidFill>
            <a:prstDash val="solid"/>
            <a:round/>
            <a:headEnd type="none" w="med" len="med"/>
            <a:tailEnd type="none" w="med" len="med"/>
          </a:ln>
          <a:effectLst/>
        </p:spPr>
        <p:txBody>
          <a:bodyPr/>
          <a:lstStyle/>
          <a:p>
            <a:pPr algn="ctr" defTabSz="863600" eaLnBrk="0" hangingPunct="0">
              <a:defRPr/>
            </a:pPr>
            <a:r>
              <a:rPr lang="tr-TR" sz="900" b="1">
                <a:solidFill>
                  <a:srgbClr val="0070C0"/>
                </a:solidFill>
                <a:ea typeface="+mn-ea"/>
                <a:cs typeface="Arial" charset="0"/>
              </a:rPr>
              <a:t>www.</a:t>
            </a:r>
            <a:r>
              <a:rPr lang="tr-TR" sz="900" b="1" err="1">
                <a:solidFill>
                  <a:srgbClr val="0070C0"/>
                </a:solidFill>
                <a:ea typeface="+mn-ea"/>
                <a:cs typeface="Arial" charset="0"/>
              </a:rPr>
              <a:t>ankaraymmo</a:t>
            </a:r>
            <a:r>
              <a:rPr lang="tr-TR" sz="900" b="1">
                <a:solidFill>
                  <a:srgbClr val="0070C0"/>
                </a:solidFill>
                <a:ea typeface="+mn-ea"/>
                <a:cs typeface="Arial" charset="0"/>
              </a:rPr>
              <a:t>.</a:t>
            </a:r>
            <a:r>
              <a:rPr lang="tr-TR" sz="900" b="1" err="1">
                <a:solidFill>
                  <a:srgbClr val="0070C0"/>
                </a:solidFill>
                <a:ea typeface="+mn-ea"/>
                <a:cs typeface="Arial" charset="0"/>
              </a:rPr>
              <a:t>org.tr</a:t>
            </a:r>
            <a:endParaRPr lang="tr-TR" sz="900" b="1">
              <a:solidFill>
                <a:srgbClr val="0070C0"/>
              </a:solidFill>
              <a:ea typeface="+mn-ea"/>
              <a:cs typeface="Arial" charset="0"/>
            </a:endParaRPr>
          </a:p>
        </p:txBody>
      </p:sp>
      <p:sp>
        <p:nvSpPr>
          <p:cNvPr id="5123" name="Rectangle 3"/>
          <p:cNvSpPr>
            <a:spLocks noGrp="1" noChangeArrowheads="1"/>
          </p:cNvSpPr>
          <p:nvPr>
            <p:ph type="ctrTitle"/>
          </p:nvPr>
        </p:nvSpPr>
        <p:spPr>
          <a:xfrm>
            <a:off x="2087564" y="1152525"/>
            <a:ext cx="5832475" cy="1079500"/>
          </a:xfrm>
        </p:spPr>
        <p:txBody>
          <a:bodyPr/>
          <a:lstStyle>
            <a:lvl1pPr algn="ctr">
              <a:defRPr/>
            </a:lvl1pPr>
          </a:lstStyle>
          <a:p>
            <a:r>
              <a:rPr lang="en-GB"/>
              <a:t>Click to edit Master title style</a:t>
            </a:r>
          </a:p>
        </p:txBody>
      </p:sp>
      <p:sp>
        <p:nvSpPr>
          <p:cNvPr id="5124" name="Rectangle 4"/>
          <p:cNvSpPr>
            <a:spLocks noGrp="1" noChangeArrowheads="1"/>
          </p:cNvSpPr>
          <p:nvPr>
            <p:ph type="subTitle" idx="1"/>
          </p:nvPr>
        </p:nvSpPr>
        <p:spPr>
          <a:xfrm>
            <a:off x="2087564" y="4392614"/>
            <a:ext cx="5832475" cy="1223962"/>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val="552492399"/>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838DA7C-D385-254C-8B97-DDAF7D69AD91}" type="datetime1">
              <a:rPr lang="tr-TR" smtClean="0"/>
              <a:t>2.11.2017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169996880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77051" y="215901"/>
            <a:ext cx="1763713" cy="568801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584327" y="215901"/>
            <a:ext cx="5140324" cy="568801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5D9AEE8-FE77-7941-80EB-DE5F5F375909}" type="datetime1">
              <a:rPr lang="tr-TR" smtClean="0"/>
              <a:t>2.11.2017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100654022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1DA127D-CD88-A645-805E-6EE6EB945A19}" type="datetime1">
              <a:rPr lang="tr-TR" smtClean="0"/>
              <a:t>2.11.2017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102516042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682626" y="4164014"/>
            <a:ext cx="7345364" cy="1287462"/>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682626" y="2746376"/>
            <a:ext cx="7345364" cy="1417638"/>
          </a:xfrm>
        </p:spPr>
        <p:txBody>
          <a:bodyPr anchor="b"/>
          <a:lstStyle>
            <a:lvl1pPr marL="0" indent="0">
              <a:buNone/>
              <a:defRPr sz="2000"/>
            </a:lvl1pPr>
            <a:lvl2pPr marL="457153" indent="0">
              <a:buNone/>
              <a:defRPr sz="1800"/>
            </a:lvl2pPr>
            <a:lvl3pPr marL="914307" indent="0">
              <a:buNone/>
              <a:defRPr sz="1600"/>
            </a:lvl3pPr>
            <a:lvl4pPr marL="1371460" indent="0">
              <a:buNone/>
              <a:defRPr sz="1400"/>
            </a:lvl4pPr>
            <a:lvl5pPr marL="1828613" indent="0">
              <a:buNone/>
              <a:defRPr sz="1400"/>
            </a:lvl5pPr>
            <a:lvl6pPr marL="2285768" indent="0">
              <a:buNone/>
              <a:defRPr sz="1400"/>
            </a:lvl6pPr>
            <a:lvl7pPr marL="2742921" indent="0">
              <a:buNone/>
              <a:defRPr sz="1400"/>
            </a:lvl7pPr>
            <a:lvl8pPr marL="3200075" indent="0">
              <a:buNone/>
              <a:defRPr sz="1400"/>
            </a:lvl8pPr>
            <a:lvl9pPr marL="3657228"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1B79253-69D5-0E48-ADCD-A684698B1C23}" type="datetime1">
              <a:rPr lang="tr-TR" smtClean="0"/>
              <a:t>2.11.2017</a:t>
            </a:fld>
            <a:endParaRPr lang="tr-TR"/>
          </a:p>
        </p:txBody>
      </p:sp>
      <p:sp>
        <p:nvSpPr>
          <p:cNvPr id="5" name="4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180601531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584325" y="1152525"/>
            <a:ext cx="3308349"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045076" y="1152525"/>
            <a:ext cx="3308349"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pPr>
              <a:defRPr/>
            </a:pPr>
            <a:fld id="{E885578D-4F94-AE42-BE2B-263EC1B2CD25}" type="datetime1">
              <a:rPr lang="tr-TR" smtClean="0"/>
              <a:t>2.11.2017</a:t>
            </a:fld>
            <a:endParaRPr lang="tr-TR"/>
          </a:p>
        </p:txBody>
      </p:sp>
      <p:sp>
        <p:nvSpPr>
          <p:cNvPr id="6" name="5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2571391665"/>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31802" y="258764"/>
            <a:ext cx="7777163" cy="1081087"/>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31800" y="1450976"/>
            <a:ext cx="3817938" cy="604838"/>
          </a:xfrm>
        </p:spPr>
        <p:txBody>
          <a:bodyPr anchor="b"/>
          <a:lstStyle>
            <a:lvl1pPr marL="0" indent="0">
              <a:buNone/>
              <a:defRPr sz="2400" b="1"/>
            </a:lvl1pPr>
            <a:lvl2pPr marL="457153" indent="0">
              <a:buNone/>
              <a:defRPr sz="2000" b="1"/>
            </a:lvl2pPr>
            <a:lvl3pPr marL="914307" indent="0">
              <a:buNone/>
              <a:defRPr sz="1800" b="1"/>
            </a:lvl3pPr>
            <a:lvl4pPr marL="1371460" indent="0">
              <a:buNone/>
              <a:defRPr sz="1600" b="1"/>
            </a:lvl4pPr>
            <a:lvl5pPr marL="1828613" indent="0">
              <a:buNone/>
              <a:defRPr sz="1600" b="1"/>
            </a:lvl5pPr>
            <a:lvl6pPr marL="2285768" indent="0">
              <a:buNone/>
              <a:defRPr sz="1600" b="1"/>
            </a:lvl6pPr>
            <a:lvl7pPr marL="2742921" indent="0">
              <a:buNone/>
              <a:defRPr sz="1600" b="1"/>
            </a:lvl7pPr>
            <a:lvl8pPr marL="3200075" indent="0">
              <a:buNone/>
              <a:defRPr sz="1600" b="1"/>
            </a:lvl8pPr>
            <a:lvl9pPr marL="3657228"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31800" y="2055813"/>
            <a:ext cx="3817938"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389440" y="1450976"/>
            <a:ext cx="3819525" cy="604838"/>
          </a:xfrm>
        </p:spPr>
        <p:txBody>
          <a:bodyPr anchor="b"/>
          <a:lstStyle>
            <a:lvl1pPr marL="0" indent="0">
              <a:buNone/>
              <a:defRPr sz="2400" b="1"/>
            </a:lvl1pPr>
            <a:lvl2pPr marL="457153" indent="0">
              <a:buNone/>
              <a:defRPr sz="2000" b="1"/>
            </a:lvl2pPr>
            <a:lvl3pPr marL="914307" indent="0">
              <a:buNone/>
              <a:defRPr sz="1800" b="1"/>
            </a:lvl3pPr>
            <a:lvl4pPr marL="1371460" indent="0">
              <a:buNone/>
              <a:defRPr sz="1600" b="1"/>
            </a:lvl4pPr>
            <a:lvl5pPr marL="1828613" indent="0">
              <a:buNone/>
              <a:defRPr sz="1600" b="1"/>
            </a:lvl5pPr>
            <a:lvl6pPr marL="2285768" indent="0">
              <a:buNone/>
              <a:defRPr sz="1600" b="1"/>
            </a:lvl6pPr>
            <a:lvl7pPr marL="2742921" indent="0">
              <a:buNone/>
              <a:defRPr sz="1600" b="1"/>
            </a:lvl7pPr>
            <a:lvl8pPr marL="3200075" indent="0">
              <a:buNone/>
              <a:defRPr sz="1600" b="1"/>
            </a:lvl8pPr>
            <a:lvl9pPr marL="3657228"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389440" y="2055813"/>
            <a:ext cx="3819525"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pPr>
              <a:defRPr/>
            </a:pPr>
            <a:fld id="{C161AD34-02E8-8E44-A7E8-801CB9DF64E0}" type="datetime1">
              <a:rPr lang="tr-TR" smtClean="0"/>
              <a:t>2.11.2017</a:t>
            </a:fld>
            <a:endParaRPr lang="tr-TR"/>
          </a:p>
        </p:txBody>
      </p:sp>
      <p:sp>
        <p:nvSpPr>
          <p:cNvPr id="8" name="7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354563396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pPr>
              <a:defRPr/>
            </a:pPr>
            <a:fld id="{D910E1EE-F8D4-9B42-86E3-48918E983301}" type="datetime1">
              <a:rPr lang="tr-TR" smtClean="0"/>
              <a:t>2.11.2017</a:t>
            </a:fld>
            <a:endParaRPr lang="tr-TR"/>
          </a:p>
        </p:txBody>
      </p:sp>
      <p:sp>
        <p:nvSpPr>
          <p:cNvPr id="4" name="3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4134970426"/>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pPr>
              <a:defRPr/>
            </a:pPr>
            <a:fld id="{2C744978-EF59-744A-999C-D6D327C8B04C}" type="datetime1">
              <a:rPr lang="tr-TR" smtClean="0"/>
              <a:t>2.11.2017</a:t>
            </a:fld>
            <a:endParaRPr lang="tr-TR"/>
          </a:p>
        </p:txBody>
      </p:sp>
      <p:sp>
        <p:nvSpPr>
          <p:cNvPr id="3" name="2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339030492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31802" y="258763"/>
            <a:ext cx="2843213" cy="1096962"/>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378202" y="258764"/>
            <a:ext cx="4830763" cy="5529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31802" y="1355725"/>
            <a:ext cx="2843213" cy="4432300"/>
          </a:xfrm>
        </p:spPr>
        <p:txBody>
          <a:bodyPr/>
          <a:lstStyle>
            <a:lvl1pPr marL="0" indent="0">
              <a:buNone/>
              <a:defRPr sz="1400"/>
            </a:lvl1pPr>
            <a:lvl2pPr marL="457153" indent="0">
              <a:buNone/>
              <a:defRPr sz="1200"/>
            </a:lvl2pPr>
            <a:lvl3pPr marL="914307" indent="0">
              <a:buNone/>
              <a:defRPr sz="1000"/>
            </a:lvl3pPr>
            <a:lvl4pPr marL="1371460" indent="0">
              <a:buNone/>
              <a:defRPr sz="900"/>
            </a:lvl4pPr>
            <a:lvl5pPr marL="1828613" indent="0">
              <a:buNone/>
              <a:defRPr sz="900"/>
            </a:lvl5pPr>
            <a:lvl6pPr marL="2285768" indent="0">
              <a:buNone/>
              <a:defRPr sz="900"/>
            </a:lvl6pPr>
            <a:lvl7pPr marL="2742921" indent="0">
              <a:buNone/>
              <a:defRPr sz="900"/>
            </a:lvl7pPr>
            <a:lvl8pPr marL="3200075" indent="0">
              <a:buNone/>
              <a:defRPr sz="900"/>
            </a:lvl8pPr>
            <a:lvl9pPr marL="3657228"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pPr>
              <a:defRPr/>
            </a:pPr>
            <a:fld id="{3AB9E7CE-BB47-9143-AEF6-2809354116C5}" type="datetime1">
              <a:rPr lang="tr-TR" smtClean="0"/>
              <a:t>2.11.2017</a:t>
            </a:fld>
            <a:endParaRPr lang="tr-TR"/>
          </a:p>
        </p:txBody>
      </p:sp>
      <p:sp>
        <p:nvSpPr>
          <p:cNvPr id="6" name="5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3089572850"/>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693865" y="4535490"/>
            <a:ext cx="5184775" cy="536575"/>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693865" y="579439"/>
            <a:ext cx="5184775" cy="3887787"/>
          </a:xfrm>
        </p:spPr>
        <p:txBody>
          <a:bodyPr/>
          <a:lstStyle>
            <a:lvl1pPr marL="0" indent="0">
              <a:buNone/>
              <a:defRPr sz="3200"/>
            </a:lvl1pPr>
            <a:lvl2pPr marL="457153" indent="0">
              <a:buNone/>
              <a:defRPr sz="2800"/>
            </a:lvl2pPr>
            <a:lvl3pPr marL="914307" indent="0">
              <a:buNone/>
              <a:defRPr sz="2400"/>
            </a:lvl3pPr>
            <a:lvl4pPr marL="1371460" indent="0">
              <a:buNone/>
              <a:defRPr sz="2000"/>
            </a:lvl4pPr>
            <a:lvl5pPr marL="1828613" indent="0">
              <a:buNone/>
              <a:defRPr sz="2000"/>
            </a:lvl5pPr>
            <a:lvl6pPr marL="2285768" indent="0">
              <a:buNone/>
              <a:defRPr sz="2000"/>
            </a:lvl6pPr>
            <a:lvl7pPr marL="2742921" indent="0">
              <a:buNone/>
              <a:defRPr sz="2000"/>
            </a:lvl7pPr>
            <a:lvl8pPr marL="3200075" indent="0">
              <a:buNone/>
              <a:defRPr sz="2000"/>
            </a:lvl8pPr>
            <a:lvl9pPr marL="3657228" indent="0">
              <a:buNone/>
              <a:defRPr sz="2000"/>
            </a:lvl9pPr>
          </a:lstStyle>
          <a:p>
            <a:pPr lvl="0"/>
            <a:endParaRPr lang="tr-TR" noProof="0" smtClean="0"/>
          </a:p>
        </p:txBody>
      </p:sp>
      <p:sp>
        <p:nvSpPr>
          <p:cNvPr id="4" name="3 Metin Yer Tutucusu"/>
          <p:cNvSpPr>
            <a:spLocks noGrp="1"/>
          </p:cNvSpPr>
          <p:nvPr>
            <p:ph type="body" sz="half" idx="2"/>
          </p:nvPr>
        </p:nvSpPr>
        <p:spPr>
          <a:xfrm>
            <a:off x="1693865" y="5072063"/>
            <a:ext cx="5184775" cy="760412"/>
          </a:xfrm>
        </p:spPr>
        <p:txBody>
          <a:bodyPr/>
          <a:lstStyle>
            <a:lvl1pPr marL="0" indent="0">
              <a:buNone/>
              <a:defRPr sz="1400"/>
            </a:lvl1pPr>
            <a:lvl2pPr marL="457153" indent="0">
              <a:buNone/>
              <a:defRPr sz="1200"/>
            </a:lvl2pPr>
            <a:lvl3pPr marL="914307" indent="0">
              <a:buNone/>
              <a:defRPr sz="1000"/>
            </a:lvl3pPr>
            <a:lvl4pPr marL="1371460" indent="0">
              <a:buNone/>
              <a:defRPr sz="900"/>
            </a:lvl4pPr>
            <a:lvl5pPr marL="1828613" indent="0">
              <a:buNone/>
              <a:defRPr sz="900"/>
            </a:lvl5pPr>
            <a:lvl6pPr marL="2285768" indent="0">
              <a:buNone/>
              <a:defRPr sz="900"/>
            </a:lvl6pPr>
            <a:lvl7pPr marL="2742921" indent="0">
              <a:buNone/>
              <a:defRPr sz="900"/>
            </a:lvl7pPr>
            <a:lvl8pPr marL="3200075" indent="0">
              <a:buNone/>
              <a:defRPr sz="900"/>
            </a:lvl8pPr>
            <a:lvl9pPr marL="3657228"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pPr>
              <a:defRPr/>
            </a:pPr>
            <a:fld id="{831EE71C-0AB6-A040-B08D-093FBA113992}" type="datetime1">
              <a:rPr lang="tr-TR" smtClean="0"/>
              <a:t>2.11.2017</a:t>
            </a:fld>
            <a:endParaRPr lang="tr-TR"/>
          </a:p>
        </p:txBody>
      </p:sp>
      <p:sp>
        <p:nvSpPr>
          <p:cNvPr id="6" name="5 Altbilgi Yer Tutucusu"/>
          <p:cNvSpPr>
            <a:spLocks noGrp="1"/>
          </p:cNvSpPr>
          <p:nvPr>
            <p:ph type="ftr" sz="quarter" idx="11"/>
          </p:nvPr>
        </p:nvSpPr>
        <p:spPr/>
        <p:txBody>
          <a:bodyPr/>
          <a:lstStyle>
            <a:lvl1pPr>
              <a:defRPr/>
            </a:lvl1pPr>
          </a:lstStyle>
          <a:p>
            <a:pPr>
              <a:defRPr/>
            </a:pPr>
            <a:r>
              <a:rPr lang="de-DE"/>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4105794780"/>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4" Type="http://schemas.openxmlformats.org/officeDocument/2006/relationships/image" Target="../media/image2.em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84325" y="215900"/>
            <a:ext cx="7056438" cy="6477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t>Click to type slide title</a:t>
            </a:r>
          </a:p>
        </p:txBody>
      </p:sp>
      <p:sp>
        <p:nvSpPr>
          <p:cNvPr id="1027" name="Rectangle 3"/>
          <p:cNvSpPr>
            <a:spLocks noGrp="1" noChangeArrowheads="1"/>
          </p:cNvSpPr>
          <p:nvPr>
            <p:ph type="body" idx="1"/>
          </p:nvPr>
        </p:nvSpPr>
        <p:spPr bwMode="auto">
          <a:xfrm>
            <a:off x="1584325" y="1152525"/>
            <a:ext cx="6769100" cy="4751388"/>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Click to type bulleted list</a:t>
            </a:r>
          </a:p>
          <a:p>
            <a:pPr lvl="1"/>
            <a:r>
              <a:rPr lang="en-GB"/>
              <a:t>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0" y="5543550"/>
            <a:ext cx="1368425" cy="433388"/>
          </a:xfrm>
          <a:prstGeom prst="rect">
            <a:avLst/>
          </a:prstGeom>
          <a:noFill/>
          <a:ln w="9525">
            <a:noFill/>
            <a:miter lim="800000"/>
            <a:headEnd/>
            <a:tailEnd/>
          </a:ln>
          <a:effectLst/>
        </p:spPr>
        <p:txBody>
          <a:bodyPr vert="horz" wrap="square" lIns="86394" tIns="43196" rIns="86394" bIns="43196" numCol="1" anchor="t" anchorCtr="0" compatLnSpc="1">
            <a:prstTxWarp prst="textNoShape">
              <a:avLst/>
            </a:prstTxWarp>
          </a:bodyPr>
          <a:lstStyle>
            <a:lvl1pPr algn="ctr" eaLnBrk="0" hangingPunct="0">
              <a:defRPr sz="1300" b="1" i="1">
                <a:solidFill>
                  <a:schemeClr val="bg1"/>
                </a:solidFill>
                <a:latin typeface="Arial Narrow" charset="0"/>
                <a:cs typeface="Arial" charset="0"/>
              </a:defRPr>
            </a:lvl1pPr>
          </a:lstStyle>
          <a:p>
            <a:pPr>
              <a:defRPr/>
            </a:pPr>
            <a:fld id="{980F7434-A623-804E-AB6D-067EF5594E89}" type="datetime1">
              <a:rPr lang="tr-TR" smtClean="0"/>
              <a:t>2.11.2017</a:t>
            </a:fld>
            <a:endParaRPr lang="tr-TR"/>
          </a:p>
        </p:txBody>
      </p:sp>
      <p:sp>
        <p:nvSpPr>
          <p:cNvPr id="1029" name="Rectangle 5"/>
          <p:cNvSpPr>
            <a:spLocks noGrp="1" noChangeArrowheads="1"/>
          </p:cNvSpPr>
          <p:nvPr>
            <p:ph type="ftr" sz="quarter" idx="3"/>
          </p:nvPr>
        </p:nvSpPr>
        <p:spPr bwMode="auto">
          <a:xfrm>
            <a:off x="1584325" y="4248150"/>
            <a:ext cx="1368425" cy="1944688"/>
          </a:xfrm>
          <a:prstGeom prst="rect">
            <a:avLst/>
          </a:prstGeom>
          <a:noFill/>
          <a:ln w="9525">
            <a:noFill/>
            <a:miter lim="800000"/>
            <a:headEnd/>
            <a:tailEnd/>
          </a:ln>
          <a:effectLst/>
        </p:spPr>
        <p:txBody>
          <a:bodyPr vert="horz" wrap="square" lIns="86394" tIns="43196" rIns="86394" bIns="43196" numCol="1" anchor="t" anchorCtr="0" compatLnSpc="1">
            <a:prstTxWarp prst="textNoShape">
              <a:avLst/>
            </a:prstTxWarp>
          </a:bodyPr>
          <a:lstStyle>
            <a:lvl1pPr algn="ctr" eaLnBrk="0" hangingPunct="0">
              <a:defRPr sz="1300" b="1" i="1">
                <a:solidFill>
                  <a:schemeClr val="bg1"/>
                </a:solidFill>
                <a:latin typeface="Arial Narrow" charset="0"/>
                <a:cs typeface="Arial" charset="0"/>
              </a:defRPr>
            </a:lvl1pPr>
          </a:lstStyle>
          <a:p>
            <a:pPr>
              <a:defRPr/>
            </a:pPr>
            <a:r>
              <a:rPr lang="de-DE"/>
              <a:t>Ankara YMM Odası</a:t>
            </a:r>
            <a:endParaRPr lang="en-GB"/>
          </a:p>
        </p:txBody>
      </p:sp>
      <p:sp>
        <p:nvSpPr>
          <p:cNvPr id="1030" name="Line 11"/>
          <p:cNvSpPr>
            <a:spLocks noChangeShapeType="1"/>
          </p:cNvSpPr>
          <p:nvPr/>
        </p:nvSpPr>
        <p:spPr bwMode="auto">
          <a:xfrm>
            <a:off x="1438275" y="6045200"/>
            <a:ext cx="7197725" cy="0"/>
          </a:xfrm>
          <a:prstGeom prst="line">
            <a:avLst/>
          </a:prstGeom>
          <a:noFill/>
          <a:ln w="12700">
            <a:solidFill>
              <a:srgbClr val="0E2B8D"/>
            </a:solidFill>
            <a:round/>
            <a:headEnd/>
            <a:tailEnd/>
          </a:ln>
          <a:extLst>
            <a:ext uri="{909E8E84-426E-40dd-AFC4-6F175D3DCCD1}">
              <a14:hiddenFill xmlns="" xmlns:a14="http://schemas.microsoft.com/office/drawing/2010/main">
                <a:noFill/>
              </a14:hiddenFill>
            </a:ext>
          </a:extLst>
        </p:spPr>
        <p:txBody>
          <a:bodyPr wrap="none" lIns="91431" tIns="45715" rIns="91431" bIns="45715" anchor="ctr"/>
          <a:lstStyle/>
          <a:p>
            <a:endParaRPr lang="en-US"/>
          </a:p>
        </p:txBody>
      </p:sp>
      <p:sp>
        <p:nvSpPr>
          <p:cNvPr id="1031" name="Line 12"/>
          <p:cNvSpPr>
            <a:spLocks noChangeShapeType="1"/>
          </p:cNvSpPr>
          <p:nvPr/>
        </p:nvSpPr>
        <p:spPr bwMode="gray">
          <a:xfrm flipH="1">
            <a:off x="0" y="6045200"/>
            <a:ext cx="1439863" cy="0"/>
          </a:xfrm>
          <a:prstGeom prst="line">
            <a:avLst/>
          </a:prstGeom>
          <a:noFill/>
          <a:ln w="12700">
            <a:solidFill>
              <a:schemeClr val="bg1"/>
            </a:solidFill>
            <a:round/>
            <a:headEnd/>
            <a:tailEnd/>
          </a:ln>
          <a:extLst>
            <a:ext uri="{909E8E84-426E-40dd-AFC4-6F175D3DCCD1}">
              <a14:hiddenFill xmlns="" xmlns:a14="http://schemas.microsoft.com/office/drawing/2010/main">
                <a:noFill/>
              </a14:hiddenFill>
            </a:ext>
          </a:extLst>
        </p:spPr>
        <p:txBody>
          <a:bodyPr wrap="none" lIns="91431" tIns="45715" rIns="91431" bIns="45715" anchor="ctr"/>
          <a:lstStyle/>
          <a:p>
            <a:endParaRPr lang="en-US"/>
          </a:p>
        </p:txBody>
      </p:sp>
      <p:sp>
        <p:nvSpPr>
          <p:cNvPr id="1032" name="Line 14"/>
          <p:cNvSpPr>
            <a:spLocks noChangeShapeType="1"/>
          </p:cNvSpPr>
          <p:nvPr/>
        </p:nvSpPr>
        <p:spPr bwMode="auto">
          <a:xfrm>
            <a:off x="1438275" y="863600"/>
            <a:ext cx="7197725" cy="0"/>
          </a:xfrm>
          <a:prstGeom prst="line">
            <a:avLst/>
          </a:prstGeom>
          <a:noFill/>
          <a:ln w="12700">
            <a:solidFill>
              <a:srgbClr val="0E2B8D"/>
            </a:solidFill>
            <a:round/>
            <a:headEnd/>
            <a:tailEnd/>
          </a:ln>
          <a:extLst>
            <a:ext uri="{909E8E84-426E-40dd-AFC4-6F175D3DCCD1}">
              <a14:hiddenFill xmlns="" xmlns:a14="http://schemas.microsoft.com/office/drawing/2010/main">
                <a:noFill/>
              </a14:hiddenFill>
            </a:ext>
          </a:extLst>
        </p:spPr>
        <p:txBody>
          <a:bodyPr wrap="none" lIns="91431" tIns="45715" rIns="91431" bIns="45715" anchor="ctr"/>
          <a:lstStyle/>
          <a:p>
            <a:endParaRPr lang="en-US"/>
          </a:p>
        </p:txBody>
      </p:sp>
      <p:grpSp>
        <p:nvGrpSpPr>
          <p:cNvPr id="1033" name="Group 15"/>
          <p:cNvGrpSpPr>
            <a:grpSpLocks noChangeAspect="1"/>
          </p:cNvGrpSpPr>
          <p:nvPr/>
        </p:nvGrpSpPr>
        <p:grpSpPr bwMode="auto">
          <a:xfrm>
            <a:off x="215900" y="431800"/>
            <a:ext cx="989013" cy="431800"/>
            <a:chOff x="2589" y="254"/>
            <a:chExt cx="624" cy="272"/>
          </a:xfrm>
        </p:grpSpPr>
        <p:pic>
          <p:nvPicPr>
            <p:cNvPr id="1039"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89" y="254"/>
              <a:ext cx="624" cy="2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40"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89" y="254"/>
              <a:ext cx="624" cy="2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034" name="Text Box 19"/>
          <p:cNvSpPr txBox="1">
            <a:spLocks noChangeArrowheads="1"/>
          </p:cNvSpPr>
          <p:nvPr/>
        </p:nvSpPr>
        <p:spPr bwMode="auto">
          <a:xfrm>
            <a:off x="0" y="6103938"/>
            <a:ext cx="136842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lvl1pPr defTabSz="862013" eaLnBrk="0" hangingPunct="0">
              <a:defRPr sz="2300">
                <a:solidFill>
                  <a:schemeClr val="tx1"/>
                </a:solidFill>
                <a:latin typeface="Times New Roman" charset="0"/>
                <a:ea typeface="ＭＳ Ｐゴシック" charset="0"/>
                <a:cs typeface="ＭＳ Ｐゴシック" charset="0"/>
              </a:defRPr>
            </a:lvl1pPr>
            <a:lvl2pPr marL="742950" indent="-285750" defTabSz="862013" eaLnBrk="0" hangingPunct="0">
              <a:defRPr sz="2300">
                <a:solidFill>
                  <a:schemeClr val="tx1"/>
                </a:solidFill>
                <a:latin typeface="Times New Roman" charset="0"/>
                <a:ea typeface="ＭＳ Ｐゴシック" charset="0"/>
              </a:defRPr>
            </a:lvl2pPr>
            <a:lvl3pPr marL="1143000" indent="-228600" defTabSz="862013" eaLnBrk="0" hangingPunct="0">
              <a:defRPr sz="2300">
                <a:solidFill>
                  <a:schemeClr val="tx1"/>
                </a:solidFill>
                <a:latin typeface="Times New Roman" charset="0"/>
                <a:ea typeface="ＭＳ Ｐゴシック" charset="0"/>
              </a:defRPr>
            </a:lvl3pPr>
            <a:lvl4pPr marL="1600200" indent="-228600" defTabSz="862013" eaLnBrk="0" hangingPunct="0">
              <a:defRPr sz="2300">
                <a:solidFill>
                  <a:schemeClr val="tx1"/>
                </a:solidFill>
                <a:latin typeface="Times New Roman" charset="0"/>
                <a:ea typeface="ＭＳ Ｐゴシック" charset="0"/>
              </a:defRPr>
            </a:lvl4pPr>
            <a:lvl5pPr marL="2057400" indent="-228600" defTabSz="862013" eaLnBrk="0" hangingPunct="0">
              <a:defRPr sz="2300">
                <a:solidFill>
                  <a:schemeClr val="tx1"/>
                </a:solidFill>
                <a:latin typeface="Times New Roman" charset="0"/>
                <a:ea typeface="ＭＳ Ｐゴシック" charset="0"/>
              </a:defRPr>
            </a:lvl5pPr>
            <a:lvl6pPr marL="2514600" indent="-228600" defTabSz="862013" eaLnBrk="0" fontAlgn="base" hangingPunct="0">
              <a:spcBef>
                <a:spcPct val="0"/>
              </a:spcBef>
              <a:spcAft>
                <a:spcPct val="0"/>
              </a:spcAft>
              <a:defRPr sz="2300">
                <a:solidFill>
                  <a:schemeClr val="tx1"/>
                </a:solidFill>
                <a:latin typeface="Times New Roman" charset="0"/>
                <a:ea typeface="ＭＳ Ｐゴシック" charset="0"/>
              </a:defRPr>
            </a:lvl6pPr>
            <a:lvl7pPr marL="2971800" indent="-228600" defTabSz="862013" eaLnBrk="0" fontAlgn="base" hangingPunct="0">
              <a:spcBef>
                <a:spcPct val="0"/>
              </a:spcBef>
              <a:spcAft>
                <a:spcPct val="0"/>
              </a:spcAft>
              <a:defRPr sz="2300">
                <a:solidFill>
                  <a:schemeClr val="tx1"/>
                </a:solidFill>
                <a:latin typeface="Times New Roman" charset="0"/>
                <a:ea typeface="ＭＳ Ｐゴシック" charset="0"/>
              </a:defRPr>
            </a:lvl7pPr>
            <a:lvl8pPr marL="3429000" indent="-228600" defTabSz="862013" eaLnBrk="0" fontAlgn="base" hangingPunct="0">
              <a:spcBef>
                <a:spcPct val="0"/>
              </a:spcBef>
              <a:spcAft>
                <a:spcPct val="0"/>
              </a:spcAft>
              <a:defRPr sz="2300">
                <a:solidFill>
                  <a:schemeClr val="tx1"/>
                </a:solidFill>
                <a:latin typeface="Times New Roman" charset="0"/>
                <a:ea typeface="ＭＳ Ｐゴシック" charset="0"/>
              </a:defRPr>
            </a:lvl8pPr>
            <a:lvl9pPr marL="3886200" indent="-228600" defTabSz="862013" eaLnBrk="0" fontAlgn="base" hangingPunct="0">
              <a:spcBef>
                <a:spcPct val="0"/>
              </a:spcBef>
              <a:spcAft>
                <a:spcPct val="0"/>
              </a:spcAft>
              <a:defRPr sz="2300">
                <a:solidFill>
                  <a:schemeClr val="tx1"/>
                </a:solidFill>
                <a:latin typeface="Times New Roman" charset="0"/>
                <a:ea typeface="ＭＳ Ｐゴシック" charset="0"/>
              </a:defRPr>
            </a:lvl9pPr>
          </a:lstStyle>
          <a:p>
            <a:pPr algn="ctr">
              <a:spcBef>
                <a:spcPct val="50000"/>
              </a:spcBef>
              <a:defRPr/>
            </a:pPr>
            <a:r>
              <a:rPr lang="en-GB" sz="1400" smtClean="0">
                <a:solidFill>
                  <a:schemeClr val="bg1"/>
                </a:solidFill>
                <a:latin typeface="Arial" charset="0"/>
              </a:rPr>
              <a:t>www.pkf.com</a:t>
            </a:r>
          </a:p>
        </p:txBody>
      </p:sp>
      <p:sp>
        <p:nvSpPr>
          <p:cNvPr id="1035" name="Rectangle 2"/>
          <p:cNvSpPr>
            <a:spLocks noChangeArrowheads="1"/>
          </p:cNvSpPr>
          <p:nvPr userDrawn="1"/>
        </p:nvSpPr>
        <p:spPr bwMode="auto">
          <a:xfrm>
            <a:off x="0" y="1588"/>
            <a:ext cx="1439863" cy="6478587"/>
          </a:xfrm>
          <a:prstGeom prst="rect">
            <a:avLst/>
          </a:prstGeom>
          <a:solidFill>
            <a:srgbClr val="0E2B8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91431" tIns="45715" rIns="91431" bIns="45715" anchor="ctr"/>
          <a:lstStyle/>
          <a:p>
            <a:pPr eaLnBrk="0" hangingPunct="0"/>
            <a:endParaRPr lang="tr-TR"/>
          </a:p>
        </p:txBody>
      </p:sp>
      <p:pic>
        <p:nvPicPr>
          <p:cNvPr id="1036" name="Resim 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311150"/>
            <a:ext cx="1390650" cy="1012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14 Dikdörtgen"/>
          <p:cNvSpPr/>
          <p:nvPr userDrawn="1"/>
        </p:nvSpPr>
        <p:spPr bwMode="auto">
          <a:xfrm>
            <a:off x="0" y="5383213"/>
            <a:ext cx="1425575" cy="571500"/>
          </a:xfrm>
          <a:prstGeom prst="rect">
            <a:avLst/>
          </a:prstGeom>
          <a:solidFill>
            <a:schemeClr val="accent3"/>
          </a:solidFill>
          <a:ln w="9525" cap="flat" cmpd="sng" algn="ctr">
            <a:solidFill>
              <a:srgbClr val="0070C0"/>
            </a:solidFill>
            <a:prstDash val="solid"/>
            <a:round/>
            <a:headEnd type="none" w="med" len="med"/>
            <a:tailEnd type="none" w="med" len="med"/>
          </a:ln>
          <a:effectLst/>
        </p:spPr>
        <p:txBody>
          <a:bodyPr/>
          <a:lstStyle/>
          <a:p>
            <a:pPr algn="ctr" defTabSz="863600" eaLnBrk="0" hangingPunct="0">
              <a:defRPr/>
            </a:pPr>
            <a:r>
              <a:rPr lang="tr-TR" sz="1400" b="1">
                <a:solidFill>
                  <a:srgbClr val="0070C0"/>
                </a:solidFill>
                <a:cs typeface="Arial" charset="0"/>
              </a:rPr>
              <a:t>Ankara YMM Odası</a:t>
            </a:r>
          </a:p>
        </p:txBody>
      </p:sp>
      <p:sp>
        <p:nvSpPr>
          <p:cNvPr id="16" name="15 Dikdörtgen"/>
          <p:cNvSpPr/>
          <p:nvPr userDrawn="1"/>
        </p:nvSpPr>
        <p:spPr bwMode="auto">
          <a:xfrm>
            <a:off x="0" y="6026150"/>
            <a:ext cx="1425575" cy="285750"/>
          </a:xfrm>
          <a:prstGeom prst="rect">
            <a:avLst/>
          </a:prstGeom>
          <a:solidFill>
            <a:schemeClr val="accent3"/>
          </a:solidFill>
          <a:ln w="9525" cap="flat" cmpd="sng" algn="ctr">
            <a:solidFill>
              <a:srgbClr val="0070C0"/>
            </a:solidFill>
            <a:prstDash val="solid"/>
            <a:round/>
            <a:headEnd type="none" w="med" len="med"/>
            <a:tailEnd type="none" w="med" len="med"/>
          </a:ln>
          <a:effectLst/>
        </p:spPr>
        <p:txBody>
          <a:bodyPr/>
          <a:lstStyle/>
          <a:p>
            <a:pPr algn="ctr" defTabSz="863600" eaLnBrk="0" hangingPunct="0">
              <a:defRPr/>
            </a:pPr>
            <a:r>
              <a:rPr lang="tr-TR" sz="900" b="1">
                <a:solidFill>
                  <a:srgbClr val="0070C0"/>
                </a:solidFill>
                <a:ea typeface="+mn-ea"/>
                <a:cs typeface="Arial" charset="0"/>
              </a:rPr>
              <a:t>www.</a:t>
            </a:r>
            <a:r>
              <a:rPr lang="tr-TR" sz="900" b="1" err="1">
                <a:solidFill>
                  <a:srgbClr val="0070C0"/>
                </a:solidFill>
                <a:ea typeface="+mn-ea"/>
                <a:cs typeface="Arial" charset="0"/>
              </a:rPr>
              <a:t>ankaraymmo</a:t>
            </a:r>
            <a:r>
              <a:rPr lang="tr-TR" sz="900" b="1">
                <a:solidFill>
                  <a:srgbClr val="0070C0"/>
                </a:solidFill>
                <a:ea typeface="+mn-ea"/>
                <a:cs typeface="Arial" charset="0"/>
              </a:rPr>
              <a:t>.</a:t>
            </a:r>
            <a:r>
              <a:rPr lang="tr-TR" sz="900" b="1" err="1">
                <a:solidFill>
                  <a:srgbClr val="0070C0"/>
                </a:solidFill>
                <a:ea typeface="+mn-ea"/>
                <a:cs typeface="Arial" charset="0"/>
              </a:rPr>
              <a:t>org.tr</a:t>
            </a:r>
            <a:endParaRPr lang="tr-TR" sz="900" b="1">
              <a:solidFill>
                <a:srgbClr val="0070C0"/>
              </a:solidFill>
              <a:ea typeface="+mn-ea"/>
              <a:cs typeface="Arial" charset="0"/>
            </a:endParaRPr>
          </a:p>
        </p:txBody>
      </p:sp>
    </p:spTree>
  </p:cSld>
  <p:clrMap bg1="lt1" tx1="dk1" bg2="lt2" tx2="dk2" accent1="accent1" accent2="accent2" accent3="accent3" accent4="accent4" accent5="accent5" accent6="accent6" hlink="hlink" folHlink="folHlink"/>
  <p:sldLayoutIdLst>
    <p:sldLayoutId id="2147485277" r:id="rId1"/>
    <p:sldLayoutId id="2147485278" r:id="rId2"/>
    <p:sldLayoutId id="2147485279" r:id="rId3"/>
    <p:sldLayoutId id="2147485280" r:id="rId4"/>
    <p:sldLayoutId id="2147485281" r:id="rId5"/>
    <p:sldLayoutId id="2147485282" r:id="rId6"/>
    <p:sldLayoutId id="2147485283" r:id="rId7"/>
    <p:sldLayoutId id="2147485284" r:id="rId8"/>
    <p:sldLayoutId id="2147485285" r:id="rId9"/>
    <p:sldLayoutId id="2147485286" r:id="rId10"/>
    <p:sldLayoutId id="2147485287" r:id="rId11"/>
  </p:sldLayoutIdLst>
  <p:transition spd="slow">
    <p:wipe/>
  </p:transition>
  <p:hf sldNum="0" hdr="0" dt="0"/>
  <p:txStyles>
    <p:titleStyle>
      <a:lvl1pPr algn="l" defTabSz="862013" rtl="0" eaLnBrk="0" fontAlgn="base" hangingPunct="0">
        <a:spcBef>
          <a:spcPct val="0"/>
        </a:spcBef>
        <a:spcAft>
          <a:spcPct val="0"/>
        </a:spcAft>
        <a:defRPr sz="2800" b="1">
          <a:solidFill>
            <a:srgbClr val="0E2B8D"/>
          </a:solidFill>
          <a:latin typeface="+mj-lt"/>
          <a:ea typeface="ＭＳ Ｐゴシック" charset="0"/>
          <a:cs typeface="ＭＳ Ｐゴシック" charset="0"/>
        </a:defRPr>
      </a:lvl1pPr>
      <a:lvl2pPr algn="l" defTabSz="862013" rtl="0" eaLnBrk="0" fontAlgn="base" hangingPunct="0">
        <a:spcBef>
          <a:spcPct val="0"/>
        </a:spcBef>
        <a:spcAft>
          <a:spcPct val="0"/>
        </a:spcAft>
        <a:defRPr sz="2800" b="1">
          <a:solidFill>
            <a:srgbClr val="0E2B8D"/>
          </a:solidFill>
          <a:latin typeface="Arial" charset="0"/>
          <a:ea typeface="ＭＳ Ｐゴシック" charset="0"/>
          <a:cs typeface="ＭＳ Ｐゴシック" charset="0"/>
        </a:defRPr>
      </a:lvl2pPr>
      <a:lvl3pPr algn="l" defTabSz="862013" rtl="0" eaLnBrk="0" fontAlgn="base" hangingPunct="0">
        <a:spcBef>
          <a:spcPct val="0"/>
        </a:spcBef>
        <a:spcAft>
          <a:spcPct val="0"/>
        </a:spcAft>
        <a:defRPr sz="2800" b="1">
          <a:solidFill>
            <a:srgbClr val="0E2B8D"/>
          </a:solidFill>
          <a:latin typeface="Arial" charset="0"/>
          <a:ea typeface="ＭＳ Ｐゴシック" charset="0"/>
          <a:cs typeface="ＭＳ Ｐゴシック" charset="0"/>
        </a:defRPr>
      </a:lvl3pPr>
      <a:lvl4pPr algn="l" defTabSz="862013" rtl="0" eaLnBrk="0" fontAlgn="base" hangingPunct="0">
        <a:spcBef>
          <a:spcPct val="0"/>
        </a:spcBef>
        <a:spcAft>
          <a:spcPct val="0"/>
        </a:spcAft>
        <a:defRPr sz="2800" b="1">
          <a:solidFill>
            <a:srgbClr val="0E2B8D"/>
          </a:solidFill>
          <a:latin typeface="Arial" charset="0"/>
          <a:ea typeface="ＭＳ Ｐゴシック" charset="0"/>
          <a:cs typeface="ＭＳ Ｐゴシック" charset="0"/>
        </a:defRPr>
      </a:lvl4pPr>
      <a:lvl5pPr algn="l" defTabSz="862013" rtl="0" eaLnBrk="0" fontAlgn="base" hangingPunct="0">
        <a:spcBef>
          <a:spcPct val="0"/>
        </a:spcBef>
        <a:spcAft>
          <a:spcPct val="0"/>
        </a:spcAft>
        <a:defRPr sz="2800" b="1">
          <a:solidFill>
            <a:srgbClr val="0E2B8D"/>
          </a:solidFill>
          <a:latin typeface="Arial" charset="0"/>
          <a:ea typeface="ＭＳ Ｐゴシック" charset="0"/>
          <a:cs typeface="ＭＳ Ｐゴシック" charset="0"/>
        </a:defRPr>
      </a:lvl5pPr>
      <a:lvl6pPr marL="457153" algn="l" defTabSz="863512" rtl="0" eaLnBrk="0" fontAlgn="base" hangingPunct="0">
        <a:spcBef>
          <a:spcPct val="0"/>
        </a:spcBef>
        <a:spcAft>
          <a:spcPct val="0"/>
        </a:spcAft>
        <a:defRPr sz="2800" b="1">
          <a:solidFill>
            <a:srgbClr val="0E2B8D"/>
          </a:solidFill>
          <a:latin typeface="Arial" charset="0"/>
        </a:defRPr>
      </a:lvl6pPr>
      <a:lvl7pPr marL="914307" algn="l" defTabSz="863512" rtl="0" eaLnBrk="0" fontAlgn="base" hangingPunct="0">
        <a:spcBef>
          <a:spcPct val="0"/>
        </a:spcBef>
        <a:spcAft>
          <a:spcPct val="0"/>
        </a:spcAft>
        <a:defRPr sz="2800" b="1">
          <a:solidFill>
            <a:srgbClr val="0E2B8D"/>
          </a:solidFill>
          <a:latin typeface="Arial" charset="0"/>
        </a:defRPr>
      </a:lvl7pPr>
      <a:lvl8pPr marL="1371460" algn="l" defTabSz="863512" rtl="0" eaLnBrk="0" fontAlgn="base" hangingPunct="0">
        <a:spcBef>
          <a:spcPct val="0"/>
        </a:spcBef>
        <a:spcAft>
          <a:spcPct val="0"/>
        </a:spcAft>
        <a:defRPr sz="2800" b="1">
          <a:solidFill>
            <a:srgbClr val="0E2B8D"/>
          </a:solidFill>
          <a:latin typeface="Arial" charset="0"/>
        </a:defRPr>
      </a:lvl8pPr>
      <a:lvl9pPr marL="1828613" algn="l" defTabSz="863512" rtl="0" eaLnBrk="0" fontAlgn="base" hangingPunct="0">
        <a:spcBef>
          <a:spcPct val="0"/>
        </a:spcBef>
        <a:spcAft>
          <a:spcPct val="0"/>
        </a:spcAft>
        <a:defRPr sz="2800" b="1">
          <a:solidFill>
            <a:srgbClr val="0E2B8D"/>
          </a:solidFill>
          <a:latin typeface="Arial" charset="0"/>
        </a:defRPr>
      </a:lvl9pPr>
    </p:titleStyle>
    <p:bodyStyle>
      <a:lvl1pPr marL="269875" indent="-269875" algn="l" defTabSz="862013" rtl="0" eaLnBrk="0" fontAlgn="base" hangingPunct="0">
        <a:spcBef>
          <a:spcPct val="50000"/>
        </a:spcBef>
        <a:spcAft>
          <a:spcPct val="0"/>
        </a:spcAft>
        <a:buClr>
          <a:srgbClr val="0E2B8D"/>
        </a:buClr>
        <a:buSzPct val="140000"/>
        <a:buChar char="•"/>
        <a:defRPr sz="2000">
          <a:solidFill>
            <a:schemeClr val="tx1"/>
          </a:solidFill>
          <a:latin typeface="+mn-lt"/>
          <a:ea typeface="ＭＳ Ｐゴシック" charset="0"/>
          <a:cs typeface="ＭＳ Ｐゴシック" charset="0"/>
        </a:defRPr>
      </a:lvl1pPr>
      <a:lvl2pPr marL="449263" indent="258763" algn="l" defTabSz="862013" rtl="0" eaLnBrk="0" fontAlgn="base" hangingPunct="0">
        <a:spcBef>
          <a:spcPct val="25000"/>
        </a:spcBef>
        <a:spcAft>
          <a:spcPct val="0"/>
        </a:spcAft>
        <a:buClr>
          <a:srgbClr val="000066"/>
        </a:buClr>
        <a:buChar char="–"/>
        <a:defRPr sz="2000">
          <a:solidFill>
            <a:schemeClr val="tx1"/>
          </a:solidFill>
          <a:latin typeface="+mn-lt"/>
          <a:ea typeface="ＭＳ Ｐゴシック" charset="0"/>
        </a:defRPr>
      </a:lvl2pPr>
      <a:lvl3pPr marL="1082675" indent="-192088" algn="l" defTabSz="862013" rtl="0" eaLnBrk="0" fontAlgn="base" hangingPunct="0">
        <a:spcBef>
          <a:spcPct val="0"/>
        </a:spcBef>
        <a:spcAft>
          <a:spcPct val="0"/>
        </a:spcAft>
        <a:buChar char="•"/>
        <a:defRPr sz="2000" i="1">
          <a:solidFill>
            <a:schemeClr val="tx1"/>
          </a:solidFill>
          <a:latin typeface="+mn-lt"/>
          <a:ea typeface="ＭＳ Ｐゴシック" charset="0"/>
        </a:defRPr>
      </a:lvl3pPr>
      <a:lvl4pPr marL="1527175" indent="-261938" algn="l" defTabSz="862013" rtl="0" eaLnBrk="0" fontAlgn="base" hangingPunct="0">
        <a:spcBef>
          <a:spcPct val="0"/>
        </a:spcBef>
        <a:spcAft>
          <a:spcPct val="0"/>
        </a:spcAft>
        <a:buChar char="–"/>
        <a:defRPr i="1">
          <a:solidFill>
            <a:schemeClr val="tx1"/>
          </a:solidFill>
          <a:latin typeface="+mn-lt"/>
          <a:ea typeface="ＭＳ Ｐゴシック" charset="0"/>
        </a:defRPr>
      </a:lvl4pPr>
      <a:lvl5pPr marL="1885950" indent="-177800" algn="l" defTabSz="862013" rtl="0" eaLnBrk="0" fontAlgn="base" hangingPunct="0">
        <a:spcBef>
          <a:spcPct val="0"/>
        </a:spcBef>
        <a:spcAft>
          <a:spcPct val="0"/>
        </a:spcAft>
        <a:buChar char="»"/>
        <a:defRPr i="1">
          <a:solidFill>
            <a:schemeClr val="tx1"/>
          </a:solidFill>
          <a:latin typeface="+mn-lt"/>
          <a:ea typeface="ＭＳ Ｐゴシック" charset="0"/>
        </a:defRPr>
      </a:lvl5pPr>
      <a:lvl6pPr marL="2344499" indent="-179370" algn="l" defTabSz="863512" rtl="0" eaLnBrk="0" fontAlgn="base" hangingPunct="0">
        <a:spcBef>
          <a:spcPct val="0"/>
        </a:spcBef>
        <a:spcAft>
          <a:spcPct val="0"/>
        </a:spcAft>
        <a:buChar char="»"/>
        <a:defRPr i="1">
          <a:solidFill>
            <a:schemeClr val="tx1"/>
          </a:solidFill>
          <a:latin typeface="+mn-lt"/>
        </a:defRPr>
      </a:lvl6pPr>
      <a:lvl7pPr marL="2801653" indent="-179370" algn="l" defTabSz="863512" rtl="0" eaLnBrk="0" fontAlgn="base" hangingPunct="0">
        <a:spcBef>
          <a:spcPct val="0"/>
        </a:spcBef>
        <a:spcAft>
          <a:spcPct val="0"/>
        </a:spcAft>
        <a:buChar char="»"/>
        <a:defRPr i="1">
          <a:solidFill>
            <a:schemeClr val="tx1"/>
          </a:solidFill>
          <a:latin typeface="+mn-lt"/>
        </a:defRPr>
      </a:lvl7pPr>
      <a:lvl8pPr marL="3258807" indent="-179370" algn="l" defTabSz="863512" rtl="0" eaLnBrk="0" fontAlgn="base" hangingPunct="0">
        <a:spcBef>
          <a:spcPct val="0"/>
        </a:spcBef>
        <a:spcAft>
          <a:spcPct val="0"/>
        </a:spcAft>
        <a:buChar char="»"/>
        <a:defRPr i="1">
          <a:solidFill>
            <a:schemeClr val="tx1"/>
          </a:solidFill>
          <a:latin typeface="+mn-lt"/>
        </a:defRPr>
      </a:lvl8pPr>
      <a:lvl9pPr marL="3715960" indent="-179370" algn="l" defTabSz="863512" rtl="0" eaLnBrk="0" fontAlgn="base" hangingPunct="0">
        <a:spcBef>
          <a:spcPct val="0"/>
        </a:spcBef>
        <a:spcAft>
          <a:spcPct val="0"/>
        </a:spcAft>
        <a:buChar char="»"/>
        <a:defRPr i="1">
          <a:solidFill>
            <a:schemeClr val="tx1"/>
          </a:solidFill>
          <a:latin typeface="+mn-lt"/>
        </a:defRPr>
      </a:lvl9pPr>
    </p:bodyStyle>
    <p:otherStyle>
      <a:defPPr>
        <a:defRPr lang="tr-TR"/>
      </a:defPPr>
      <a:lvl1pPr marL="0" algn="l" defTabSz="914307" rtl="0" eaLnBrk="1" latinLnBrk="0" hangingPunct="1">
        <a:defRPr sz="1800" kern="1200">
          <a:solidFill>
            <a:schemeClr val="tx1"/>
          </a:solidFill>
          <a:latin typeface="+mn-lt"/>
          <a:ea typeface="+mn-ea"/>
          <a:cs typeface="+mn-cs"/>
        </a:defRPr>
      </a:lvl1pPr>
      <a:lvl2pPr marL="457153" algn="l" defTabSz="914307" rtl="0" eaLnBrk="1" latinLnBrk="0" hangingPunct="1">
        <a:defRPr sz="1800" kern="1200">
          <a:solidFill>
            <a:schemeClr val="tx1"/>
          </a:solidFill>
          <a:latin typeface="+mn-lt"/>
          <a:ea typeface="+mn-ea"/>
          <a:cs typeface="+mn-cs"/>
        </a:defRPr>
      </a:lvl2pPr>
      <a:lvl3pPr marL="914307" algn="l" defTabSz="914307" rtl="0" eaLnBrk="1" latinLnBrk="0" hangingPunct="1">
        <a:defRPr sz="1800" kern="1200">
          <a:solidFill>
            <a:schemeClr val="tx1"/>
          </a:solidFill>
          <a:latin typeface="+mn-lt"/>
          <a:ea typeface="+mn-ea"/>
          <a:cs typeface="+mn-cs"/>
        </a:defRPr>
      </a:lvl3pPr>
      <a:lvl4pPr marL="1371460" algn="l" defTabSz="914307" rtl="0" eaLnBrk="1" latinLnBrk="0" hangingPunct="1">
        <a:defRPr sz="1800" kern="1200">
          <a:solidFill>
            <a:schemeClr val="tx1"/>
          </a:solidFill>
          <a:latin typeface="+mn-lt"/>
          <a:ea typeface="+mn-ea"/>
          <a:cs typeface="+mn-cs"/>
        </a:defRPr>
      </a:lvl4pPr>
      <a:lvl5pPr marL="1828613" algn="l" defTabSz="914307" rtl="0" eaLnBrk="1" latinLnBrk="0" hangingPunct="1">
        <a:defRPr sz="1800" kern="1200">
          <a:solidFill>
            <a:schemeClr val="tx1"/>
          </a:solidFill>
          <a:latin typeface="+mn-lt"/>
          <a:ea typeface="+mn-ea"/>
          <a:cs typeface="+mn-cs"/>
        </a:defRPr>
      </a:lvl5pPr>
      <a:lvl6pPr marL="2285768" algn="l" defTabSz="914307" rtl="0" eaLnBrk="1" latinLnBrk="0" hangingPunct="1">
        <a:defRPr sz="1800" kern="1200">
          <a:solidFill>
            <a:schemeClr val="tx1"/>
          </a:solidFill>
          <a:latin typeface="+mn-lt"/>
          <a:ea typeface="+mn-ea"/>
          <a:cs typeface="+mn-cs"/>
        </a:defRPr>
      </a:lvl6pPr>
      <a:lvl7pPr marL="2742921" algn="l" defTabSz="914307" rtl="0" eaLnBrk="1" latinLnBrk="0" hangingPunct="1">
        <a:defRPr sz="1800" kern="1200">
          <a:solidFill>
            <a:schemeClr val="tx1"/>
          </a:solidFill>
          <a:latin typeface="+mn-lt"/>
          <a:ea typeface="+mn-ea"/>
          <a:cs typeface="+mn-cs"/>
        </a:defRPr>
      </a:lvl7pPr>
      <a:lvl8pPr marL="3200075" algn="l" defTabSz="914307" rtl="0" eaLnBrk="1" latinLnBrk="0" hangingPunct="1">
        <a:defRPr sz="1800" kern="1200">
          <a:solidFill>
            <a:schemeClr val="tx1"/>
          </a:solidFill>
          <a:latin typeface="+mn-lt"/>
          <a:ea typeface="+mn-ea"/>
          <a:cs typeface="+mn-cs"/>
        </a:defRPr>
      </a:lvl8pPr>
      <a:lvl9pPr marL="3657228" algn="l" defTabSz="9143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584325" y="0"/>
            <a:ext cx="7056438" cy="863600"/>
          </a:xfrm>
        </p:spPr>
        <p:txBody>
          <a:bodyPr/>
          <a:lstStyle/>
          <a:p>
            <a:pPr algn="ctr"/>
            <a:r>
              <a:rPr lang="en-US" sz="1800" dirty="0" smtClean="0">
                <a:solidFill>
                  <a:schemeClr val="accent2">
                    <a:lumMod val="75000"/>
                  </a:schemeClr>
                </a:solidFill>
                <a:latin typeface="Arial" charset="0"/>
              </a:rPr>
              <a:t>4. YEMİNLİ MALİ MÜŞAVİRLİK DENETİM VE TASDİK SEMPOZYUMU</a:t>
            </a:r>
            <a:br>
              <a:rPr lang="en-US" sz="1800" dirty="0" smtClean="0">
                <a:solidFill>
                  <a:schemeClr val="accent2">
                    <a:lumMod val="75000"/>
                  </a:schemeClr>
                </a:solidFill>
                <a:latin typeface="Arial" charset="0"/>
              </a:rPr>
            </a:br>
            <a:r>
              <a:rPr lang="en-US" sz="1800" dirty="0" smtClean="0">
                <a:solidFill>
                  <a:schemeClr val="accent2">
                    <a:lumMod val="75000"/>
                  </a:schemeClr>
                </a:solidFill>
                <a:latin typeface="Arial" charset="0"/>
              </a:rPr>
              <a:t>İZMİR</a:t>
            </a:r>
            <a:endParaRPr lang="en-US" sz="1800" dirty="0">
              <a:solidFill>
                <a:schemeClr val="accent2">
                  <a:lumMod val="75000"/>
                </a:schemeClr>
              </a:solidFill>
              <a:latin typeface="Arial" charset="0"/>
            </a:endParaRPr>
          </a:p>
        </p:txBody>
      </p:sp>
      <p:sp>
        <p:nvSpPr>
          <p:cNvPr id="15362" name="Content Placeholder 2"/>
          <p:cNvSpPr>
            <a:spLocks noGrp="1"/>
          </p:cNvSpPr>
          <p:nvPr>
            <p:ph idx="1"/>
          </p:nvPr>
        </p:nvSpPr>
        <p:spPr/>
        <p:txBody>
          <a:bodyPr/>
          <a:lstStyle/>
          <a:p>
            <a:pPr>
              <a:defRPr/>
            </a:pPr>
            <a:endParaRPr lang="en-US" dirty="0">
              <a:latin typeface="Arial" charset="0"/>
            </a:endParaRPr>
          </a:p>
          <a:p>
            <a:pPr>
              <a:defRPr/>
            </a:pPr>
            <a:endParaRPr lang="en-US" dirty="0">
              <a:latin typeface="Arial" charset="0"/>
            </a:endParaRPr>
          </a:p>
          <a:p>
            <a:pPr marL="0" indent="0">
              <a:buFontTx/>
              <a:buNone/>
              <a:defRPr/>
            </a:pPr>
            <a:endParaRPr lang="en-US" dirty="0">
              <a:latin typeface="Arial" charset="0"/>
            </a:endParaRPr>
          </a:p>
          <a:p>
            <a:pPr marL="0" indent="0" algn="ctr">
              <a:buFontTx/>
              <a:buNone/>
              <a:defRPr/>
            </a:pPr>
            <a:r>
              <a:rPr lang="en-US" b="1" dirty="0" err="1" smtClean="0">
                <a:solidFill>
                  <a:srgbClr val="000090"/>
                </a:solidFill>
                <a:latin typeface="Arial" charset="0"/>
              </a:rPr>
              <a:t>Vergi</a:t>
            </a:r>
            <a:r>
              <a:rPr lang="en-US" b="1" dirty="0" smtClean="0">
                <a:solidFill>
                  <a:srgbClr val="000090"/>
                </a:solidFill>
                <a:latin typeface="Arial" charset="0"/>
              </a:rPr>
              <a:t> </a:t>
            </a:r>
            <a:r>
              <a:rPr lang="en-US" b="1" dirty="0" err="1" smtClean="0">
                <a:solidFill>
                  <a:srgbClr val="000090"/>
                </a:solidFill>
                <a:latin typeface="Arial" charset="0"/>
              </a:rPr>
              <a:t>İadeleri</a:t>
            </a:r>
            <a:r>
              <a:rPr lang="en-US" b="1" dirty="0" smtClean="0">
                <a:solidFill>
                  <a:srgbClr val="000090"/>
                </a:solidFill>
                <a:latin typeface="Arial" charset="0"/>
              </a:rPr>
              <a:t> </a:t>
            </a:r>
            <a:r>
              <a:rPr lang="en-US" b="1" dirty="0" err="1" smtClean="0">
                <a:solidFill>
                  <a:srgbClr val="000090"/>
                </a:solidFill>
                <a:latin typeface="Arial" charset="0"/>
              </a:rPr>
              <a:t>ve</a:t>
            </a:r>
            <a:r>
              <a:rPr lang="en-US" b="1" dirty="0" smtClean="0">
                <a:solidFill>
                  <a:srgbClr val="000090"/>
                </a:solidFill>
                <a:latin typeface="Arial" charset="0"/>
              </a:rPr>
              <a:t> </a:t>
            </a:r>
            <a:r>
              <a:rPr lang="en-US" b="1" dirty="0" err="1" smtClean="0">
                <a:solidFill>
                  <a:srgbClr val="000090"/>
                </a:solidFill>
                <a:latin typeface="Arial" charset="0"/>
              </a:rPr>
              <a:t>Vergi</a:t>
            </a:r>
            <a:r>
              <a:rPr lang="en-US" b="1" dirty="0" smtClean="0">
                <a:solidFill>
                  <a:srgbClr val="000090"/>
                </a:solidFill>
                <a:latin typeface="Arial" charset="0"/>
              </a:rPr>
              <a:t> </a:t>
            </a:r>
            <a:r>
              <a:rPr lang="en-US" b="1" dirty="0" err="1" smtClean="0">
                <a:solidFill>
                  <a:srgbClr val="000090"/>
                </a:solidFill>
                <a:latin typeface="Arial" charset="0"/>
              </a:rPr>
              <a:t>İncelemelerinde</a:t>
            </a:r>
            <a:r>
              <a:rPr lang="en-US" b="1" dirty="0" smtClean="0">
                <a:solidFill>
                  <a:srgbClr val="000090"/>
                </a:solidFill>
                <a:latin typeface="Arial" charset="0"/>
              </a:rPr>
              <a:t> </a:t>
            </a:r>
          </a:p>
          <a:p>
            <a:pPr marL="0" indent="0" algn="ctr">
              <a:buFontTx/>
              <a:buNone/>
              <a:defRPr/>
            </a:pPr>
            <a:r>
              <a:rPr lang="en-US" b="1" dirty="0" err="1" smtClean="0">
                <a:solidFill>
                  <a:srgbClr val="000090"/>
                </a:solidFill>
                <a:latin typeface="Arial" charset="0"/>
              </a:rPr>
              <a:t>Yeminli</a:t>
            </a:r>
            <a:r>
              <a:rPr lang="en-US" b="1" dirty="0" smtClean="0">
                <a:solidFill>
                  <a:srgbClr val="000090"/>
                </a:solidFill>
                <a:latin typeface="Arial" charset="0"/>
              </a:rPr>
              <a:t> Mali </a:t>
            </a:r>
            <a:r>
              <a:rPr lang="en-US" b="1" dirty="0" err="1" smtClean="0">
                <a:solidFill>
                  <a:srgbClr val="000090"/>
                </a:solidFill>
                <a:latin typeface="Arial" charset="0"/>
              </a:rPr>
              <a:t>Müşavirlerin</a:t>
            </a:r>
            <a:r>
              <a:rPr lang="en-US" b="1" dirty="0" smtClean="0">
                <a:solidFill>
                  <a:srgbClr val="000090"/>
                </a:solidFill>
                <a:latin typeface="Arial" charset="0"/>
              </a:rPr>
              <a:t> </a:t>
            </a:r>
            <a:r>
              <a:rPr lang="en-US" b="1" dirty="0" err="1" smtClean="0">
                <a:solidFill>
                  <a:srgbClr val="000090"/>
                </a:solidFill>
                <a:latin typeface="Arial" charset="0"/>
              </a:rPr>
              <a:t>Rolü</a:t>
            </a:r>
            <a:endParaRPr lang="en-US" b="1" dirty="0" smtClean="0">
              <a:solidFill>
                <a:srgbClr val="000090"/>
              </a:solidFill>
              <a:latin typeface="Arial" charset="0"/>
            </a:endParaRPr>
          </a:p>
          <a:p>
            <a:pPr marL="0" indent="0" algn="ctr">
              <a:buFontTx/>
              <a:buNone/>
              <a:defRPr/>
            </a:pPr>
            <a:endParaRPr lang="en-US" b="1" dirty="0">
              <a:solidFill>
                <a:srgbClr val="000090"/>
              </a:solidFill>
              <a:latin typeface="Arial" charset="0"/>
            </a:endParaRPr>
          </a:p>
          <a:p>
            <a:pPr marL="0" indent="0" algn="ctr">
              <a:buFontTx/>
              <a:buNone/>
              <a:defRPr/>
            </a:pPr>
            <a:endParaRPr lang="en-US" b="1" dirty="0" smtClean="0">
              <a:solidFill>
                <a:srgbClr val="000090"/>
              </a:solidFill>
              <a:latin typeface="Arial" charset="0"/>
            </a:endParaRPr>
          </a:p>
          <a:p>
            <a:pPr marL="0" indent="0" algn="ctr">
              <a:buFontTx/>
              <a:buNone/>
              <a:defRPr/>
            </a:pPr>
            <a:r>
              <a:rPr lang="en-US" b="1" dirty="0" err="1" smtClean="0">
                <a:solidFill>
                  <a:srgbClr val="000090"/>
                </a:solidFill>
                <a:latin typeface="Arial" charset="0"/>
              </a:rPr>
              <a:t>Ymm</a:t>
            </a:r>
            <a:r>
              <a:rPr lang="en-US" b="1" dirty="0">
                <a:solidFill>
                  <a:srgbClr val="000090"/>
                </a:solidFill>
                <a:latin typeface="Arial" charset="0"/>
              </a:rPr>
              <a:t>. Ali </a:t>
            </a:r>
            <a:r>
              <a:rPr lang="en-US" b="1" dirty="0" err="1">
                <a:solidFill>
                  <a:srgbClr val="000090"/>
                </a:solidFill>
                <a:latin typeface="Arial" charset="0"/>
              </a:rPr>
              <a:t>Alıç</a:t>
            </a:r>
            <a:r>
              <a:rPr lang="en-US" b="1" dirty="0">
                <a:solidFill>
                  <a:srgbClr val="000090"/>
                </a:solidFill>
                <a:latin typeface="Arial" charset="0"/>
              </a:rPr>
              <a:t>  </a:t>
            </a:r>
            <a:endParaRPr lang="en-US" b="1" dirty="0" smtClean="0">
              <a:solidFill>
                <a:srgbClr val="000090"/>
              </a:solidFill>
              <a:latin typeface="Arial" charset="0"/>
            </a:endParaRPr>
          </a:p>
          <a:p>
            <a:pPr marL="0" indent="0" algn="ctr">
              <a:buFontTx/>
              <a:buNone/>
              <a:defRPr/>
            </a:pPr>
            <a:r>
              <a:rPr lang="en-US" b="1" dirty="0">
                <a:solidFill>
                  <a:srgbClr val="000090"/>
                </a:solidFill>
                <a:latin typeface="Arial" charset="0"/>
              </a:rPr>
              <a:t> </a:t>
            </a:r>
            <a:r>
              <a:rPr lang="en-US" b="1" dirty="0" smtClean="0">
                <a:solidFill>
                  <a:srgbClr val="000090"/>
                </a:solidFill>
                <a:latin typeface="Arial" charset="0"/>
              </a:rPr>
              <a:t>AYMMO </a:t>
            </a:r>
            <a:r>
              <a:rPr lang="en-US" b="1" dirty="0" err="1">
                <a:solidFill>
                  <a:srgbClr val="000090"/>
                </a:solidFill>
                <a:latin typeface="Arial" charset="0"/>
              </a:rPr>
              <a:t>Koordinatör</a:t>
            </a:r>
            <a:r>
              <a:rPr lang="en-US" b="1" dirty="0">
                <a:solidFill>
                  <a:srgbClr val="000090"/>
                </a:solidFill>
                <a:latin typeface="Arial" charset="0"/>
              </a:rPr>
              <a:t> YK </a:t>
            </a:r>
            <a:r>
              <a:rPr lang="en-US" b="1" dirty="0" err="1">
                <a:solidFill>
                  <a:srgbClr val="000090"/>
                </a:solidFill>
                <a:latin typeface="Arial" charset="0"/>
              </a:rPr>
              <a:t>Üyesi</a:t>
            </a:r>
            <a:endParaRPr lang="en-US" b="1" dirty="0">
              <a:solidFill>
                <a:srgbClr val="000090"/>
              </a:solidFill>
              <a:latin typeface="Arial" charset="0"/>
            </a:endParaRPr>
          </a:p>
        </p:txBody>
      </p:sp>
      <p:sp>
        <p:nvSpPr>
          <p:cNvPr id="2" name="Footer Placeholder 1"/>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a:t>SON DÖRT YILA AİT </a:t>
            </a:r>
            <a:r>
              <a:rPr lang="tr-TR" sz="1800" dirty="0" smtClean="0"/>
              <a:t>YMM </a:t>
            </a:r>
            <a:r>
              <a:rPr lang="tr-TR" sz="1800" dirty="0"/>
              <a:t>TAM TASDİK SÖZLEŞME </a:t>
            </a:r>
            <a:r>
              <a:rPr lang="tr-TR" sz="1800" dirty="0" smtClean="0"/>
              <a:t>SAYILARI (2017 yılında 29.725 adet)</a:t>
            </a:r>
            <a:endParaRPr lang="tr-TR" sz="18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053467452"/>
              </p:ext>
            </p:extLst>
          </p:nvPr>
        </p:nvGraphicFramePr>
        <p:xfrm>
          <a:off x="2098674" y="1007842"/>
          <a:ext cx="5740401" cy="5112565"/>
        </p:xfrm>
        <a:graphic>
          <a:graphicData uri="http://schemas.openxmlformats.org/drawingml/2006/table">
            <a:tbl>
              <a:tblPr>
                <a:tableStyleId>{5C22544A-7EE6-4342-B048-85BDC9FD1C3A}</a:tableStyleId>
              </a:tblPr>
              <a:tblGrid>
                <a:gridCol w="2431565"/>
                <a:gridCol w="810522"/>
                <a:gridCol w="810522"/>
                <a:gridCol w="848664"/>
                <a:gridCol w="839128"/>
              </a:tblGrid>
              <a:tr h="399029">
                <a:tc>
                  <a:txBody>
                    <a:bodyPr/>
                    <a:lstStyle/>
                    <a:p>
                      <a:pPr algn="l" fontAlgn="ctr"/>
                      <a:r>
                        <a:rPr lang="tr-TR" sz="1200" u="none" strike="noStrike">
                          <a:effectLst/>
                        </a:rPr>
                        <a:t>ODA ADI</a:t>
                      </a:r>
                      <a:endParaRPr lang="tr-TR" sz="1200" b="1" i="0" u="none" strike="noStrike">
                        <a:solidFill>
                          <a:srgbClr val="FF0000"/>
                        </a:solidFill>
                        <a:effectLst/>
                        <a:latin typeface="Arial" charset="-94"/>
                      </a:endParaRPr>
                    </a:p>
                  </a:txBody>
                  <a:tcPr marL="12700" marR="12700" marT="12700" marB="0" anchor="ctr"/>
                </a:tc>
                <a:tc>
                  <a:txBody>
                    <a:bodyPr/>
                    <a:lstStyle/>
                    <a:p>
                      <a:pPr algn="ctr" fontAlgn="ctr"/>
                      <a:r>
                        <a:rPr lang="tr-TR" sz="1200" u="none" strike="noStrike">
                          <a:effectLst/>
                        </a:rPr>
                        <a:t>2014</a:t>
                      </a:r>
                      <a:endParaRPr lang="tr-TR" sz="1200" b="1" i="0" u="none" strike="noStrike">
                        <a:solidFill>
                          <a:srgbClr val="FF0000"/>
                        </a:solidFill>
                        <a:effectLst/>
                        <a:latin typeface="Arial" charset="-94"/>
                      </a:endParaRPr>
                    </a:p>
                  </a:txBody>
                  <a:tcPr marL="12700" marR="12700" marT="12700" marB="0" anchor="ctr"/>
                </a:tc>
                <a:tc>
                  <a:txBody>
                    <a:bodyPr/>
                    <a:lstStyle/>
                    <a:p>
                      <a:pPr algn="ctr" fontAlgn="ctr"/>
                      <a:r>
                        <a:rPr lang="tr-TR" sz="1200" u="none" strike="noStrike">
                          <a:effectLst/>
                        </a:rPr>
                        <a:t>2015</a:t>
                      </a:r>
                      <a:endParaRPr lang="tr-TR" sz="1200" b="1" i="0" u="none" strike="noStrike">
                        <a:solidFill>
                          <a:srgbClr val="FF0000"/>
                        </a:solidFill>
                        <a:effectLst/>
                        <a:latin typeface="Arial" charset="-94"/>
                      </a:endParaRPr>
                    </a:p>
                  </a:txBody>
                  <a:tcPr marL="12700" marR="12700" marT="12700" marB="0" anchor="ctr"/>
                </a:tc>
                <a:tc>
                  <a:txBody>
                    <a:bodyPr/>
                    <a:lstStyle/>
                    <a:p>
                      <a:pPr algn="ctr" fontAlgn="ctr"/>
                      <a:r>
                        <a:rPr lang="tr-TR" sz="1200" u="none" strike="noStrike">
                          <a:effectLst/>
                        </a:rPr>
                        <a:t>2016</a:t>
                      </a:r>
                      <a:endParaRPr lang="tr-TR" sz="1200" b="1" i="0" u="none" strike="noStrike">
                        <a:solidFill>
                          <a:srgbClr val="FF0000"/>
                        </a:solidFill>
                        <a:effectLst/>
                        <a:latin typeface="Arial" charset="-94"/>
                      </a:endParaRPr>
                    </a:p>
                  </a:txBody>
                  <a:tcPr marL="12700" marR="12700" marT="12700" marB="0" anchor="ctr"/>
                </a:tc>
                <a:tc>
                  <a:txBody>
                    <a:bodyPr/>
                    <a:lstStyle/>
                    <a:p>
                      <a:pPr algn="ctr" fontAlgn="ctr"/>
                      <a:r>
                        <a:rPr lang="tr-TR" sz="1200" u="none" strike="noStrike" dirty="0">
                          <a:effectLst/>
                        </a:rPr>
                        <a:t>2017</a:t>
                      </a:r>
                      <a:endParaRPr lang="tr-TR" sz="1200" b="1" i="0" u="none" strike="noStrike" dirty="0">
                        <a:solidFill>
                          <a:srgbClr val="FF0000"/>
                        </a:solidFill>
                        <a:effectLst/>
                        <a:latin typeface="Arial" charset="-94"/>
                      </a:endParaRPr>
                    </a:p>
                  </a:txBody>
                  <a:tcPr marL="12700" marR="12700" marT="12700" marB="0" anchor="ctr">
                    <a:solidFill>
                      <a:srgbClr val="FFFF00"/>
                    </a:solidFill>
                  </a:tcPr>
                </a:tc>
              </a:tr>
              <a:tr h="436439">
                <a:tc>
                  <a:txBody>
                    <a:bodyPr/>
                    <a:lstStyle/>
                    <a:p>
                      <a:pPr algn="l" fontAlgn="ctr"/>
                      <a:r>
                        <a:rPr lang="tr-TR" sz="1200" u="none" strike="noStrike">
                          <a:effectLst/>
                        </a:rPr>
                        <a:t>ANKARA</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5.616</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5.529</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5.285</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5.459</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361621">
                <a:tc>
                  <a:txBody>
                    <a:bodyPr/>
                    <a:lstStyle/>
                    <a:p>
                      <a:pPr algn="l" fontAlgn="ctr"/>
                      <a:r>
                        <a:rPr lang="tr-TR" sz="1200" u="none" strike="noStrike">
                          <a:effectLst/>
                        </a:rPr>
                        <a:t>İSTANBUL</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18.163</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18.900</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18.945</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18.923</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399029">
                <a:tc>
                  <a:txBody>
                    <a:bodyPr/>
                    <a:lstStyle/>
                    <a:p>
                      <a:pPr algn="l" fontAlgn="ctr"/>
                      <a:r>
                        <a:rPr lang="tr-TR" sz="1200" u="none" strike="noStrike">
                          <a:effectLst/>
                        </a:rPr>
                        <a:t>İZMİR</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2.680</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2.692</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2.758</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2.611</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461378">
                <a:tc>
                  <a:txBody>
                    <a:bodyPr/>
                    <a:lstStyle/>
                    <a:p>
                      <a:pPr algn="l" fontAlgn="ctr"/>
                      <a:r>
                        <a:rPr lang="tr-TR" sz="1200" u="none" strike="noStrike">
                          <a:effectLst/>
                        </a:rPr>
                        <a:t>ADANA</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1.023</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998</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1.027</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1.111</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461378">
                <a:tc>
                  <a:txBody>
                    <a:bodyPr/>
                    <a:lstStyle/>
                    <a:p>
                      <a:pPr algn="l" fontAlgn="ctr"/>
                      <a:r>
                        <a:rPr lang="tr-TR" sz="1200" u="none" strike="noStrike">
                          <a:effectLst/>
                        </a:rPr>
                        <a:t>ESKİŞEHİR</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237</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209</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217</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237</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423968">
                <a:tc>
                  <a:txBody>
                    <a:bodyPr/>
                    <a:lstStyle/>
                    <a:p>
                      <a:pPr algn="l" fontAlgn="ctr"/>
                      <a:r>
                        <a:rPr lang="tr-TR" sz="1200" u="none" strike="noStrike">
                          <a:effectLst/>
                        </a:rPr>
                        <a:t>BURSA</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1.003</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1.007</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1.035</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1.093</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374091">
                <a:tc>
                  <a:txBody>
                    <a:bodyPr/>
                    <a:lstStyle/>
                    <a:p>
                      <a:pPr algn="l" fontAlgn="ctr"/>
                      <a:r>
                        <a:rPr lang="tr-TR" sz="1200" u="none" strike="noStrike">
                          <a:effectLst/>
                        </a:rPr>
                        <a:t>ANTALYA</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541</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548</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564</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553</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448908">
                <a:tc>
                  <a:txBody>
                    <a:bodyPr/>
                    <a:lstStyle/>
                    <a:p>
                      <a:pPr algn="l" fontAlgn="ctr"/>
                      <a:r>
                        <a:rPr lang="tr-TR" sz="1200" u="none" strike="noStrike">
                          <a:effectLst/>
                        </a:rPr>
                        <a:t>GAZİANTEP</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1.170</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1.297</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1.317</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1.323</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448908">
                <a:tc>
                  <a:txBody>
                    <a:bodyPr/>
                    <a:lstStyle/>
                    <a:p>
                      <a:pPr algn="l" fontAlgn="ctr"/>
                      <a:r>
                        <a:rPr lang="tr-TR" sz="1200" u="none" strike="noStrike">
                          <a:effectLst/>
                        </a:rPr>
                        <a:t>DÖNEM İÇİ FESİHLER</a:t>
                      </a:r>
                      <a:endParaRPr lang="tr-TR" sz="1200" b="1" i="0" u="none" strike="noStrike">
                        <a:effectLst/>
                        <a:latin typeface="Arial" charset="-94"/>
                      </a:endParaRPr>
                    </a:p>
                  </a:txBody>
                  <a:tcPr marL="12700" marR="12700" marT="12700" marB="0" anchor="ctr"/>
                </a:tc>
                <a:tc>
                  <a:txBody>
                    <a:bodyPr/>
                    <a:lstStyle/>
                    <a:p>
                      <a:pPr algn="r" fontAlgn="ctr"/>
                      <a:r>
                        <a:rPr lang="tr-TR" sz="1200" u="none" strike="noStrike">
                          <a:effectLst/>
                        </a:rPr>
                        <a:t>-2.352</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-2.392</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-3.235</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-1.585</a:t>
                      </a:r>
                      <a:endParaRPr lang="tr-TR" sz="1200" b="1" i="0" u="none" strike="noStrike" dirty="0">
                        <a:solidFill>
                          <a:srgbClr val="000000"/>
                        </a:solidFill>
                        <a:effectLst/>
                        <a:latin typeface="Arial" charset="-94"/>
                      </a:endParaRPr>
                    </a:p>
                  </a:txBody>
                  <a:tcPr marL="12700" marR="12700" marT="12700" marB="0" anchor="ctr">
                    <a:solidFill>
                      <a:srgbClr val="FFFF00"/>
                    </a:solidFill>
                  </a:tcPr>
                </a:tc>
              </a:tr>
              <a:tr h="448908">
                <a:tc>
                  <a:txBody>
                    <a:bodyPr/>
                    <a:lstStyle/>
                    <a:p>
                      <a:pPr algn="l" fontAlgn="ctr"/>
                      <a:r>
                        <a:rPr lang="tr-TR" sz="1200" b="1" u="none" strike="noStrike" dirty="0">
                          <a:effectLst/>
                        </a:rPr>
                        <a:t>TOPLAM (Fesihler Sonrası Net)</a:t>
                      </a:r>
                      <a:endParaRPr lang="tr-TR" sz="1200" b="1" i="0" u="none" strike="noStrike" dirty="0">
                        <a:effectLst/>
                        <a:latin typeface="Arial" charset="-94"/>
                      </a:endParaRPr>
                    </a:p>
                  </a:txBody>
                  <a:tcPr marL="12700" marR="12700" marT="12700" marB="0" anchor="ctr"/>
                </a:tc>
                <a:tc>
                  <a:txBody>
                    <a:bodyPr/>
                    <a:lstStyle/>
                    <a:p>
                      <a:pPr algn="r" fontAlgn="ctr"/>
                      <a:r>
                        <a:rPr lang="tr-TR" sz="1200" b="1" u="none" strike="noStrike" dirty="0">
                          <a:effectLst/>
                        </a:rPr>
                        <a:t>28.081</a:t>
                      </a:r>
                      <a:endParaRPr lang="tr-TR" sz="1200" b="1" i="0" u="none" strike="noStrike" dirty="0">
                        <a:effectLst/>
                        <a:latin typeface="Arial" charset="-94"/>
                      </a:endParaRPr>
                    </a:p>
                  </a:txBody>
                  <a:tcPr marL="12700" marR="12700" marT="12700" marB="0" anchor="ctr"/>
                </a:tc>
                <a:tc>
                  <a:txBody>
                    <a:bodyPr/>
                    <a:lstStyle/>
                    <a:p>
                      <a:pPr algn="r" fontAlgn="ctr"/>
                      <a:r>
                        <a:rPr lang="tr-TR" sz="1200" b="1" u="none" strike="noStrike" dirty="0">
                          <a:effectLst/>
                        </a:rPr>
                        <a:t>28.788</a:t>
                      </a:r>
                      <a:endParaRPr lang="tr-TR" sz="1200" b="1" i="0" u="none" strike="noStrike" dirty="0">
                        <a:effectLst/>
                        <a:latin typeface="Arial" charset="-94"/>
                      </a:endParaRPr>
                    </a:p>
                  </a:txBody>
                  <a:tcPr marL="12700" marR="12700" marT="12700" marB="0" anchor="ctr"/>
                </a:tc>
                <a:tc>
                  <a:txBody>
                    <a:bodyPr/>
                    <a:lstStyle/>
                    <a:p>
                      <a:pPr algn="r" fontAlgn="ctr"/>
                      <a:r>
                        <a:rPr lang="tr-TR" sz="1200" b="1" u="none" strike="noStrike" dirty="0">
                          <a:effectLst/>
                        </a:rPr>
                        <a:t>27.913</a:t>
                      </a:r>
                      <a:endParaRPr lang="tr-TR" sz="1200" b="1" i="0" u="none" strike="noStrike" dirty="0">
                        <a:effectLst/>
                        <a:latin typeface="Arial" charset="-94"/>
                      </a:endParaRPr>
                    </a:p>
                  </a:txBody>
                  <a:tcPr marL="12700" marR="12700" marT="12700" marB="0" anchor="ctr"/>
                </a:tc>
                <a:tc>
                  <a:txBody>
                    <a:bodyPr/>
                    <a:lstStyle/>
                    <a:p>
                      <a:pPr algn="r" fontAlgn="ctr"/>
                      <a:r>
                        <a:rPr lang="tr-TR" sz="1400" b="1" u="none" strike="noStrike" dirty="0">
                          <a:solidFill>
                            <a:srgbClr val="FF0000"/>
                          </a:solidFill>
                          <a:effectLst/>
                        </a:rPr>
                        <a:t>29.725</a:t>
                      </a:r>
                      <a:endParaRPr lang="tr-TR" sz="1400" b="1" i="0" u="none" strike="noStrike" dirty="0">
                        <a:solidFill>
                          <a:srgbClr val="FF0000"/>
                        </a:solidFill>
                        <a:effectLst/>
                        <a:latin typeface="Arial" charset="-94"/>
                      </a:endParaRPr>
                    </a:p>
                  </a:txBody>
                  <a:tcPr marL="12700" marR="12700" marT="12700" marB="0" anchor="ctr">
                    <a:solidFill>
                      <a:srgbClr val="FFFF00"/>
                    </a:solidFill>
                  </a:tcPr>
                </a:tc>
              </a:tr>
              <a:tr h="448908">
                <a:tc>
                  <a:txBody>
                    <a:bodyPr/>
                    <a:lstStyle/>
                    <a:p>
                      <a:pPr algn="l" fontAlgn="ctr"/>
                      <a:r>
                        <a:rPr lang="tr-TR" sz="1200" b="1" i="0" u="none" strike="noStrike" dirty="0" smtClean="0">
                          <a:effectLst/>
                          <a:latin typeface="Arial" charset="-94"/>
                        </a:rPr>
                        <a:t>KAYNAK: GİB</a:t>
                      </a:r>
                      <a:endParaRPr lang="tr-TR" sz="1200" b="1" i="0" u="none" strike="noStrike" dirty="0">
                        <a:effectLst/>
                        <a:latin typeface="Arial" charset="-94"/>
                      </a:endParaRPr>
                    </a:p>
                  </a:txBody>
                  <a:tcPr marL="12700" marR="12700" marT="12700" marB="0" anchor="ctr"/>
                </a:tc>
                <a:tc>
                  <a:txBody>
                    <a:bodyPr/>
                    <a:lstStyle/>
                    <a:p>
                      <a:pPr algn="r" fontAlgn="ctr"/>
                      <a:endParaRPr lang="tr-TR" sz="1200" b="1" i="0" u="none" strike="noStrike" dirty="0">
                        <a:effectLst/>
                        <a:latin typeface="Arial" charset="-94"/>
                      </a:endParaRPr>
                    </a:p>
                  </a:txBody>
                  <a:tcPr marL="12700" marR="12700" marT="12700" marB="0" anchor="ctr"/>
                </a:tc>
                <a:tc>
                  <a:txBody>
                    <a:bodyPr/>
                    <a:lstStyle/>
                    <a:p>
                      <a:pPr algn="r" fontAlgn="ctr"/>
                      <a:endParaRPr lang="tr-TR" sz="1200" b="1" i="0" u="none" strike="noStrike" dirty="0">
                        <a:effectLst/>
                        <a:latin typeface="Arial" charset="-94"/>
                      </a:endParaRPr>
                    </a:p>
                  </a:txBody>
                  <a:tcPr marL="12700" marR="12700" marT="12700" marB="0" anchor="ctr"/>
                </a:tc>
                <a:tc>
                  <a:txBody>
                    <a:bodyPr/>
                    <a:lstStyle/>
                    <a:p>
                      <a:pPr algn="r" fontAlgn="ctr"/>
                      <a:endParaRPr lang="tr-TR" sz="1200" b="1" i="0" u="none" strike="noStrike" dirty="0">
                        <a:effectLst/>
                        <a:latin typeface="Arial" charset="-94"/>
                      </a:endParaRPr>
                    </a:p>
                  </a:txBody>
                  <a:tcPr marL="12700" marR="12700" marT="12700" marB="0" anchor="ctr"/>
                </a:tc>
                <a:tc>
                  <a:txBody>
                    <a:bodyPr/>
                    <a:lstStyle/>
                    <a:p>
                      <a:pPr algn="r" fontAlgn="ctr"/>
                      <a:endParaRPr lang="tr-TR" sz="1200" b="1" i="0" u="none" strike="noStrike" dirty="0">
                        <a:effectLst/>
                        <a:latin typeface="Arial" charset="-94"/>
                      </a:endParaRPr>
                    </a:p>
                  </a:txBody>
                  <a:tcPr marL="12700" marR="12700" marT="12700" marB="0" anchor="ctr"/>
                </a:tc>
              </a:tr>
            </a:tbl>
          </a:graphicData>
        </a:graphic>
      </p:graphicFrame>
    </p:spTree>
    <p:extLst>
      <p:ext uri="{BB962C8B-B14F-4D97-AF65-F5344CB8AC3E}">
        <p14:creationId xmlns:p14="http://schemas.microsoft.com/office/powerpoint/2010/main" val="19336390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TAM TASDİK SÖZLEŞME SAYISI / BAĞIMSIZ DENETİM SÖZLEŞEME SAYILARI / TFRS-BOBİ FRS-MSUGT</a:t>
            </a:r>
            <a:endParaRPr lang="tr-TR" sz="1800" dirty="0"/>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354221074"/>
              </p:ext>
            </p:extLst>
          </p:nvPr>
        </p:nvGraphicFramePr>
        <p:xfrm>
          <a:off x="2016125" y="1151855"/>
          <a:ext cx="3024337" cy="2733040"/>
        </p:xfrm>
        <a:graphic>
          <a:graphicData uri="http://schemas.openxmlformats.org/drawingml/2006/table">
            <a:tbl>
              <a:tblPr>
                <a:tableStyleId>{5C22544A-7EE6-4342-B048-85BDC9FD1C3A}</a:tableStyleId>
              </a:tblPr>
              <a:tblGrid>
                <a:gridCol w="954107"/>
                <a:gridCol w="2070230"/>
              </a:tblGrid>
              <a:tr h="203200">
                <a:tc gridSpan="2">
                  <a:txBody>
                    <a:bodyPr/>
                    <a:lstStyle/>
                    <a:p>
                      <a:pPr algn="l" fontAlgn="b"/>
                      <a:r>
                        <a:rPr lang="tr-TR" sz="1200" u="none" strike="noStrike" dirty="0">
                          <a:effectLst/>
                        </a:rPr>
                        <a:t>BAĞIMSIZ DENETİM SÖZLEŞMESİ İMZALAYAN ŞİRKET SAYISI</a:t>
                      </a:r>
                      <a:endParaRPr lang="tr-TR" sz="1200" b="0" i="0" u="none" strike="noStrike" dirty="0">
                        <a:solidFill>
                          <a:srgbClr val="000000"/>
                        </a:solidFill>
                        <a:effectLst/>
                        <a:latin typeface="Calibri" charset="-94"/>
                      </a:endParaRPr>
                    </a:p>
                  </a:txBody>
                  <a:tcPr marL="12700" marR="12700" marT="12700" marB="0" anchor="b"/>
                </a:tc>
                <a:tc hMerge="1">
                  <a:txBody>
                    <a:bodyPr/>
                    <a:lstStyle/>
                    <a:p>
                      <a:endParaRPr lang="tr-TR"/>
                    </a:p>
                  </a:txBody>
                  <a:tcPr/>
                </a:tc>
              </a:tr>
              <a:tr h="203200">
                <a:tc>
                  <a:txBody>
                    <a:bodyPr/>
                    <a:lstStyle/>
                    <a:p>
                      <a:pPr algn="l" fontAlgn="b"/>
                      <a:endParaRPr lang="tr-TR" sz="1200" b="0" i="0" u="none" strike="noStrike" dirty="0">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r" fontAlgn="b"/>
                      <a:r>
                        <a:rPr lang="tr-TR" sz="1200" u="none" strike="noStrike" dirty="0">
                          <a:effectLst/>
                        </a:rPr>
                        <a:t>2014</a:t>
                      </a:r>
                      <a:endParaRPr lang="tr-TR" sz="1200" b="0" i="0" u="none" strike="noStrike" dirty="0">
                        <a:solidFill>
                          <a:srgbClr val="000000"/>
                        </a:solidFill>
                        <a:effectLst/>
                        <a:latin typeface="Calibri" charset="-94"/>
                      </a:endParaRPr>
                    </a:p>
                  </a:txBody>
                  <a:tcPr marL="12700" marR="12700" marT="12700" marB="0" anchor="b"/>
                </a:tc>
                <a:tc>
                  <a:txBody>
                    <a:bodyPr/>
                    <a:lstStyle/>
                    <a:p>
                      <a:pPr algn="ctr" fontAlgn="b"/>
                      <a:r>
                        <a:rPr lang="tr-TR" sz="1200" u="none" strike="noStrike" dirty="0">
                          <a:effectLst/>
                        </a:rPr>
                        <a:t>4.107</a:t>
                      </a:r>
                      <a:endParaRPr lang="tr-TR" sz="1200" b="0" i="0" u="none" strike="noStrike" dirty="0">
                        <a:solidFill>
                          <a:srgbClr val="000000"/>
                        </a:solidFill>
                        <a:effectLst/>
                        <a:latin typeface="Calibri" charset="-94"/>
                      </a:endParaRPr>
                    </a:p>
                  </a:txBody>
                  <a:tcPr marL="12700" marR="12700" marT="12700" marB="0" anchor="b"/>
                </a:tc>
              </a:tr>
              <a:tr h="203200">
                <a:tc>
                  <a:txBody>
                    <a:bodyPr/>
                    <a:lstStyle/>
                    <a:p>
                      <a:pPr algn="r" fontAlgn="b"/>
                      <a:r>
                        <a:rPr lang="tr-TR" sz="1200" u="none" strike="noStrike" dirty="0">
                          <a:effectLst/>
                        </a:rPr>
                        <a:t>2015</a:t>
                      </a:r>
                      <a:endParaRPr lang="tr-TR" sz="1200" b="0" i="0" u="none" strike="noStrike" dirty="0">
                        <a:solidFill>
                          <a:srgbClr val="000000"/>
                        </a:solidFill>
                        <a:effectLst/>
                        <a:latin typeface="Calibri" charset="-94"/>
                      </a:endParaRPr>
                    </a:p>
                  </a:txBody>
                  <a:tcPr marL="12700" marR="12700" marT="12700" marB="0" anchor="b"/>
                </a:tc>
                <a:tc>
                  <a:txBody>
                    <a:bodyPr/>
                    <a:lstStyle/>
                    <a:p>
                      <a:pPr algn="ctr" fontAlgn="b"/>
                      <a:r>
                        <a:rPr lang="tr-TR" sz="1200" u="none" strike="noStrike" dirty="0">
                          <a:effectLst/>
                        </a:rPr>
                        <a:t>5.153</a:t>
                      </a:r>
                      <a:endParaRPr lang="tr-TR" sz="1200" b="0" i="0" u="none" strike="noStrike" dirty="0">
                        <a:solidFill>
                          <a:srgbClr val="000000"/>
                        </a:solidFill>
                        <a:effectLst/>
                        <a:latin typeface="Calibri" charset="-94"/>
                      </a:endParaRPr>
                    </a:p>
                  </a:txBody>
                  <a:tcPr marL="12700" marR="12700" marT="12700" marB="0" anchor="b"/>
                </a:tc>
              </a:tr>
              <a:tr h="203200">
                <a:tc>
                  <a:txBody>
                    <a:bodyPr/>
                    <a:lstStyle/>
                    <a:p>
                      <a:pPr algn="r" fontAlgn="b"/>
                      <a:r>
                        <a:rPr lang="tr-TR" sz="1200" u="none" strike="noStrike" dirty="0">
                          <a:effectLst/>
                        </a:rPr>
                        <a:t>2016</a:t>
                      </a:r>
                      <a:endParaRPr lang="tr-TR" sz="1200" b="0" i="0" u="none" strike="noStrike" dirty="0">
                        <a:solidFill>
                          <a:srgbClr val="000000"/>
                        </a:solidFill>
                        <a:effectLst/>
                        <a:latin typeface="Calibri" charset="-94"/>
                      </a:endParaRPr>
                    </a:p>
                  </a:txBody>
                  <a:tcPr marL="12700" marR="12700" marT="12700" marB="0" anchor="b"/>
                </a:tc>
                <a:tc>
                  <a:txBody>
                    <a:bodyPr/>
                    <a:lstStyle/>
                    <a:p>
                      <a:pPr algn="ctr" fontAlgn="b"/>
                      <a:r>
                        <a:rPr lang="tr-TR" sz="1200" b="1" u="none" strike="noStrike" dirty="0">
                          <a:solidFill>
                            <a:srgbClr val="FF0000"/>
                          </a:solidFill>
                          <a:effectLst/>
                        </a:rPr>
                        <a:t>6.256</a:t>
                      </a:r>
                      <a:endParaRPr lang="tr-TR" sz="1200" b="1" i="0" u="none" strike="noStrike" dirty="0">
                        <a:solidFill>
                          <a:srgbClr val="FF0000"/>
                        </a:solidFill>
                        <a:effectLst/>
                        <a:latin typeface="Calibri" charset="-94"/>
                      </a:endParaRPr>
                    </a:p>
                  </a:txBody>
                  <a:tcPr marL="12700" marR="12700" marT="12700" marB="0" anchor="b"/>
                </a:tc>
              </a:tr>
              <a:tr h="203200">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ctr" fontAlgn="b"/>
                      <a:endParaRPr lang="tr-TR" sz="1200" b="0" i="0" u="none" strike="noStrike" dirty="0">
                        <a:solidFill>
                          <a:srgbClr val="000000"/>
                        </a:solidFill>
                        <a:effectLst/>
                        <a:latin typeface="Calibri" charset="-94"/>
                      </a:endParaRPr>
                    </a:p>
                  </a:txBody>
                  <a:tcPr marL="12700" marR="12700" marT="12700" marB="0" anchor="b"/>
                </a:tc>
              </a:tr>
              <a:tr h="203200">
                <a:tc>
                  <a:txBody>
                    <a:bodyPr/>
                    <a:lstStyle/>
                    <a:p>
                      <a:pPr algn="l" fontAlgn="b"/>
                      <a:r>
                        <a:rPr lang="tr-TR" sz="1200" u="none" strike="noStrike" dirty="0" smtClean="0">
                          <a:effectLst/>
                        </a:rPr>
                        <a:t>KAYİK (TFRS)</a:t>
                      </a:r>
                      <a:endParaRPr lang="tr-TR" sz="1200" b="0" i="0" u="none" strike="noStrike" dirty="0">
                        <a:solidFill>
                          <a:srgbClr val="000000"/>
                        </a:solidFill>
                        <a:effectLst/>
                        <a:latin typeface="Calibri" charset="-94"/>
                      </a:endParaRPr>
                    </a:p>
                  </a:txBody>
                  <a:tcPr marL="12700" marR="12700" marT="12700" marB="0" anchor="b"/>
                </a:tc>
                <a:tc>
                  <a:txBody>
                    <a:bodyPr/>
                    <a:lstStyle/>
                    <a:p>
                      <a:pPr algn="ctr" fontAlgn="b"/>
                      <a:r>
                        <a:rPr lang="tr-TR" sz="1200" u="none" strike="noStrike" dirty="0">
                          <a:effectLst/>
                        </a:rPr>
                        <a:t>1.550</a:t>
                      </a:r>
                      <a:endParaRPr lang="tr-TR" sz="1200" b="0" i="0" u="none" strike="noStrike" dirty="0">
                        <a:solidFill>
                          <a:srgbClr val="000000"/>
                        </a:solidFill>
                        <a:effectLst/>
                        <a:latin typeface="Calibri" charset="-94"/>
                      </a:endParaRPr>
                    </a:p>
                  </a:txBody>
                  <a:tcPr marL="12700" marR="12700" marT="12700" marB="0" anchor="b"/>
                </a:tc>
              </a:tr>
              <a:tr h="203200">
                <a:tc>
                  <a:txBody>
                    <a:bodyPr/>
                    <a:lstStyle/>
                    <a:p>
                      <a:pPr algn="l" fontAlgn="b"/>
                      <a:r>
                        <a:rPr lang="tr-TR" sz="1200" u="none" strike="noStrike">
                          <a:effectLst/>
                        </a:rPr>
                        <a:t>BOBİ FRS (BÜYÜK)</a:t>
                      </a:r>
                      <a:endParaRPr lang="tr-TR" sz="1200" b="0" i="0" u="none" strike="noStrike">
                        <a:solidFill>
                          <a:srgbClr val="000000"/>
                        </a:solidFill>
                        <a:effectLst/>
                        <a:latin typeface="Calibri" charset="-94"/>
                      </a:endParaRPr>
                    </a:p>
                  </a:txBody>
                  <a:tcPr marL="12700" marR="12700" marT="12700" marB="0" anchor="b"/>
                </a:tc>
                <a:tc>
                  <a:txBody>
                    <a:bodyPr/>
                    <a:lstStyle/>
                    <a:p>
                      <a:pPr algn="ctr" fontAlgn="b"/>
                      <a:r>
                        <a:rPr lang="tr-TR" sz="1200" u="none" strike="noStrike" dirty="0" smtClean="0">
                          <a:effectLst/>
                        </a:rPr>
                        <a:t>   850</a:t>
                      </a:r>
                      <a:endParaRPr lang="tr-TR" sz="1200" b="0" i="0" u="none" strike="noStrike" dirty="0">
                        <a:solidFill>
                          <a:srgbClr val="000000"/>
                        </a:solidFill>
                        <a:effectLst/>
                        <a:latin typeface="Calibri" charset="-94"/>
                      </a:endParaRPr>
                    </a:p>
                  </a:txBody>
                  <a:tcPr marL="12700" marR="12700" marT="12700" marB="0" anchor="b"/>
                </a:tc>
              </a:tr>
              <a:tr h="203200">
                <a:tc>
                  <a:txBody>
                    <a:bodyPr/>
                    <a:lstStyle/>
                    <a:p>
                      <a:pPr algn="l" fontAlgn="b"/>
                      <a:r>
                        <a:rPr lang="tr-TR" sz="1200" u="none" strike="noStrike">
                          <a:effectLst/>
                        </a:rPr>
                        <a:t>BOBİ FRS (ORTA)</a:t>
                      </a:r>
                      <a:endParaRPr lang="tr-TR" sz="1200" b="0" i="0" u="none" strike="noStrike">
                        <a:solidFill>
                          <a:srgbClr val="000000"/>
                        </a:solidFill>
                        <a:effectLst/>
                        <a:latin typeface="Calibri" charset="-94"/>
                      </a:endParaRPr>
                    </a:p>
                  </a:txBody>
                  <a:tcPr marL="12700" marR="12700" marT="12700" marB="0" anchor="b"/>
                </a:tc>
                <a:tc>
                  <a:txBody>
                    <a:bodyPr/>
                    <a:lstStyle/>
                    <a:p>
                      <a:pPr algn="ctr" fontAlgn="b"/>
                      <a:r>
                        <a:rPr lang="tr-TR" sz="1200" u="none" strike="noStrike" dirty="0">
                          <a:effectLst/>
                        </a:rPr>
                        <a:t>3.850</a:t>
                      </a:r>
                      <a:endParaRPr lang="tr-TR" sz="1200" b="0" i="0" u="none" strike="noStrike" dirty="0">
                        <a:solidFill>
                          <a:srgbClr val="000000"/>
                        </a:solidFill>
                        <a:effectLst/>
                        <a:latin typeface="Calibri" charset="-94"/>
                      </a:endParaRPr>
                    </a:p>
                  </a:txBody>
                  <a:tcPr marL="12700" marR="12700" marT="12700" marB="0" anchor="b"/>
                </a:tc>
              </a:tr>
              <a:tr h="203200">
                <a:tc gridSpan="2">
                  <a:txBody>
                    <a:bodyPr/>
                    <a:lstStyle/>
                    <a:p>
                      <a:pPr algn="l" fontAlgn="b"/>
                      <a:r>
                        <a:rPr lang="tr-TR" sz="1200" u="none" strike="noStrike" dirty="0">
                          <a:effectLst/>
                        </a:rPr>
                        <a:t>KÜÇÜK ve </a:t>
                      </a:r>
                      <a:r>
                        <a:rPr lang="tr-TR" sz="1200" u="none" strike="noStrike" dirty="0" smtClean="0">
                          <a:effectLst/>
                        </a:rPr>
                        <a:t>MİKRO (MSUGT)………</a:t>
                      </a:r>
                      <a:endParaRPr lang="tr-TR" sz="1200" b="0" i="0" u="none" strike="noStrike" dirty="0">
                        <a:solidFill>
                          <a:srgbClr val="000000"/>
                        </a:solidFill>
                        <a:effectLst/>
                        <a:latin typeface="Calibri" charset="-94"/>
                      </a:endParaRPr>
                    </a:p>
                  </a:txBody>
                  <a:tcPr marL="12700" marR="12700" marT="12700" marB="0" anchor="b"/>
                </a:tc>
                <a:tc hMerge="1">
                  <a:txBody>
                    <a:bodyPr/>
                    <a:lstStyle/>
                    <a:p>
                      <a:endParaRPr lang="tr-TR"/>
                    </a:p>
                  </a:txBody>
                  <a:tcPr/>
                </a:tc>
              </a:tr>
            </a:tbl>
          </a:graphicData>
        </a:graphic>
      </p:graphicFrame>
      <p:sp>
        <p:nvSpPr>
          <p:cNvPr id="3" name="Metin kutusu 2"/>
          <p:cNvSpPr txBox="1"/>
          <p:nvPr/>
        </p:nvSpPr>
        <p:spPr>
          <a:xfrm>
            <a:off x="5256485" y="2808039"/>
            <a:ext cx="3024336" cy="2308324"/>
          </a:xfrm>
          <a:prstGeom prst="rect">
            <a:avLst/>
          </a:prstGeom>
          <a:noFill/>
        </p:spPr>
        <p:txBody>
          <a:bodyPr wrap="square" rtlCol="0">
            <a:spAutoFit/>
          </a:bodyPr>
          <a:lstStyle/>
          <a:p>
            <a:r>
              <a:rPr lang="tr-TR" sz="1800" u="sng" dirty="0" smtClean="0">
                <a:solidFill>
                  <a:srgbClr val="00007A"/>
                </a:solidFill>
              </a:rPr>
              <a:t>Zorunlu olmamasına rağmen </a:t>
            </a:r>
            <a:r>
              <a:rPr lang="tr-TR" sz="1800" dirty="0" smtClean="0">
                <a:solidFill>
                  <a:srgbClr val="00007A"/>
                </a:solidFill>
              </a:rPr>
              <a:t>2016 yılında 27.913 tam tasdik sözleşmesi imzalanmıştır. </a:t>
            </a:r>
          </a:p>
          <a:p>
            <a:endParaRPr lang="tr-TR" sz="1800" dirty="0">
              <a:solidFill>
                <a:srgbClr val="00007A"/>
              </a:solidFill>
            </a:endParaRPr>
          </a:p>
          <a:p>
            <a:r>
              <a:rPr lang="tr-TR" sz="1800" dirty="0" smtClean="0">
                <a:solidFill>
                  <a:srgbClr val="00007A"/>
                </a:solidFill>
              </a:rPr>
              <a:t>Bağımsız denetim, </a:t>
            </a:r>
            <a:r>
              <a:rPr lang="tr-TR" sz="1800" u="sng" dirty="0" smtClean="0">
                <a:solidFill>
                  <a:srgbClr val="00007A"/>
                </a:solidFill>
              </a:rPr>
              <a:t>tam tasdik hizmetinin alternatifi değildir</a:t>
            </a:r>
            <a:r>
              <a:rPr lang="tr-TR" sz="1800" dirty="0" smtClean="0">
                <a:solidFill>
                  <a:srgbClr val="00007A"/>
                </a:solidFill>
              </a:rPr>
              <a:t>. Amaç ve maksatları, kullanıcıları farklıdır.</a:t>
            </a:r>
            <a:endParaRPr lang="tr-TR" sz="1800" dirty="0">
              <a:solidFill>
                <a:srgbClr val="00007A"/>
              </a:solidFill>
            </a:endParaRPr>
          </a:p>
        </p:txBody>
      </p:sp>
    </p:spTree>
    <p:extLst>
      <p:ext uri="{BB962C8B-B14F-4D97-AF65-F5344CB8AC3E}">
        <p14:creationId xmlns:p14="http://schemas.microsoft.com/office/powerpoint/2010/main" val="3603189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a:t>TAM TASDİK SÖZLEŞME SAYILARI VE ORTALAMA TASDİK </a:t>
            </a:r>
            <a:r>
              <a:rPr lang="tr-TR" sz="1800" dirty="0" smtClean="0"/>
              <a:t>SAYISI: 12 </a:t>
            </a:r>
            <a:r>
              <a:rPr lang="tr-TR" sz="1800" dirty="0" err="1" smtClean="0"/>
              <a:t>dir</a:t>
            </a:r>
            <a:r>
              <a:rPr lang="tr-TR" sz="1800" dirty="0" smtClean="0"/>
              <a:t>.</a:t>
            </a:r>
            <a:endParaRPr lang="tr-TR" sz="1800" dirty="0"/>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632751717"/>
              </p:ext>
            </p:extLst>
          </p:nvPr>
        </p:nvGraphicFramePr>
        <p:xfrm>
          <a:off x="1728093" y="1079847"/>
          <a:ext cx="5361683" cy="2232248"/>
        </p:xfrm>
        <a:graphic>
          <a:graphicData uri="http://schemas.openxmlformats.org/drawingml/2006/table">
            <a:tbl>
              <a:tblPr>
                <a:tableStyleId>{5C22544A-7EE6-4342-B048-85BDC9FD1C3A}</a:tableStyleId>
              </a:tblPr>
              <a:tblGrid>
                <a:gridCol w="2137427"/>
                <a:gridCol w="1074752"/>
                <a:gridCol w="1074752"/>
                <a:gridCol w="1074752"/>
              </a:tblGrid>
              <a:tr h="338861">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2015</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2016</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dirty="0">
                          <a:effectLst/>
                        </a:rPr>
                        <a:t>2017</a:t>
                      </a:r>
                      <a:endParaRPr lang="tr-TR" sz="1200" b="0" i="0" u="none" strike="noStrike" dirty="0">
                        <a:solidFill>
                          <a:srgbClr val="000000"/>
                        </a:solidFill>
                        <a:effectLst/>
                        <a:latin typeface="Calibri" charset="-94"/>
                      </a:endParaRPr>
                    </a:p>
                  </a:txBody>
                  <a:tcPr marL="12700" marR="12700" marT="12700" marB="0" anchor="b">
                    <a:solidFill>
                      <a:srgbClr val="FFFF00"/>
                    </a:solidFill>
                  </a:tcPr>
                </a:tc>
              </a:tr>
              <a:tr h="631129">
                <a:tc>
                  <a:txBody>
                    <a:bodyPr/>
                    <a:lstStyle/>
                    <a:p>
                      <a:pPr algn="l" fontAlgn="b"/>
                      <a:r>
                        <a:rPr lang="tr-TR" sz="1200" u="none" strike="noStrike">
                          <a:effectLst/>
                        </a:rPr>
                        <a:t>Tam Tasdik Sözleşme Sayısı</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28.788</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27.913</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dirty="0">
                          <a:effectLst/>
                        </a:rPr>
                        <a:t>29.725</a:t>
                      </a:r>
                      <a:endParaRPr lang="tr-TR" sz="1200" b="0" i="0" u="none" strike="noStrike" dirty="0">
                        <a:solidFill>
                          <a:srgbClr val="000000"/>
                        </a:solidFill>
                        <a:effectLst/>
                        <a:latin typeface="Calibri" charset="-94"/>
                      </a:endParaRPr>
                    </a:p>
                  </a:txBody>
                  <a:tcPr marL="12700" marR="12700" marT="12700" marB="0" anchor="b">
                    <a:solidFill>
                      <a:srgbClr val="FFFF00"/>
                    </a:solidFill>
                  </a:tcPr>
                </a:tc>
              </a:tr>
              <a:tr h="631129">
                <a:tc>
                  <a:txBody>
                    <a:bodyPr/>
                    <a:lstStyle/>
                    <a:p>
                      <a:pPr algn="l" fontAlgn="b"/>
                      <a:r>
                        <a:rPr lang="tr-TR" sz="1200" u="none" strike="noStrike">
                          <a:effectLst/>
                        </a:rPr>
                        <a:t>Fiilen Çalışan Ymm Sayısı</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2350</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2463</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dirty="0">
                          <a:effectLst/>
                        </a:rPr>
                        <a:t>2460</a:t>
                      </a:r>
                      <a:endParaRPr lang="tr-TR" sz="1200" b="0" i="0" u="none" strike="noStrike" dirty="0">
                        <a:solidFill>
                          <a:srgbClr val="000000"/>
                        </a:solidFill>
                        <a:effectLst/>
                        <a:latin typeface="Calibri" charset="-94"/>
                      </a:endParaRPr>
                    </a:p>
                  </a:txBody>
                  <a:tcPr marL="12700" marR="12700" marT="12700" marB="0" anchor="b">
                    <a:solidFill>
                      <a:srgbClr val="FFFF00"/>
                    </a:solidFill>
                  </a:tcPr>
                </a:tc>
              </a:tr>
              <a:tr h="631129">
                <a:tc>
                  <a:txBody>
                    <a:bodyPr/>
                    <a:lstStyle/>
                    <a:p>
                      <a:pPr algn="l" fontAlgn="b"/>
                      <a:r>
                        <a:rPr lang="tr-TR" sz="1400" b="1" u="none" strike="noStrike" dirty="0">
                          <a:solidFill>
                            <a:srgbClr val="FF0000"/>
                          </a:solidFill>
                          <a:effectLst/>
                        </a:rPr>
                        <a:t>Kişi başı Ortalama </a:t>
                      </a:r>
                      <a:r>
                        <a:rPr lang="tr-TR" sz="1400" b="1" u="none" strike="noStrike" dirty="0" smtClean="0">
                          <a:solidFill>
                            <a:srgbClr val="FF0000"/>
                          </a:solidFill>
                          <a:effectLst/>
                        </a:rPr>
                        <a:t>Tam Tasdik Sözleşme Sayısı</a:t>
                      </a:r>
                      <a:endParaRPr lang="tr-TR" sz="1400" b="1" i="0" u="none" strike="noStrike" dirty="0">
                        <a:solidFill>
                          <a:srgbClr val="FF0000"/>
                        </a:solidFill>
                        <a:effectLst/>
                        <a:latin typeface="Calibri" charset="-94"/>
                      </a:endParaRPr>
                    </a:p>
                  </a:txBody>
                  <a:tcPr marL="12700" marR="12700" marT="12700" marB="0" anchor="b"/>
                </a:tc>
                <a:tc>
                  <a:txBody>
                    <a:bodyPr/>
                    <a:lstStyle/>
                    <a:p>
                      <a:pPr algn="r" fontAlgn="b"/>
                      <a:r>
                        <a:rPr lang="tr-TR" sz="1400" b="1" u="none" strike="noStrike" dirty="0">
                          <a:solidFill>
                            <a:srgbClr val="FF0000"/>
                          </a:solidFill>
                          <a:effectLst/>
                        </a:rPr>
                        <a:t>12</a:t>
                      </a:r>
                      <a:endParaRPr lang="tr-TR" sz="1400" b="1" i="0" u="none" strike="noStrike" dirty="0">
                        <a:solidFill>
                          <a:srgbClr val="FF0000"/>
                        </a:solidFill>
                        <a:effectLst/>
                        <a:latin typeface="Calibri" charset="-94"/>
                      </a:endParaRPr>
                    </a:p>
                  </a:txBody>
                  <a:tcPr marL="12700" marR="12700" marT="12700" marB="0" anchor="b"/>
                </a:tc>
                <a:tc>
                  <a:txBody>
                    <a:bodyPr/>
                    <a:lstStyle/>
                    <a:p>
                      <a:pPr algn="r" fontAlgn="b"/>
                      <a:r>
                        <a:rPr lang="tr-TR" sz="1400" b="1" u="none" strike="noStrike" dirty="0">
                          <a:solidFill>
                            <a:srgbClr val="FF0000"/>
                          </a:solidFill>
                          <a:effectLst/>
                        </a:rPr>
                        <a:t>11</a:t>
                      </a:r>
                      <a:endParaRPr lang="tr-TR" sz="1400" b="1" i="0" u="none" strike="noStrike" dirty="0">
                        <a:solidFill>
                          <a:srgbClr val="FF0000"/>
                        </a:solidFill>
                        <a:effectLst/>
                        <a:latin typeface="Calibri" charset="-94"/>
                      </a:endParaRPr>
                    </a:p>
                  </a:txBody>
                  <a:tcPr marL="12700" marR="12700" marT="12700" marB="0" anchor="b"/>
                </a:tc>
                <a:tc>
                  <a:txBody>
                    <a:bodyPr/>
                    <a:lstStyle/>
                    <a:p>
                      <a:pPr algn="r" fontAlgn="b"/>
                      <a:r>
                        <a:rPr lang="tr-TR" sz="1400" b="1" u="none" strike="noStrike" dirty="0">
                          <a:solidFill>
                            <a:srgbClr val="FF0000"/>
                          </a:solidFill>
                          <a:effectLst/>
                        </a:rPr>
                        <a:t>12</a:t>
                      </a:r>
                      <a:endParaRPr lang="tr-TR" sz="1400" b="1" i="0" u="none" strike="noStrike" dirty="0">
                        <a:solidFill>
                          <a:srgbClr val="FF0000"/>
                        </a:solidFill>
                        <a:effectLst/>
                        <a:latin typeface="Calibri" charset="-94"/>
                      </a:endParaRPr>
                    </a:p>
                  </a:txBody>
                  <a:tcPr marL="12700" marR="12700" marT="12700" marB="0" anchor="b">
                    <a:solidFill>
                      <a:srgbClr val="FFFF00"/>
                    </a:solidFill>
                  </a:tcPr>
                </a:tc>
              </a:tr>
            </a:tbl>
          </a:graphicData>
        </a:graphic>
      </p:graphicFrame>
    </p:spTree>
    <p:extLst>
      <p:ext uri="{BB962C8B-B14F-4D97-AF65-F5344CB8AC3E}">
        <p14:creationId xmlns:p14="http://schemas.microsoft.com/office/powerpoint/2010/main" val="86969099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600" dirty="0"/>
              <a:t>SON 3 YILA AİT YMM TAM TASDİK RAPORU DÜZENLENEN MÜKELLEFLERE AİT </a:t>
            </a:r>
            <a:r>
              <a:rPr lang="tr-TR" sz="1600" dirty="0">
                <a:solidFill>
                  <a:srgbClr val="FF0000"/>
                </a:solidFill>
              </a:rPr>
              <a:t>AKTİF BÜYÜKLÜK </a:t>
            </a:r>
            <a:r>
              <a:rPr lang="tr-TR" sz="1600" dirty="0" smtClean="0">
                <a:solidFill>
                  <a:srgbClr val="FF0000"/>
                </a:solidFill>
              </a:rPr>
              <a:t>VE </a:t>
            </a:r>
            <a:r>
              <a:rPr lang="tr-TR" sz="1600" dirty="0" smtClean="0">
                <a:solidFill>
                  <a:srgbClr val="C00000"/>
                </a:solidFill>
              </a:rPr>
              <a:t>NET </a:t>
            </a:r>
            <a:r>
              <a:rPr lang="tr-TR" sz="1600" dirty="0">
                <a:solidFill>
                  <a:srgbClr val="C00000"/>
                </a:solidFill>
              </a:rPr>
              <a:t>SATIŞLAR</a:t>
            </a:r>
            <a:r>
              <a:rPr lang="tr-TR" sz="1600" dirty="0"/>
              <a:t> </a:t>
            </a:r>
            <a:r>
              <a:rPr lang="tr-TR" sz="1600" dirty="0" smtClean="0"/>
              <a:t>TUTARI</a:t>
            </a:r>
            <a:r>
              <a:rPr lang="tr-TR" sz="1600" dirty="0">
                <a:solidFill>
                  <a:srgbClr val="000000"/>
                </a:solidFill>
                <a:latin typeface="Arial" charset="-94"/>
              </a:rPr>
              <a:t/>
            </a:r>
            <a:br>
              <a:rPr lang="tr-TR" sz="1600" dirty="0">
                <a:solidFill>
                  <a:srgbClr val="000000"/>
                </a:solidFill>
                <a:latin typeface="Arial" charset="-94"/>
              </a:rPr>
            </a:br>
            <a:endParaRPr lang="tr-TR" sz="16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701402128"/>
              </p:ext>
            </p:extLst>
          </p:nvPr>
        </p:nvGraphicFramePr>
        <p:xfrm>
          <a:off x="1584325" y="935831"/>
          <a:ext cx="6769100" cy="3960440"/>
        </p:xfrm>
        <a:graphic>
          <a:graphicData uri="http://schemas.openxmlformats.org/drawingml/2006/table">
            <a:tbl>
              <a:tblPr>
                <a:tableStyleId>{5C22544A-7EE6-4342-B048-85BDC9FD1C3A}</a:tableStyleId>
              </a:tblPr>
              <a:tblGrid>
                <a:gridCol w="1079872"/>
                <a:gridCol w="1296144"/>
                <a:gridCol w="1656184"/>
                <a:gridCol w="1368152"/>
                <a:gridCol w="1368748"/>
              </a:tblGrid>
              <a:tr h="659562">
                <a:tc gridSpan="5">
                  <a:txBody>
                    <a:bodyPr/>
                    <a:lstStyle/>
                    <a:p>
                      <a:pPr algn="ctr" fontAlgn="ctr"/>
                      <a:r>
                        <a:rPr lang="tr-TR" sz="1000" u="none" strike="noStrike" dirty="0">
                          <a:effectLst/>
                        </a:rPr>
                        <a:t>SON 3 YILA AİT YMM TAM TASDİK RAPORU DÜZENLENEN MÜKELLEFLERE AİT NET SATIŞLAR VE AKTİF BÜYÜKLÜK BİLGİLERİ</a:t>
                      </a:r>
                      <a:endParaRPr lang="tr-TR" sz="1000" b="1" i="0" u="none" strike="noStrike" dirty="0">
                        <a:solidFill>
                          <a:srgbClr val="000000"/>
                        </a:solidFill>
                        <a:effectLst/>
                        <a:latin typeface="Arial" charset="-94"/>
                      </a:endParaRPr>
                    </a:p>
                  </a:txBody>
                  <a:tcPr marL="10989" marR="10989" marT="10989"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58048">
                <a:tc>
                  <a:txBody>
                    <a:bodyPr/>
                    <a:lstStyle/>
                    <a:p>
                      <a:pPr algn="l" fontAlgn="ctr"/>
                      <a:r>
                        <a:rPr lang="tr-TR" sz="1000" u="none" strike="noStrike" dirty="0">
                          <a:effectLst/>
                        </a:rPr>
                        <a:t> </a:t>
                      </a:r>
                      <a:endParaRPr lang="tr-TR" sz="1000" b="0" i="0" u="none" strike="noStrike" dirty="0">
                        <a:solidFill>
                          <a:srgbClr val="000000"/>
                        </a:solidFill>
                        <a:effectLst/>
                        <a:latin typeface="Arial Black" charset="-94"/>
                      </a:endParaRPr>
                    </a:p>
                  </a:txBody>
                  <a:tcPr marL="10989" marR="10989" marT="10989" marB="0" anchor="ctr"/>
                </a:tc>
                <a:tc>
                  <a:txBody>
                    <a:bodyPr/>
                    <a:lstStyle/>
                    <a:p>
                      <a:pPr algn="l" fontAlgn="ctr"/>
                      <a:r>
                        <a:rPr lang="tr-TR" sz="1000" u="none" strike="noStrike" dirty="0">
                          <a:effectLst/>
                        </a:rPr>
                        <a:t>YIL</a:t>
                      </a:r>
                      <a:endParaRPr lang="tr-TR" sz="1000" b="0" i="0" u="none" strike="noStrike" dirty="0">
                        <a:solidFill>
                          <a:srgbClr val="FF0000"/>
                        </a:solidFill>
                        <a:effectLst/>
                        <a:latin typeface="Arial Black" charset="-94"/>
                      </a:endParaRPr>
                    </a:p>
                  </a:txBody>
                  <a:tcPr marL="10989" marR="10989" marT="10989" marB="0" anchor="ctr"/>
                </a:tc>
                <a:tc>
                  <a:txBody>
                    <a:bodyPr/>
                    <a:lstStyle/>
                    <a:p>
                      <a:pPr algn="ctr" fontAlgn="ctr"/>
                      <a:r>
                        <a:rPr lang="tr-TR" sz="900" u="none" strike="noStrike">
                          <a:effectLst/>
                        </a:rPr>
                        <a:t>2014</a:t>
                      </a:r>
                      <a:endParaRPr lang="tr-TR" sz="900" b="1" i="0" u="none" strike="noStrike">
                        <a:solidFill>
                          <a:srgbClr val="FF0000"/>
                        </a:solidFill>
                        <a:effectLst/>
                        <a:latin typeface="Arial Black" charset="-94"/>
                      </a:endParaRPr>
                    </a:p>
                  </a:txBody>
                  <a:tcPr marL="10989" marR="10989" marT="10989" marB="0" anchor="ctr"/>
                </a:tc>
                <a:tc>
                  <a:txBody>
                    <a:bodyPr/>
                    <a:lstStyle/>
                    <a:p>
                      <a:pPr algn="ctr" fontAlgn="ctr"/>
                      <a:r>
                        <a:rPr lang="tr-TR" sz="900" u="none" strike="noStrike">
                          <a:effectLst/>
                        </a:rPr>
                        <a:t>2015</a:t>
                      </a:r>
                      <a:endParaRPr lang="tr-TR" sz="900" b="1" i="0" u="none" strike="noStrike">
                        <a:solidFill>
                          <a:srgbClr val="FF0000"/>
                        </a:solidFill>
                        <a:effectLst/>
                        <a:latin typeface="Arial Black" charset="-94"/>
                      </a:endParaRPr>
                    </a:p>
                  </a:txBody>
                  <a:tcPr marL="10989" marR="10989" marT="10989" marB="0" anchor="ctr"/>
                </a:tc>
                <a:tc>
                  <a:txBody>
                    <a:bodyPr/>
                    <a:lstStyle/>
                    <a:p>
                      <a:pPr algn="ctr" fontAlgn="ctr"/>
                      <a:r>
                        <a:rPr lang="tr-TR" sz="900" u="none" strike="noStrike">
                          <a:effectLst/>
                        </a:rPr>
                        <a:t>2016</a:t>
                      </a:r>
                      <a:endParaRPr lang="tr-TR" sz="900" b="1" i="0" u="none" strike="noStrike">
                        <a:solidFill>
                          <a:srgbClr val="FF0000"/>
                        </a:solidFill>
                        <a:effectLst/>
                        <a:latin typeface="Arial Black" charset="-94"/>
                      </a:endParaRPr>
                    </a:p>
                  </a:txBody>
                  <a:tcPr marL="10989" marR="10989" marT="10989" marB="0" anchor="ctr"/>
                </a:tc>
              </a:tr>
              <a:tr h="413486">
                <a:tc rowSpan="2">
                  <a:txBody>
                    <a:bodyPr/>
                    <a:lstStyle/>
                    <a:p>
                      <a:pPr algn="ctr" fontAlgn="ctr"/>
                      <a:r>
                        <a:rPr lang="tr-TR" sz="1200" b="1" u="none" strike="noStrike" dirty="0">
                          <a:solidFill>
                            <a:srgbClr val="FF0000"/>
                          </a:solidFill>
                          <a:effectLst/>
                        </a:rPr>
                        <a:t>KURUMLAR</a:t>
                      </a:r>
                      <a:endParaRPr lang="tr-TR" sz="1200" b="1" i="0" u="none" strike="noStrike" dirty="0">
                        <a:solidFill>
                          <a:srgbClr val="FF0000"/>
                        </a:solidFill>
                        <a:effectLst/>
                        <a:latin typeface="Arial Black" charset="-94"/>
                      </a:endParaRPr>
                    </a:p>
                  </a:txBody>
                  <a:tcPr marL="10989" marR="10989" marT="10989" marB="0" anchor="ctr"/>
                </a:tc>
                <a:tc>
                  <a:txBody>
                    <a:bodyPr/>
                    <a:lstStyle/>
                    <a:p>
                      <a:pPr algn="l" fontAlgn="ctr"/>
                      <a:r>
                        <a:rPr lang="tr-TR" sz="800" u="none" strike="noStrike" dirty="0">
                          <a:effectLst/>
                        </a:rPr>
                        <a:t>AKTİF BÜYÜKLÜK</a:t>
                      </a:r>
                      <a:endParaRPr lang="tr-TR" sz="800" b="0" i="0" u="none" strike="noStrike" dirty="0">
                        <a:solidFill>
                          <a:srgbClr val="000000"/>
                        </a:solidFill>
                        <a:effectLst/>
                        <a:latin typeface="Arial Black" charset="-94"/>
                      </a:endParaRPr>
                    </a:p>
                  </a:txBody>
                  <a:tcPr marL="10989" marR="10989" marT="10989" marB="0" anchor="ctr"/>
                </a:tc>
                <a:tc>
                  <a:txBody>
                    <a:bodyPr/>
                    <a:lstStyle/>
                    <a:p>
                      <a:pPr algn="r" fontAlgn="ctr"/>
                      <a:r>
                        <a:rPr lang="tr-TR" sz="1100" u="none" strike="noStrike" dirty="0">
                          <a:effectLst/>
                        </a:rPr>
                        <a:t>2.352.587.041.585</a:t>
                      </a:r>
                      <a:endParaRPr lang="tr-TR" sz="1100" b="0" i="0" u="none" strike="noStrike" dirty="0">
                        <a:solidFill>
                          <a:srgbClr val="000000"/>
                        </a:solidFill>
                        <a:effectLst/>
                        <a:latin typeface="Arial Black" charset="-94"/>
                      </a:endParaRPr>
                    </a:p>
                  </a:txBody>
                  <a:tcPr marL="10989" marR="10989" marT="10989" marB="0" anchor="ctr"/>
                </a:tc>
                <a:tc>
                  <a:txBody>
                    <a:bodyPr/>
                    <a:lstStyle/>
                    <a:p>
                      <a:pPr algn="r" fontAlgn="ctr"/>
                      <a:r>
                        <a:rPr lang="tr-TR" sz="1100" u="none" strike="noStrike">
                          <a:effectLst/>
                        </a:rPr>
                        <a:t>2.802.960.788.980</a:t>
                      </a:r>
                      <a:endParaRPr lang="tr-TR" sz="1100" b="0" i="0" u="none" strike="noStrike">
                        <a:solidFill>
                          <a:srgbClr val="000000"/>
                        </a:solidFill>
                        <a:effectLst/>
                        <a:latin typeface="Arial Black" charset="-94"/>
                      </a:endParaRPr>
                    </a:p>
                  </a:txBody>
                  <a:tcPr marL="10989" marR="10989" marT="10989" marB="0" anchor="ctr"/>
                </a:tc>
                <a:tc>
                  <a:txBody>
                    <a:bodyPr/>
                    <a:lstStyle/>
                    <a:p>
                      <a:pPr algn="r" fontAlgn="ctr"/>
                      <a:r>
                        <a:rPr lang="tr-TR" sz="1100" b="1" u="none" strike="noStrike" dirty="0">
                          <a:solidFill>
                            <a:schemeClr val="accent6"/>
                          </a:solidFill>
                          <a:effectLst/>
                        </a:rPr>
                        <a:t>3.245.969.531.056</a:t>
                      </a:r>
                      <a:endParaRPr lang="tr-TR" sz="1100" b="1" i="0" u="none" strike="noStrike" dirty="0">
                        <a:solidFill>
                          <a:schemeClr val="accent6"/>
                        </a:solidFill>
                        <a:effectLst/>
                        <a:latin typeface="Arial Black" charset="-94"/>
                      </a:endParaRPr>
                    </a:p>
                  </a:txBody>
                  <a:tcPr marL="10989" marR="10989" marT="10989" marB="0" anchor="ctr"/>
                </a:tc>
              </a:tr>
              <a:tr h="447012">
                <a:tc vMerge="1">
                  <a:txBody>
                    <a:bodyPr/>
                    <a:lstStyle/>
                    <a:p>
                      <a:endParaRPr lang="tr-TR"/>
                    </a:p>
                  </a:txBody>
                  <a:tcPr/>
                </a:tc>
                <a:tc>
                  <a:txBody>
                    <a:bodyPr/>
                    <a:lstStyle/>
                    <a:p>
                      <a:pPr algn="l" fontAlgn="ctr"/>
                      <a:r>
                        <a:rPr lang="tr-TR" sz="800" u="none" strike="noStrike">
                          <a:effectLst/>
                        </a:rPr>
                        <a:t>NET SATIŞLAR</a:t>
                      </a:r>
                      <a:endParaRPr lang="tr-TR" sz="800" b="0" i="0" u="none" strike="noStrike">
                        <a:solidFill>
                          <a:srgbClr val="000000"/>
                        </a:solidFill>
                        <a:effectLst/>
                        <a:latin typeface="Arial Black" charset="-94"/>
                      </a:endParaRPr>
                    </a:p>
                  </a:txBody>
                  <a:tcPr marL="10989" marR="10989" marT="10989" marB="0" anchor="ctr"/>
                </a:tc>
                <a:tc>
                  <a:txBody>
                    <a:bodyPr/>
                    <a:lstStyle/>
                    <a:p>
                      <a:pPr algn="r" fontAlgn="ctr"/>
                      <a:r>
                        <a:rPr lang="tr-TR" sz="1100" u="none" strike="noStrike" dirty="0">
                          <a:effectLst/>
                        </a:rPr>
                        <a:t>2.257.639.540.042</a:t>
                      </a:r>
                      <a:endParaRPr lang="tr-TR" sz="1100" b="0" i="0" u="none" strike="noStrike" dirty="0">
                        <a:solidFill>
                          <a:srgbClr val="000000"/>
                        </a:solidFill>
                        <a:effectLst/>
                        <a:latin typeface="Arial Black" charset="-94"/>
                      </a:endParaRPr>
                    </a:p>
                  </a:txBody>
                  <a:tcPr marL="10989" marR="10989" marT="10989" marB="0" anchor="ctr"/>
                </a:tc>
                <a:tc>
                  <a:txBody>
                    <a:bodyPr/>
                    <a:lstStyle/>
                    <a:p>
                      <a:pPr algn="r" fontAlgn="ctr"/>
                      <a:r>
                        <a:rPr lang="tr-TR" sz="1100" u="none" strike="noStrike">
                          <a:effectLst/>
                        </a:rPr>
                        <a:t>2.569.824.234.043</a:t>
                      </a:r>
                      <a:endParaRPr lang="tr-TR" sz="1100" b="0" i="0" u="none" strike="noStrike">
                        <a:solidFill>
                          <a:srgbClr val="000000"/>
                        </a:solidFill>
                        <a:effectLst/>
                        <a:latin typeface="Arial Black" charset="-94"/>
                      </a:endParaRPr>
                    </a:p>
                  </a:txBody>
                  <a:tcPr marL="10989" marR="10989" marT="10989" marB="0" anchor="ctr"/>
                </a:tc>
                <a:tc>
                  <a:txBody>
                    <a:bodyPr/>
                    <a:lstStyle/>
                    <a:p>
                      <a:pPr algn="r" fontAlgn="ctr"/>
                      <a:r>
                        <a:rPr lang="tr-TR" sz="1100" b="1" u="none" strike="noStrike" dirty="0">
                          <a:solidFill>
                            <a:srgbClr val="FF0000"/>
                          </a:solidFill>
                          <a:effectLst/>
                        </a:rPr>
                        <a:t>2.729.631.548.315</a:t>
                      </a:r>
                      <a:endParaRPr lang="tr-TR" sz="1100" b="1" i="0" u="none" strike="noStrike" dirty="0">
                        <a:solidFill>
                          <a:srgbClr val="FF0000"/>
                        </a:solidFill>
                        <a:effectLst/>
                        <a:latin typeface="Arial Black" charset="-94"/>
                      </a:endParaRPr>
                    </a:p>
                  </a:txBody>
                  <a:tcPr marL="10989" marR="10989" marT="10989" marB="0" anchor="ctr"/>
                </a:tc>
              </a:tr>
              <a:tr h="491713">
                <a:tc rowSpan="2">
                  <a:txBody>
                    <a:bodyPr/>
                    <a:lstStyle/>
                    <a:p>
                      <a:pPr algn="ctr" fontAlgn="ctr"/>
                      <a:r>
                        <a:rPr lang="tr-TR" sz="1400" b="1" u="none" strike="noStrike" dirty="0">
                          <a:solidFill>
                            <a:schemeClr val="accent6"/>
                          </a:solidFill>
                          <a:effectLst/>
                        </a:rPr>
                        <a:t>GELİR</a:t>
                      </a:r>
                      <a:endParaRPr lang="tr-TR" sz="1400" b="1" i="0" u="none" strike="noStrike" dirty="0">
                        <a:solidFill>
                          <a:schemeClr val="accent6"/>
                        </a:solidFill>
                        <a:effectLst/>
                        <a:latin typeface="Arial Black" charset="-94"/>
                      </a:endParaRPr>
                    </a:p>
                  </a:txBody>
                  <a:tcPr marL="10989" marR="10989" marT="10989" marB="0" anchor="ctr"/>
                </a:tc>
                <a:tc>
                  <a:txBody>
                    <a:bodyPr/>
                    <a:lstStyle/>
                    <a:p>
                      <a:pPr algn="l" fontAlgn="ctr"/>
                      <a:r>
                        <a:rPr lang="tr-TR" sz="800" u="none" strike="noStrike">
                          <a:effectLst/>
                        </a:rPr>
                        <a:t>AKTİF BÜYÜKLÜK</a:t>
                      </a:r>
                      <a:endParaRPr lang="tr-TR" sz="800" b="0" i="0" u="none" strike="noStrike">
                        <a:solidFill>
                          <a:srgbClr val="000000"/>
                        </a:solidFill>
                        <a:effectLst/>
                        <a:latin typeface="Arial Black" charset="-94"/>
                      </a:endParaRPr>
                    </a:p>
                  </a:txBody>
                  <a:tcPr marL="10989" marR="10989" marT="10989" marB="0" anchor="ctr"/>
                </a:tc>
                <a:tc>
                  <a:txBody>
                    <a:bodyPr/>
                    <a:lstStyle/>
                    <a:p>
                      <a:pPr algn="r" fontAlgn="ctr"/>
                      <a:r>
                        <a:rPr lang="tr-TR" sz="1100" u="none" strike="noStrike" dirty="0">
                          <a:effectLst/>
                        </a:rPr>
                        <a:t>7.979.800.878</a:t>
                      </a:r>
                      <a:endParaRPr lang="tr-TR" sz="1100" b="0" i="0" u="none" strike="noStrike" dirty="0">
                        <a:solidFill>
                          <a:srgbClr val="000000"/>
                        </a:solidFill>
                        <a:effectLst/>
                        <a:latin typeface="Arial Black" charset="-94"/>
                      </a:endParaRPr>
                    </a:p>
                  </a:txBody>
                  <a:tcPr marL="10989" marR="10989" marT="10989" marB="0" anchor="ctr"/>
                </a:tc>
                <a:tc>
                  <a:txBody>
                    <a:bodyPr/>
                    <a:lstStyle/>
                    <a:p>
                      <a:pPr algn="r" fontAlgn="ctr"/>
                      <a:r>
                        <a:rPr lang="tr-TR" sz="1100" u="none" strike="noStrike">
                          <a:effectLst/>
                        </a:rPr>
                        <a:t>5.482.378.555</a:t>
                      </a:r>
                      <a:endParaRPr lang="tr-TR" sz="1100" b="0" i="0" u="none" strike="noStrike">
                        <a:solidFill>
                          <a:srgbClr val="000000"/>
                        </a:solidFill>
                        <a:effectLst/>
                        <a:latin typeface="Arial Black" charset="-94"/>
                      </a:endParaRPr>
                    </a:p>
                  </a:txBody>
                  <a:tcPr marL="10989" marR="10989" marT="10989" marB="0" anchor="ctr"/>
                </a:tc>
                <a:tc>
                  <a:txBody>
                    <a:bodyPr/>
                    <a:lstStyle/>
                    <a:p>
                      <a:pPr algn="r" fontAlgn="ctr"/>
                      <a:r>
                        <a:rPr lang="tr-TR" sz="1100" u="none" strike="noStrike">
                          <a:effectLst/>
                        </a:rPr>
                        <a:t>6.229.751.929</a:t>
                      </a:r>
                      <a:endParaRPr lang="tr-TR" sz="1100" b="0" i="0" u="none" strike="noStrike">
                        <a:solidFill>
                          <a:srgbClr val="000000"/>
                        </a:solidFill>
                        <a:effectLst/>
                        <a:latin typeface="Arial Black" charset="-94"/>
                      </a:endParaRPr>
                    </a:p>
                  </a:txBody>
                  <a:tcPr marL="10989" marR="10989" marT="10989" marB="0" anchor="ctr"/>
                </a:tc>
              </a:tr>
              <a:tr h="391136">
                <a:tc vMerge="1">
                  <a:txBody>
                    <a:bodyPr/>
                    <a:lstStyle/>
                    <a:p>
                      <a:endParaRPr lang="tr-TR"/>
                    </a:p>
                  </a:txBody>
                  <a:tcPr/>
                </a:tc>
                <a:tc>
                  <a:txBody>
                    <a:bodyPr/>
                    <a:lstStyle/>
                    <a:p>
                      <a:pPr algn="l" fontAlgn="ctr"/>
                      <a:r>
                        <a:rPr lang="tr-TR" sz="800" u="none" strike="noStrike">
                          <a:effectLst/>
                        </a:rPr>
                        <a:t>NET SATIŞLAR</a:t>
                      </a:r>
                      <a:endParaRPr lang="tr-TR" sz="800" b="0" i="0" u="none" strike="noStrike">
                        <a:solidFill>
                          <a:srgbClr val="000000"/>
                        </a:solidFill>
                        <a:effectLst/>
                        <a:latin typeface="Arial Black" charset="-94"/>
                      </a:endParaRPr>
                    </a:p>
                  </a:txBody>
                  <a:tcPr marL="10989" marR="10989" marT="10989" marB="0" anchor="ctr"/>
                </a:tc>
                <a:tc>
                  <a:txBody>
                    <a:bodyPr/>
                    <a:lstStyle/>
                    <a:p>
                      <a:pPr algn="r" fontAlgn="ctr"/>
                      <a:r>
                        <a:rPr lang="tr-TR" sz="1100" u="none" strike="noStrike" dirty="0">
                          <a:effectLst/>
                        </a:rPr>
                        <a:t>6.269.776.890</a:t>
                      </a:r>
                      <a:endParaRPr lang="tr-TR" sz="1100" b="0" i="0" u="none" strike="noStrike" dirty="0">
                        <a:solidFill>
                          <a:srgbClr val="000000"/>
                        </a:solidFill>
                        <a:effectLst/>
                        <a:latin typeface="Arial Black" charset="-94"/>
                      </a:endParaRPr>
                    </a:p>
                  </a:txBody>
                  <a:tcPr marL="10989" marR="10989" marT="10989" marB="0" anchor="ctr"/>
                </a:tc>
                <a:tc>
                  <a:txBody>
                    <a:bodyPr/>
                    <a:lstStyle/>
                    <a:p>
                      <a:pPr algn="r" fontAlgn="ctr"/>
                      <a:r>
                        <a:rPr lang="tr-TR" sz="1100" u="none" strike="noStrike">
                          <a:effectLst/>
                        </a:rPr>
                        <a:t>5.353.753.924</a:t>
                      </a:r>
                      <a:endParaRPr lang="tr-TR" sz="1100" b="0" i="0" u="none" strike="noStrike">
                        <a:solidFill>
                          <a:srgbClr val="000000"/>
                        </a:solidFill>
                        <a:effectLst/>
                        <a:latin typeface="Arial Black" charset="-94"/>
                      </a:endParaRPr>
                    </a:p>
                  </a:txBody>
                  <a:tcPr marL="10989" marR="10989" marT="10989" marB="0" anchor="ctr"/>
                </a:tc>
                <a:tc>
                  <a:txBody>
                    <a:bodyPr/>
                    <a:lstStyle/>
                    <a:p>
                      <a:pPr algn="r" fontAlgn="ctr"/>
                      <a:r>
                        <a:rPr lang="tr-TR" sz="1100" u="none" strike="noStrike">
                          <a:effectLst/>
                        </a:rPr>
                        <a:t>6.275.017.180</a:t>
                      </a:r>
                      <a:endParaRPr lang="tr-TR" sz="1100" b="0" i="0" u="none" strike="noStrike">
                        <a:solidFill>
                          <a:srgbClr val="000000"/>
                        </a:solidFill>
                        <a:effectLst/>
                        <a:latin typeface="Arial Black" charset="-94"/>
                      </a:endParaRPr>
                    </a:p>
                  </a:txBody>
                  <a:tcPr marL="10989" marR="10989" marT="10989" marB="0" anchor="ctr"/>
                </a:tc>
              </a:tr>
              <a:tr h="558766">
                <a:tc>
                  <a:txBody>
                    <a:bodyPr/>
                    <a:lstStyle/>
                    <a:p>
                      <a:pPr algn="l" fontAlgn="ctr"/>
                      <a:r>
                        <a:rPr lang="tr-TR" sz="800" u="none" strike="noStrike">
                          <a:effectLst/>
                        </a:rPr>
                        <a:t> </a:t>
                      </a:r>
                      <a:endParaRPr lang="tr-TR" sz="800" b="0" i="0" u="none" strike="noStrike">
                        <a:solidFill>
                          <a:srgbClr val="000000"/>
                        </a:solidFill>
                        <a:effectLst/>
                        <a:latin typeface="Arial Black" charset="-94"/>
                      </a:endParaRPr>
                    </a:p>
                  </a:txBody>
                  <a:tcPr marL="10989" marR="10989" marT="10989" marB="0" anchor="ctr"/>
                </a:tc>
                <a:tc>
                  <a:txBody>
                    <a:bodyPr/>
                    <a:lstStyle/>
                    <a:p>
                      <a:pPr algn="l" fontAlgn="ctr"/>
                      <a:r>
                        <a:rPr lang="tr-TR" sz="1100" b="1" u="none" strike="noStrike" dirty="0">
                          <a:solidFill>
                            <a:schemeClr val="accent6"/>
                          </a:solidFill>
                          <a:effectLst/>
                        </a:rPr>
                        <a:t>TOPLAM AKTİF BÜYÜKLÜK</a:t>
                      </a:r>
                      <a:endParaRPr lang="tr-TR" sz="1100" b="1" i="0" u="none" strike="noStrike" dirty="0">
                        <a:solidFill>
                          <a:schemeClr val="accent6"/>
                        </a:solidFill>
                        <a:effectLst/>
                        <a:latin typeface="Arial Black" charset="-94"/>
                      </a:endParaRPr>
                    </a:p>
                  </a:txBody>
                  <a:tcPr marL="10989" marR="10989" marT="10989" marB="0" anchor="ctr">
                    <a:solidFill>
                      <a:srgbClr val="FFFF00"/>
                    </a:solidFill>
                  </a:tcPr>
                </a:tc>
                <a:tc>
                  <a:txBody>
                    <a:bodyPr/>
                    <a:lstStyle/>
                    <a:p>
                      <a:pPr algn="r" fontAlgn="ctr"/>
                      <a:r>
                        <a:rPr lang="tr-TR" sz="1100" b="1" u="none" strike="noStrike" dirty="0">
                          <a:solidFill>
                            <a:schemeClr val="accent6"/>
                          </a:solidFill>
                          <a:effectLst/>
                        </a:rPr>
                        <a:t>2.360.566.842.462</a:t>
                      </a:r>
                      <a:endParaRPr lang="tr-TR" sz="1100" b="1" i="0" u="none" strike="noStrike" dirty="0">
                        <a:solidFill>
                          <a:schemeClr val="accent6"/>
                        </a:solidFill>
                        <a:effectLst/>
                        <a:latin typeface="Arial Black" charset="-94"/>
                      </a:endParaRPr>
                    </a:p>
                  </a:txBody>
                  <a:tcPr marL="10989" marR="10989" marT="10989" marB="0" anchor="ctr">
                    <a:solidFill>
                      <a:srgbClr val="FFFF00"/>
                    </a:solidFill>
                  </a:tcPr>
                </a:tc>
                <a:tc>
                  <a:txBody>
                    <a:bodyPr/>
                    <a:lstStyle/>
                    <a:p>
                      <a:pPr algn="r" fontAlgn="ctr"/>
                      <a:r>
                        <a:rPr lang="tr-TR" sz="1100" b="1" u="none" strike="noStrike" dirty="0">
                          <a:solidFill>
                            <a:schemeClr val="accent6"/>
                          </a:solidFill>
                          <a:effectLst/>
                        </a:rPr>
                        <a:t>2.808.443.167.535</a:t>
                      </a:r>
                      <a:endParaRPr lang="tr-TR" sz="1100" b="1" i="0" u="none" strike="noStrike" dirty="0">
                        <a:solidFill>
                          <a:schemeClr val="accent6"/>
                        </a:solidFill>
                        <a:effectLst/>
                        <a:latin typeface="Arial Black" charset="-94"/>
                      </a:endParaRPr>
                    </a:p>
                  </a:txBody>
                  <a:tcPr marL="10989" marR="10989" marT="10989" marB="0" anchor="ctr">
                    <a:solidFill>
                      <a:srgbClr val="FFFF00"/>
                    </a:solidFill>
                  </a:tcPr>
                </a:tc>
                <a:tc>
                  <a:txBody>
                    <a:bodyPr/>
                    <a:lstStyle/>
                    <a:p>
                      <a:pPr algn="r" fontAlgn="ctr"/>
                      <a:r>
                        <a:rPr lang="tr-TR" sz="1100" b="1" u="none" strike="noStrike" dirty="0">
                          <a:solidFill>
                            <a:schemeClr val="accent6"/>
                          </a:solidFill>
                          <a:effectLst/>
                        </a:rPr>
                        <a:t>3.252.199.282.986</a:t>
                      </a:r>
                      <a:endParaRPr lang="tr-TR" sz="1100" b="1" i="0" u="none" strike="noStrike" dirty="0">
                        <a:solidFill>
                          <a:schemeClr val="accent6"/>
                        </a:solidFill>
                        <a:effectLst/>
                        <a:latin typeface="Arial Black" charset="-94"/>
                      </a:endParaRPr>
                    </a:p>
                  </a:txBody>
                  <a:tcPr marL="10989" marR="10989" marT="10989" marB="0" anchor="ctr">
                    <a:solidFill>
                      <a:srgbClr val="FFFF00"/>
                    </a:solidFill>
                  </a:tcPr>
                </a:tc>
              </a:tr>
              <a:tr h="417211">
                <a:tc>
                  <a:txBody>
                    <a:bodyPr/>
                    <a:lstStyle/>
                    <a:p>
                      <a:pPr algn="l" fontAlgn="ctr"/>
                      <a:r>
                        <a:rPr lang="tr-TR" sz="800" u="none" strike="noStrike">
                          <a:effectLst/>
                        </a:rPr>
                        <a:t> </a:t>
                      </a:r>
                      <a:endParaRPr lang="tr-TR" sz="800" b="0" i="0" u="none" strike="noStrike">
                        <a:solidFill>
                          <a:srgbClr val="000000"/>
                        </a:solidFill>
                        <a:effectLst/>
                        <a:latin typeface="Arial Black" charset="-94"/>
                      </a:endParaRPr>
                    </a:p>
                  </a:txBody>
                  <a:tcPr marL="10989" marR="10989" marT="10989" marB="0" anchor="ctr"/>
                </a:tc>
                <a:tc>
                  <a:txBody>
                    <a:bodyPr/>
                    <a:lstStyle/>
                    <a:p>
                      <a:pPr algn="l" fontAlgn="ctr"/>
                      <a:r>
                        <a:rPr lang="tr-TR" sz="1100" b="1" u="none" strike="noStrike" dirty="0">
                          <a:solidFill>
                            <a:srgbClr val="C00000"/>
                          </a:solidFill>
                          <a:effectLst/>
                        </a:rPr>
                        <a:t>TOPLAM NET SATIŞLAR</a:t>
                      </a:r>
                      <a:endParaRPr lang="tr-TR" sz="1100" b="1" i="0" u="none" strike="noStrike" dirty="0">
                        <a:solidFill>
                          <a:srgbClr val="C00000"/>
                        </a:solidFill>
                        <a:effectLst/>
                        <a:latin typeface="Arial Black" charset="-94"/>
                      </a:endParaRPr>
                    </a:p>
                  </a:txBody>
                  <a:tcPr marL="10989" marR="10989" marT="10989" marB="0" anchor="ctr">
                    <a:solidFill>
                      <a:schemeClr val="accent2">
                        <a:lumMod val="60000"/>
                        <a:lumOff val="40000"/>
                      </a:schemeClr>
                    </a:solidFill>
                  </a:tcPr>
                </a:tc>
                <a:tc>
                  <a:txBody>
                    <a:bodyPr/>
                    <a:lstStyle/>
                    <a:p>
                      <a:pPr algn="r" fontAlgn="ctr"/>
                      <a:r>
                        <a:rPr lang="tr-TR" sz="1100" b="1" u="none" strike="noStrike" dirty="0">
                          <a:solidFill>
                            <a:srgbClr val="C00000"/>
                          </a:solidFill>
                          <a:effectLst/>
                        </a:rPr>
                        <a:t>2.263.909.316.932</a:t>
                      </a:r>
                      <a:endParaRPr lang="tr-TR" sz="1100" b="1" i="0" u="none" strike="noStrike" dirty="0">
                        <a:solidFill>
                          <a:srgbClr val="C00000"/>
                        </a:solidFill>
                        <a:effectLst/>
                        <a:latin typeface="Arial Black" charset="-94"/>
                      </a:endParaRPr>
                    </a:p>
                  </a:txBody>
                  <a:tcPr marL="10989" marR="10989" marT="10989" marB="0" anchor="ctr">
                    <a:solidFill>
                      <a:schemeClr val="accent2">
                        <a:lumMod val="60000"/>
                        <a:lumOff val="40000"/>
                      </a:schemeClr>
                    </a:solidFill>
                  </a:tcPr>
                </a:tc>
                <a:tc>
                  <a:txBody>
                    <a:bodyPr/>
                    <a:lstStyle/>
                    <a:p>
                      <a:pPr algn="r" fontAlgn="ctr"/>
                      <a:r>
                        <a:rPr lang="tr-TR" sz="1100" b="1" u="none" strike="noStrike" dirty="0">
                          <a:solidFill>
                            <a:srgbClr val="C00000"/>
                          </a:solidFill>
                          <a:effectLst/>
                        </a:rPr>
                        <a:t>2.575.177.987.967</a:t>
                      </a:r>
                      <a:endParaRPr lang="tr-TR" sz="1100" b="1" i="0" u="none" strike="noStrike" dirty="0">
                        <a:solidFill>
                          <a:srgbClr val="C00000"/>
                        </a:solidFill>
                        <a:effectLst/>
                        <a:latin typeface="Arial Black" charset="-94"/>
                      </a:endParaRPr>
                    </a:p>
                  </a:txBody>
                  <a:tcPr marL="10989" marR="10989" marT="10989" marB="0" anchor="ctr">
                    <a:solidFill>
                      <a:schemeClr val="accent2">
                        <a:lumMod val="60000"/>
                        <a:lumOff val="40000"/>
                      </a:schemeClr>
                    </a:solidFill>
                  </a:tcPr>
                </a:tc>
                <a:tc>
                  <a:txBody>
                    <a:bodyPr/>
                    <a:lstStyle/>
                    <a:p>
                      <a:pPr algn="r" fontAlgn="ctr"/>
                      <a:r>
                        <a:rPr lang="tr-TR" sz="1100" b="1" u="none" strike="noStrike" dirty="0">
                          <a:solidFill>
                            <a:srgbClr val="C00000"/>
                          </a:solidFill>
                          <a:effectLst/>
                        </a:rPr>
                        <a:t>2.735.906.565.495</a:t>
                      </a:r>
                      <a:endParaRPr lang="tr-TR" sz="1100" b="1" i="0" u="none" strike="noStrike" dirty="0">
                        <a:solidFill>
                          <a:srgbClr val="C00000"/>
                        </a:solidFill>
                        <a:effectLst/>
                        <a:latin typeface="Arial Black" charset="-94"/>
                      </a:endParaRPr>
                    </a:p>
                  </a:txBody>
                  <a:tcPr marL="10989" marR="10989" marT="10989" marB="0" anchor="ctr">
                    <a:solidFill>
                      <a:schemeClr val="accent2">
                        <a:lumMod val="60000"/>
                        <a:lumOff val="40000"/>
                      </a:schemeClr>
                    </a:solidFill>
                  </a:tcPr>
                </a:tc>
              </a:tr>
              <a:tr h="223506">
                <a:tc>
                  <a:txBody>
                    <a:bodyPr/>
                    <a:lstStyle/>
                    <a:p>
                      <a:pPr algn="l" fontAlgn="b"/>
                      <a:r>
                        <a:rPr lang="tr-TR" sz="1000" u="none" strike="noStrike">
                          <a:effectLst/>
                        </a:rPr>
                        <a:t>KAYNAK: GİB</a:t>
                      </a:r>
                      <a:endParaRPr lang="tr-TR" sz="1000" b="0" i="0" u="none" strike="noStrike">
                        <a:solidFill>
                          <a:srgbClr val="000000"/>
                        </a:solidFill>
                        <a:effectLst/>
                        <a:latin typeface="Calibri" charset="-94"/>
                      </a:endParaRPr>
                    </a:p>
                  </a:txBody>
                  <a:tcPr marL="10989" marR="10989" marT="10989" marB="0" anchor="b"/>
                </a:tc>
                <a:tc>
                  <a:txBody>
                    <a:bodyPr/>
                    <a:lstStyle/>
                    <a:p>
                      <a:pPr algn="l" fontAlgn="b"/>
                      <a:endParaRPr lang="tr-TR" sz="1000" b="0" i="0" u="none" strike="noStrike" dirty="0">
                        <a:solidFill>
                          <a:srgbClr val="000000"/>
                        </a:solidFill>
                        <a:effectLst/>
                        <a:latin typeface="Calibri" charset="-94"/>
                      </a:endParaRPr>
                    </a:p>
                  </a:txBody>
                  <a:tcPr marL="10989" marR="10989" marT="10989" marB="0" anchor="b"/>
                </a:tc>
                <a:tc>
                  <a:txBody>
                    <a:bodyPr/>
                    <a:lstStyle/>
                    <a:p>
                      <a:pPr algn="l" fontAlgn="b"/>
                      <a:endParaRPr lang="tr-TR" sz="1000" b="0" i="0" u="none" strike="noStrike">
                        <a:solidFill>
                          <a:srgbClr val="000000"/>
                        </a:solidFill>
                        <a:effectLst/>
                        <a:latin typeface="Calibri" charset="-94"/>
                      </a:endParaRPr>
                    </a:p>
                  </a:txBody>
                  <a:tcPr marL="10989" marR="10989" marT="10989" marB="0" anchor="b"/>
                </a:tc>
                <a:tc>
                  <a:txBody>
                    <a:bodyPr/>
                    <a:lstStyle/>
                    <a:p>
                      <a:pPr algn="l" fontAlgn="b"/>
                      <a:endParaRPr lang="tr-TR" sz="1000" b="0" i="0" u="none" strike="noStrike">
                        <a:solidFill>
                          <a:srgbClr val="000000"/>
                        </a:solidFill>
                        <a:effectLst/>
                        <a:latin typeface="Calibri" charset="-94"/>
                      </a:endParaRPr>
                    </a:p>
                  </a:txBody>
                  <a:tcPr marL="10989" marR="10989" marT="10989" marB="0" anchor="b"/>
                </a:tc>
                <a:tc>
                  <a:txBody>
                    <a:bodyPr/>
                    <a:lstStyle/>
                    <a:p>
                      <a:pPr algn="l" fontAlgn="b"/>
                      <a:endParaRPr lang="tr-TR" sz="1000" b="0" i="0" u="none" strike="noStrike" dirty="0">
                        <a:solidFill>
                          <a:srgbClr val="000000"/>
                        </a:solidFill>
                        <a:effectLst/>
                        <a:latin typeface="Calibri" charset="-94"/>
                      </a:endParaRPr>
                    </a:p>
                  </a:txBody>
                  <a:tcPr marL="10989" marR="10989" marT="10989" marB="0" anchor="b"/>
                </a:tc>
              </a:tr>
            </a:tbl>
          </a:graphicData>
        </a:graphic>
      </p:graphicFrame>
      <p:sp>
        <p:nvSpPr>
          <p:cNvPr id="3" name="Metin kutusu 2"/>
          <p:cNvSpPr txBox="1"/>
          <p:nvPr/>
        </p:nvSpPr>
        <p:spPr>
          <a:xfrm>
            <a:off x="2664197" y="5256311"/>
            <a:ext cx="4385560" cy="307777"/>
          </a:xfrm>
          <a:prstGeom prst="rect">
            <a:avLst/>
          </a:prstGeom>
          <a:noFill/>
        </p:spPr>
        <p:txBody>
          <a:bodyPr wrap="none" rtlCol="0">
            <a:spAutoFit/>
          </a:bodyPr>
          <a:lstStyle/>
          <a:p>
            <a:r>
              <a:rPr lang="tr-TR" sz="1400" b="1" dirty="0" err="1" smtClean="0">
                <a:solidFill>
                  <a:schemeClr val="accent2">
                    <a:lumMod val="75000"/>
                  </a:schemeClr>
                </a:solidFill>
              </a:rPr>
              <a:t>Ymm’ler</a:t>
            </a:r>
            <a:r>
              <a:rPr lang="tr-TR" sz="1400" b="1" dirty="0" smtClean="0">
                <a:solidFill>
                  <a:schemeClr val="accent2">
                    <a:lumMod val="75000"/>
                  </a:schemeClr>
                </a:solidFill>
              </a:rPr>
              <a:t> tarafından denetlenen ciro, 2,7 trilyon TL </a:t>
            </a:r>
            <a:r>
              <a:rPr lang="tr-TR" sz="1400" b="1" dirty="0" err="1" smtClean="0">
                <a:solidFill>
                  <a:schemeClr val="accent2">
                    <a:lumMod val="75000"/>
                  </a:schemeClr>
                </a:solidFill>
              </a:rPr>
              <a:t>dir</a:t>
            </a:r>
            <a:r>
              <a:rPr lang="tr-TR" sz="1400" b="1" dirty="0" smtClean="0">
                <a:solidFill>
                  <a:schemeClr val="accent2">
                    <a:lumMod val="75000"/>
                  </a:schemeClr>
                </a:solidFill>
              </a:rPr>
              <a:t>.</a:t>
            </a:r>
            <a:endParaRPr lang="tr-TR" sz="1400" b="1" dirty="0">
              <a:solidFill>
                <a:schemeClr val="accent2">
                  <a:lumMod val="75000"/>
                </a:schemeClr>
              </a:solidFill>
            </a:endParaRPr>
          </a:p>
        </p:txBody>
      </p:sp>
    </p:spTree>
    <p:extLst>
      <p:ext uri="{BB962C8B-B14F-4D97-AF65-F5344CB8AC3E}">
        <p14:creationId xmlns:p14="http://schemas.microsoft.com/office/powerpoint/2010/main" val="65678150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YMM DENETİMİNDEN GEÇEN “NET SATIŞLAR” </a:t>
            </a:r>
            <a:endParaRPr lang="tr-TR" sz="18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810577494"/>
              </p:ext>
            </p:extLst>
          </p:nvPr>
        </p:nvGraphicFramePr>
        <p:xfrm>
          <a:off x="1914525" y="1223863"/>
          <a:ext cx="6108700" cy="3672406"/>
        </p:xfrm>
        <a:graphic>
          <a:graphicData uri="http://schemas.openxmlformats.org/drawingml/2006/table">
            <a:tbl>
              <a:tblPr>
                <a:tableStyleId>{5C22544A-7EE6-4342-B048-85BDC9FD1C3A}</a:tableStyleId>
              </a:tblPr>
              <a:tblGrid>
                <a:gridCol w="1639152"/>
                <a:gridCol w="2325309"/>
                <a:gridCol w="2144239"/>
              </a:tblGrid>
              <a:tr h="345579">
                <a:tc>
                  <a:txBody>
                    <a:bodyPr/>
                    <a:lstStyle/>
                    <a:p>
                      <a:pPr algn="l" fontAlgn="b"/>
                      <a:endParaRPr lang="tr-TR" sz="1100" b="0" i="0" u="none" strike="noStrike">
                        <a:solidFill>
                          <a:srgbClr val="000000"/>
                        </a:solidFill>
                        <a:effectLst/>
                        <a:latin typeface="Arial Tur" charset="-94"/>
                      </a:endParaRPr>
                    </a:p>
                  </a:txBody>
                  <a:tcPr marL="12700" marR="12700" marT="12700" marB="0" anchor="b"/>
                </a:tc>
                <a:tc>
                  <a:txBody>
                    <a:bodyPr/>
                    <a:lstStyle/>
                    <a:p>
                      <a:endParaRPr lang="tr-TR"/>
                    </a:p>
                  </a:txBody>
                  <a:tcPr marL="12700" marR="12700" marT="12700" marB="0" anchor="b"/>
                </a:tc>
                <a:tc rowSpan="3">
                  <a:txBody>
                    <a:bodyPr/>
                    <a:lstStyle/>
                    <a:p>
                      <a:pPr algn="l" fontAlgn="b"/>
                      <a:r>
                        <a:rPr lang="tr-TR" sz="900" b="1" u="none" strike="noStrike">
                          <a:solidFill>
                            <a:schemeClr val="accent2">
                              <a:lumMod val="75000"/>
                            </a:schemeClr>
                          </a:solidFill>
                          <a:effectLst/>
                        </a:rPr>
                        <a:t>YMM DENETİMİNDEN GEÇEN NET SATIŞLAR </a:t>
                      </a:r>
                      <a:endParaRPr lang="tr-TR" sz="900" b="1" i="0" u="none" strike="noStrike">
                        <a:solidFill>
                          <a:schemeClr val="accent2">
                            <a:lumMod val="75000"/>
                          </a:schemeClr>
                        </a:solidFill>
                        <a:effectLst/>
                        <a:latin typeface="Calibri" charset="-94"/>
                      </a:endParaRPr>
                    </a:p>
                  </a:txBody>
                  <a:tcPr marL="12700" marR="12700" marT="12700" marB="0" anchor="b"/>
                </a:tc>
              </a:tr>
              <a:tr h="345579">
                <a:tc>
                  <a:txBody>
                    <a:bodyPr/>
                    <a:lstStyle/>
                    <a:p>
                      <a:pPr algn="l" fontAlgn="b"/>
                      <a:endParaRPr lang="tr-TR" sz="1100" b="0" i="0" u="none" strike="noStrike">
                        <a:solidFill>
                          <a:srgbClr val="000000"/>
                        </a:solidFill>
                        <a:effectLst/>
                        <a:latin typeface="Arial Tur" charset="-94"/>
                      </a:endParaRPr>
                    </a:p>
                  </a:txBody>
                  <a:tcPr marL="12700" marR="12700" marT="12700" marB="0" anchor="b"/>
                </a:tc>
                <a:tc>
                  <a:txBody>
                    <a:bodyPr/>
                    <a:lstStyle/>
                    <a:p>
                      <a:pPr algn="ctr" fontAlgn="b"/>
                      <a:endParaRPr lang="tr-TR" sz="1100" b="1" i="0" u="none" strike="noStrike" dirty="0">
                        <a:solidFill>
                          <a:srgbClr val="000000"/>
                        </a:solidFill>
                        <a:effectLst/>
                        <a:latin typeface="Arial Tur" charset="-94"/>
                      </a:endParaRPr>
                    </a:p>
                  </a:txBody>
                  <a:tcPr marL="12700" marR="12700" marT="12700" marB="0" anchor="b"/>
                </a:tc>
                <a:tc vMerge="1">
                  <a:txBody>
                    <a:bodyPr/>
                    <a:lstStyle/>
                    <a:p>
                      <a:endParaRPr lang="tr-TR"/>
                    </a:p>
                  </a:txBody>
                  <a:tcPr/>
                </a:tc>
              </a:tr>
              <a:tr h="345579">
                <a:tc>
                  <a:txBody>
                    <a:bodyPr/>
                    <a:lstStyle/>
                    <a:p>
                      <a:pPr algn="ctr" fontAlgn="b"/>
                      <a:r>
                        <a:rPr lang="tr-TR" sz="1100" u="none" strike="noStrike">
                          <a:effectLst/>
                        </a:rPr>
                        <a:t>YILLAR</a:t>
                      </a:r>
                      <a:endParaRPr lang="tr-TR" sz="1100" b="1" i="0" u="none" strike="noStrike">
                        <a:solidFill>
                          <a:srgbClr val="000000"/>
                        </a:solidFill>
                        <a:effectLst/>
                        <a:latin typeface="Arial Tur" charset="-94"/>
                      </a:endParaRPr>
                    </a:p>
                  </a:txBody>
                  <a:tcPr marL="12700" marR="12700" marT="12700" marB="0" anchor="b"/>
                </a:tc>
                <a:tc>
                  <a:txBody>
                    <a:bodyPr/>
                    <a:lstStyle/>
                    <a:p>
                      <a:pPr marL="0" marR="0" indent="0" algn="ctr" defTabSz="914307" rtl="0" eaLnBrk="1" fontAlgn="b" latinLnBrk="0" hangingPunct="1">
                        <a:lnSpc>
                          <a:spcPct val="100000"/>
                        </a:lnSpc>
                        <a:spcBef>
                          <a:spcPts val="0"/>
                        </a:spcBef>
                        <a:spcAft>
                          <a:spcPts val="0"/>
                        </a:spcAft>
                        <a:buClrTx/>
                        <a:buSzTx/>
                        <a:buFontTx/>
                        <a:buNone/>
                        <a:tabLst/>
                        <a:defRPr/>
                      </a:pPr>
                      <a:r>
                        <a:rPr lang="tr-TR" sz="1100" b="1" u="none" strike="noStrike" dirty="0" smtClean="0">
                          <a:solidFill>
                            <a:schemeClr val="accent2">
                              <a:lumMod val="75000"/>
                            </a:schemeClr>
                          </a:solidFill>
                          <a:effectLst/>
                        </a:rPr>
                        <a:t>GSYH (2009 BAZLI)</a:t>
                      </a:r>
                      <a:endParaRPr lang="tr-TR" sz="1100" b="1" i="0" u="none" strike="noStrike" dirty="0" smtClean="0">
                        <a:solidFill>
                          <a:schemeClr val="accent2">
                            <a:lumMod val="75000"/>
                          </a:schemeClr>
                        </a:solidFill>
                        <a:effectLst/>
                        <a:latin typeface="Arial Tur" charset="-94"/>
                      </a:endParaRPr>
                    </a:p>
                  </a:txBody>
                  <a:tcPr marL="12700" marR="12700" marT="12700" marB="0" anchor="b"/>
                </a:tc>
                <a:tc vMerge="1">
                  <a:txBody>
                    <a:bodyPr/>
                    <a:lstStyle/>
                    <a:p>
                      <a:endParaRPr lang="tr-TR"/>
                    </a:p>
                  </a:txBody>
                  <a:tcPr/>
                </a:tc>
              </a:tr>
              <a:tr h="345579">
                <a:tc>
                  <a:txBody>
                    <a:bodyPr/>
                    <a:lstStyle/>
                    <a:p>
                      <a:pPr algn="ctr" fontAlgn="b"/>
                      <a:r>
                        <a:rPr lang="tr-TR" sz="1100" u="none" strike="noStrike">
                          <a:effectLst/>
                        </a:rPr>
                        <a:t>2014</a:t>
                      </a:r>
                      <a:endParaRPr lang="tr-TR" sz="1100" b="0" i="0" u="none" strike="noStrike">
                        <a:solidFill>
                          <a:srgbClr val="000000"/>
                        </a:solidFill>
                        <a:effectLst/>
                        <a:latin typeface="Arial Tur" charset="-94"/>
                      </a:endParaRPr>
                    </a:p>
                  </a:txBody>
                  <a:tcPr marL="12700" marR="12700" marT="12700" marB="0" anchor="b"/>
                </a:tc>
                <a:tc>
                  <a:txBody>
                    <a:bodyPr/>
                    <a:lstStyle/>
                    <a:p>
                      <a:pPr algn="r" fontAlgn="b"/>
                      <a:r>
                        <a:rPr lang="tr-TR" sz="1100" u="none" strike="noStrike">
                          <a:effectLst/>
                        </a:rPr>
                        <a:t>2.044.465.876 </a:t>
                      </a:r>
                      <a:endParaRPr lang="tr-TR" sz="1100" b="0" i="0" u="none" strike="noStrike">
                        <a:solidFill>
                          <a:srgbClr val="000000"/>
                        </a:solidFill>
                        <a:effectLst/>
                        <a:latin typeface="Arial Tur" charset="-94"/>
                      </a:endParaRPr>
                    </a:p>
                  </a:txBody>
                  <a:tcPr marL="12700" marR="12700" marT="12700" marB="0" anchor="b"/>
                </a:tc>
                <a:tc>
                  <a:txBody>
                    <a:bodyPr/>
                    <a:lstStyle/>
                    <a:p>
                      <a:pPr algn="r" fontAlgn="b"/>
                      <a:r>
                        <a:rPr lang="tr-TR" sz="1100" u="none" strike="noStrike" dirty="0">
                          <a:effectLst/>
                        </a:rPr>
                        <a:t>2.263.909.316</a:t>
                      </a:r>
                      <a:endParaRPr lang="tr-TR" sz="1100" b="0" i="0" u="none" strike="noStrike" dirty="0">
                        <a:solidFill>
                          <a:srgbClr val="000000"/>
                        </a:solidFill>
                        <a:effectLst/>
                        <a:latin typeface="Calibri" charset="-94"/>
                      </a:endParaRPr>
                    </a:p>
                  </a:txBody>
                  <a:tcPr marL="12700" marR="12700" marT="12700" marB="0" anchor="b">
                    <a:solidFill>
                      <a:srgbClr val="FFC000"/>
                    </a:solidFill>
                  </a:tcPr>
                </a:tc>
              </a:tr>
              <a:tr h="345579">
                <a:tc>
                  <a:txBody>
                    <a:bodyPr/>
                    <a:lstStyle/>
                    <a:p>
                      <a:pPr algn="ctr" fontAlgn="b"/>
                      <a:r>
                        <a:rPr lang="tr-TR" sz="1100" u="none" strike="noStrike">
                          <a:effectLst/>
                        </a:rPr>
                        <a:t>2015</a:t>
                      </a:r>
                      <a:endParaRPr lang="tr-TR" sz="1100" b="0" i="0" u="none" strike="noStrike">
                        <a:solidFill>
                          <a:srgbClr val="000000"/>
                        </a:solidFill>
                        <a:effectLst/>
                        <a:latin typeface="Arial Tur" charset="-94"/>
                      </a:endParaRPr>
                    </a:p>
                  </a:txBody>
                  <a:tcPr marL="12700" marR="12700" marT="12700" marB="0" anchor="b"/>
                </a:tc>
                <a:tc>
                  <a:txBody>
                    <a:bodyPr/>
                    <a:lstStyle/>
                    <a:p>
                      <a:pPr algn="r" fontAlgn="b"/>
                      <a:r>
                        <a:rPr lang="tr-TR" sz="1100" u="none" strike="noStrike">
                          <a:effectLst/>
                        </a:rPr>
                        <a:t>2.338.647.494 </a:t>
                      </a:r>
                      <a:endParaRPr lang="tr-TR" sz="1100" b="0" i="0" u="none" strike="noStrike">
                        <a:solidFill>
                          <a:srgbClr val="000000"/>
                        </a:solidFill>
                        <a:effectLst/>
                        <a:latin typeface="Arial Tur" charset="-94"/>
                      </a:endParaRPr>
                    </a:p>
                  </a:txBody>
                  <a:tcPr marL="12700" marR="12700" marT="12700" marB="0" anchor="b"/>
                </a:tc>
                <a:tc>
                  <a:txBody>
                    <a:bodyPr/>
                    <a:lstStyle/>
                    <a:p>
                      <a:pPr algn="r" fontAlgn="b"/>
                      <a:r>
                        <a:rPr lang="tr-TR" sz="1100" u="none" strike="noStrike" dirty="0">
                          <a:effectLst/>
                        </a:rPr>
                        <a:t>2.575.177.987</a:t>
                      </a:r>
                      <a:endParaRPr lang="tr-TR" sz="1100" b="0" i="0" u="none" strike="noStrike" dirty="0">
                        <a:solidFill>
                          <a:srgbClr val="000000"/>
                        </a:solidFill>
                        <a:effectLst/>
                        <a:latin typeface="Calibri" charset="-94"/>
                      </a:endParaRPr>
                    </a:p>
                  </a:txBody>
                  <a:tcPr marL="12700" marR="12700" marT="12700" marB="0" anchor="b">
                    <a:solidFill>
                      <a:srgbClr val="FFC000"/>
                    </a:solidFill>
                  </a:tcPr>
                </a:tc>
              </a:tr>
              <a:tr h="345579">
                <a:tc>
                  <a:txBody>
                    <a:bodyPr/>
                    <a:lstStyle/>
                    <a:p>
                      <a:pPr algn="ctr" fontAlgn="b"/>
                      <a:r>
                        <a:rPr lang="tr-TR" sz="1100" u="none" strike="noStrike">
                          <a:effectLst/>
                        </a:rPr>
                        <a:t>2016</a:t>
                      </a:r>
                      <a:endParaRPr lang="tr-TR" sz="1100" b="0" i="0" u="none" strike="noStrike">
                        <a:solidFill>
                          <a:srgbClr val="000000"/>
                        </a:solidFill>
                        <a:effectLst/>
                        <a:latin typeface="Arial Tur" charset="-94"/>
                      </a:endParaRPr>
                    </a:p>
                  </a:txBody>
                  <a:tcPr marL="12700" marR="12700" marT="12700" marB="0" anchor="b"/>
                </a:tc>
                <a:tc>
                  <a:txBody>
                    <a:bodyPr/>
                    <a:lstStyle/>
                    <a:p>
                      <a:pPr algn="r" fontAlgn="b"/>
                      <a:r>
                        <a:rPr lang="tr-TR" sz="1100" u="none" strike="noStrike">
                          <a:effectLst/>
                        </a:rPr>
                        <a:t>2.608.525.749 </a:t>
                      </a:r>
                      <a:endParaRPr lang="tr-TR" sz="1100" b="0" i="0" u="none" strike="noStrike">
                        <a:solidFill>
                          <a:srgbClr val="000000"/>
                        </a:solidFill>
                        <a:effectLst/>
                        <a:latin typeface="Arial Tur" charset="-94"/>
                      </a:endParaRPr>
                    </a:p>
                  </a:txBody>
                  <a:tcPr marL="12700" marR="12700" marT="12700" marB="0" anchor="b"/>
                </a:tc>
                <a:tc>
                  <a:txBody>
                    <a:bodyPr/>
                    <a:lstStyle/>
                    <a:p>
                      <a:pPr algn="r" fontAlgn="b"/>
                      <a:r>
                        <a:rPr lang="tr-TR" sz="1100" u="none" strike="noStrike" dirty="0">
                          <a:effectLst/>
                        </a:rPr>
                        <a:t>2.735.906.565</a:t>
                      </a:r>
                      <a:endParaRPr lang="tr-TR" sz="1100" b="0" i="0" u="none" strike="noStrike" dirty="0">
                        <a:solidFill>
                          <a:srgbClr val="000000"/>
                        </a:solidFill>
                        <a:effectLst/>
                        <a:latin typeface="Calibri" charset="-94"/>
                      </a:endParaRPr>
                    </a:p>
                  </a:txBody>
                  <a:tcPr marL="12700" marR="12700" marT="12700" marB="0" anchor="b">
                    <a:solidFill>
                      <a:srgbClr val="FFC000"/>
                    </a:solidFill>
                  </a:tcPr>
                </a:tc>
              </a:tr>
              <a:tr h="345579">
                <a:tc>
                  <a:txBody>
                    <a:bodyPr/>
                    <a:lstStyle/>
                    <a:p>
                      <a:pPr algn="l" fontAlgn="b"/>
                      <a:r>
                        <a:rPr lang="tr-TR" sz="1100" b="0" i="0" u="none" strike="noStrike" dirty="0" smtClean="0">
                          <a:solidFill>
                            <a:srgbClr val="000000"/>
                          </a:solidFill>
                          <a:effectLst/>
                          <a:latin typeface="Calibri" charset="-94"/>
                        </a:rPr>
                        <a:t>Kaynak: TÜİK</a:t>
                      </a:r>
                      <a:endParaRPr lang="tr-TR" sz="1100" b="0" i="0" u="none" strike="noStrike" dirty="0">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c>
                  <a:txBody>
                    <a:bodyPr/>
                    <a:lstStyle/>
                    <a:p>
                      <a:pPr algn="l" fontAlgn="b"/>
                      <a:r>
                        <a:rPr lang="tr-TR" sz="1100" b="0" i="0" u="none" strike="noStrike" dirty="0" err="1" smtClean="0">
                          <a:solidFill>
                            <a:srgbClr val="000000"/>
                          </a:solidFill>
                          <a:effectLst/>
                          <a:latin typeface="Calibri" charset="-94"/>
                        </a:rPr>
                        <a:t>Kaynak:GİB</a:t>
                      </a:r>
                      <a:endParaRPr lang="tr-TR" sz="1100" b="0" i="0" u="none" strike="noStrike" dirty="0">
                        <a:solidFill>
                          <a:srgbClr val="000000"/>
                        </a:solidFill>
                        <a:effectLst/>
                        <a:latin typeface="Calibri" charset="-94"/>
                      </a:endParaRPr>
                    </a:p>
                  </a:txBody>
                  <a:tcPr marL="12700" marR="12700" marT="12700" marB="0" anchor="b"/>
                </a:tc>
              </a:tr>
              <a:tr h="1253353">
                <a:tc gridSpan="3">
                  <a:txBody>
                    <a:bodyPr/>
                    <a:lstStyle/>
                    <a:p>
                      <a:pPr algn="l" fontAlgn="b"/>
                      <a:r>
                        <a:rPr lang="tr-TR" sz="1400" u="none" strike="noStrike" dirty="0">
                          <a:solidFill>
                            <a:srgbClr val="FF0000"/>
                          </a:solidFill>
                          <a:effectLst/>
                        </a:rPr>
                        <a:t>Bilindiği gibi, milli gelir hesaplaması farklı olmakla </a:t>
                      </a:r>
                      <a:r>
                        <a:rPr lang="tr-TR" sz="1400" u="none" strike="noStrike" dirty="0" smtClean="0">
                          <a:solidFill>
                            <a:srgbClr val="FF0000"/>
                          </a:solidFill>
                          <a:effectLst/>
                        </a:rPr>
                        <a:t>birlikte (</a:t>
                      </a:r>
                      <a:r>
                        <a:rPr lang="tr-TR" sz="1400" u="none" strike="noStrike" dirty="0" err="1" smtClean="0">
                          <a:solidFill>
                            <a:srgbClr val="FF0000"/>
                          </a:solidFill>
                          <a:effectLst/>
                        </a:rPr>
                        <a:t>ücret+kira+faiz+kar</a:t>
                      </a:r>
                      <a:r>
                        <a:rPr lang="tr-TR" sz="1400" u="none" strike="noStrike" dirty="0" smtClean="0">
                          <a:solidFill>
                            <a:srgbClr val="FF0000"/>
                          </a:solidFill>
                          <a:effectLst/>
                        </a:rPr>
                        <a:t> payı), </a:t>
                      </a:r>
                      <a:r>
                        <a:rPr lang="tr-TR" sz="1400" u="none" strike="noStrike" dirty="0">
                          <a:solidFill>
                            <a:srgbClr val="FF0000"/>
                          </a:solidFill>
                          <a:effectLst/>
                        </a:rPr>
                        <a:t>milli gelir tutarı kadar </a:t>
                      </a:r>
                      <a:r>
                        <a:rPr lang="tr-TR" sz="1400" u="none" strike="noStrike" dirty="0" smtClean="0">
                          <a:solidFill>
                            <a:srgbClr val="FF0000"/>
                          </a:solidFill>
                          <a:effectLst/>
                        </a:rPr>
                        <a:t>net satış</a:t>
                      </a:r>
                      <a:r>
                        <a:rPr lang="tr-TR" sz="1400" u="none" strike="noStrike" baseline="0" dirty="0" smtClean="0">
                          <a:solidFill>
                            <a:srgbClr val="FF0000"/>
                          </a:solidFill>
                          <a:effectLst/>
                        </a:rPr>
                        <a:t> tutarı</a:t>
                      </a:r>
                      <a:r>
                        <a:rPr lang="tr-TR" sz="1400" u="none" strike="noStrike" dirty="0" smtClean="0">
                          <a:solidFill>
                            <a:srgbClr val="FF0000"/>
                          </a:solidFill>
                          <a:effectLst/>
                        </a:rPr>
                        <a:t> </a:t>
                      </a:r>
                      <a:r>
                        <a:rPr lang="tr-TR" sz="1400" u="none" strike="noStrike" dirty="0">
                          <a:solidFill>
                            <a:srgbClr val="FF0000"/>
                          </a:solidFill>
                          <a:effectLst/>
                        </a:rPr>
                        <a:t>YMM </a:t>
                      </a:r>
                      <a:r>
                        <a:rPr lang="tr-TR" sz="1400" u="none" strike="noStrike" dirty="0" err="1">
                          <a:solidFill>
                            <a:srgbClr val="FF0000"/>
                          </a:solidFill>
                          <a:effectLst/>
                        </a:rPr>
                        <a:t>ler</a:t>
                      </a:r>
                      <a:r>
                        <a:rPr lang="tr-TR" sz="1400" u="none" strike="noStrike" dirty="0">
                          <a:solidFill>
                            <a:srgbClr val="FF0000"/>
                          </a:solidFill>
                          <a:effectLst/>
                        </a:rPr>
                        <a:t> tarafından denetlenmektedir</a:t>
                      </a:r>
                      <a:r>
                        <a:rPr lang="tr-TR" sz="1400" u="none" strike="noStrike" dirty="0" smtClean="0">
                          <a:solidFill>
                            <a:srgbClr val="FF0000"/>
                          </a:solidFill>
                          <a:effectLst/>
                        </a:rPr>
                        <a:t>. </a:t>
                      </a:r>
                    </a:p>
                    <a:p>
                      <a:pPr algn="l" fontAlgn="b"/>
                      <a:endParaRPr lang="tr-TR" sz="1100" b="1" u="none" strike="noStrike" dirty="0" smtClean="0">
                        <a:solidFill>
                          <a:srgbClr val="FF0000"/>
                        </a:solidFill>
                        <a:effectLst/>
                      </a:endParaRPr>
                    </a:p>
                    <a:p>
                      <a:pPr algn="l" fontAlgn="b"/>
                      <a:r>
                        <a:rPr lang="tr-TR" sz="1100" b="1" u="none" strike="noStrike" dirty="0" smtClean="0">
                          <a:solidFill>
                            <a:srgbClr val="FF0000"/>
                          </a:solidFill>
                          <a:effectLst/>
                        </a:rPr>
                        <a:t>YMM MESLEĞİNİN ÖNEMİ DİKKAT ÇEKİCİDİR</a:t>
                      </a:r>
                      <a:r>
                        <a:rPr lang="tr-TR" sz="1800" b="1" u="none" strike="noStrike" dirty="0" smtClean="0">
                          <a:solidFill>
                            <a:srgbClr val="FF0000"/>
                          </a:solidFill>
                          <a:effectLst/>
                        </a:rPr>
                        <a:t>🌟</a:t>
                      </a:r>
                      <a:endParaRPr lang="tr-TR" sz="1800" b="1" i="0" u="none" strike="noStrike" dirty="0">
                        <a:solidFill>
                          <a:srgbClr val="FF0000"/>
                        </a:solidFill>
                        <a:effectLst/>
                        <a:latin typeface="Calibri" charset="-94"/>
                      </a:endParaRPr>
                    </a:p>
                  </a:txBody>
                  <a:tcPr marL="12700" marR="12700" marT="12700" marB="0" anchor="b"/>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140063188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600" dirty="0"/>
              <a:t>NET SATIŞ TUTARI ve 10 MİLYON TL Yİ AŞAN </a:t>
            </a:r>
            <a:r>
              <a:rPr lang="tr-TR" sz="1600" dirty="0" smtClean="0"/>
              <a:t>ve TAM </a:t>
            </a:r>
            <a:r>
              <a:rPr lang="tr-TR" sz="1600" dirty="0"/>
              <a:t>TASDİK RAPORU </a:t>
            </a:r>
            <a:r>
              <a:rPr lang="tr-TR" sz="1600" dirty="0" smtClean="0"/>
              <a:t>İMZALAYAN MÜKELLEF SAYISI</a:t>
            </a:r>
            <a:endParaRPr lang="tr-TR" sz="1600" dirty="0"/>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1076520675"/>
              </p:ext>
            </p:extLst>
          </p:nvPr>
        </p:nvGraphicFramePr>
        <p:xfrm>
          <a:off x="1944117" y="1337469"/>
          <a:ext cx="6079107" cy="3471545"/>
        </p:xfrm>
        <a:graphic>
          <a:graphicData uri="http://schemas.openxmlformats.org/drawingml/2006/table">
            <a:tbl>
              <a:tblPr>
                <a:tableStyleId>{5C22544A-7EE6-4342-B048-85BDC9FD1C3A}</a:tableStyleId>
              </a:tblPr>
              <a:tblGrid>
                <a:gridCol w="2499792"/>
                <a:gridCol w="1193105"/>
                <a:gridCol w="1193105"/>
                <a:gridCol w="1193105"/>
              </a:tblGrid>
              <a:tr h="485775">
                <a:tc>
                  <a:txBody>
                    <a:bodyPr/>
                    <a:lstStyle/>
                    <a:p>
                      <a:pPr algn="l" fontAlgn="ctr"/>
                      <a:r>
                        <a:rPr lang="tr-TR" sz="1100" b="1" u="none" strike="noStrike" dirty="0">
                          <a:effectLst/>
                        </a:rPr>
                        <a:t>YIL</a:t>
                      </a:r>
                      <a:endParaRPr lang="tr-TR" sz="1100" b="1" i="0" u="none" strike="noStrike" dirty="0">
                        <a:solidFill>
                          <a:srgbClr val="FF0000"/>
                        </a:solidFill>
                        <a:effectLst/>
                        <a:latin typeface="Arial Black" charset="-94"/>
                      </a:endParaRPr>
                    </a:p>
                  </a:txBody>
                  <a:tcPr marL="12700" marR="12700" marT="12700" marB="0" anchor="ctr"/>
                </a:tc>
                <a:tc>
                  <a:txBody>
                    <a:bodyPr/>
                    <a:lstStyle/>
                    <a:p>
                      <a:pPr algn="ctr" fontAlgn="ctr"/>
                      <a:r>
                        <a:rPr lang="tr-TR" sz="1100" b="1" u="none" strike="noStrike" dirty="0">
                          <a:effectLst/>
                        </a:rPr>
                        <a:t>2014</a:t>
                      </a:r>
                      <a:endParaRPr lang="tr-TR" sz="1100" b="1" i="0" u="none" strike="noStrike" dirty="0">
                        <a:solidFill>
                          <a:srgbClr val="FF0000"/>
                        </a:solidFill>
                        <a:effectLst/>
                        <a:latin typeface="Arial Black" charset="-94"/>
                      </a:endParaRPr>
                    </a:p>
                  </a:txBody>
                  <a:tcPr marL="12700" marR="12700" marT="12700" marB="0" anchor="ctr"/>
                </a:tc>
                <a:tc>
                  <a:txBody>
                    <a:bodyPr/>
                    <a:lstStyle/>
                    <a:p>
                      <a:pPr algn="ctr" fontAlgn="ctr"/>
                      <a:r>
                        <a:rPr lang="tr-TR" sz="1100" b="1" u="none" strike="noStrike" dirty="0">
                          <a:effectLst/>
                        </a:rPr>
                        <a:t>2015</a:t>
                      </a:r>
                      <a:endParaRPr lang="tr-TR" sz="1100" b="1" i="0" u="none" strike="noStrike" dirty="0">
                        <a:solidFill>
                          <a:srgbClr val="FF0000"/>
                        </a:solidFill>
                        <a:effectLst/>
                        <a:latin typeface="Arial Black" charset="-94"/>
                      </a:endParaRPr>
                    </a:p>
                  </a:txBody>
                  <a:tcPr marL="12700" marR="12700" marT="12700" marB="0" anchor="ctr"/>
                </a:tc>
                <a:tc>
                  <a:txBody>
                    <a:bodyPr/>
                    <a:lstStyle/>
                    <a:p>
                      <a:pPr algn="ctr" fontAlgn="ctr"/>
                      <a:r>
                        <a:rPr lang="tr-TR" sz="1100" b="1" u="none" strike="noStrike" dirty="0">
                          <a:effectLst/>
                        </a:rPr>
                        <a:t>2016</a:t>
                      </a:r>
                      <a:endParaRPr lang="tr-TR" sz="1100" b="1" i="0" u="none" strike="noStrike" dirty="0">
                        <a:solidFill>
                          <a:srgbClr val="FF0000"/>
                        </a:solidFill>
                        <a:effectLst/>
                        <a:latin typeface="Arial Black" charset="-94"/>
                      </a:endParaRPr>
                    </a:p>
                  </a:txBody>
                  <a:tcPr marL="12700" marR="12700" marT="12700" marB="0" anchor="ctr"/>
                </a:tc>
              </a:tr>
              <a:tr h="495300">
                <a:tc>
                  <a:txBody>
                    <a:bodyPr/>
                    <a:lstStyle/>
                    <a:p>
                      <a:pPr algn="l" rtl="0" fontAlgn="ctr"/>
                      <a:r>
                        <a:rPr lang="tr-TR" sz="1100" b="1" u="none" strike="noStrike" dirty="0">
                          <a:effectLst/>
                        </a:rPr>
                        <a:t>TOPLAM TAM TASDİK SÖZLEŞME  </a:t>
                      </a:r>
                      <a:r>
                        <a:rPr lang="tr-TR" sz="1100" b="1" u="none" strike="noStrike" dirty="0" smtClean="0">
                          <a:effectLst/>
                        </a:rPr>
                        <a:t>SAYISI (</a:t>
                      </a:r>
                      <a:r>
                        <a:rPr lang="tr-TR" sz="1100" b="1" u="none" strike="noStrike" dirty="0">
                          <a:effectLst/>
                        </a:rPr>
                        <a:t>Fesihler Sonrası Net)</a:t>
                      </a:r>
                      <a:endParaRPr lang="tr-TR" sz="1100" b="1" i="0" u="none" strike="noStrike" dirty="0">
                        <a:solidFill>
                          <a:srgbClr val="000000"/>
                        </a:solidFill>
                        <a:effectLst/>
                        <a:latin typeface="Arial" charset="-94"/>
                      </a:endParaRPr>
                    </a:p>
                  </a:txBody>
                  <a:tcPr marL="12700" marR="12700" marT="12700" marB="0" anchor="ctr"/>
                </a:tc>
                <a:tc>
                  <a:txBody>
                    <a:bodyPr/>
                    <a:lstStyle/>
                    <a:p>
                      <a:pPr algn="r"/>
                      <a:r>
                        <a:rPr lang="tr-TR" sz="1100" b="1" dirty="0" smtClean="0"/>
                        <a:t>28.081</a:t>
                      </a:r>
                      <a:endParaRPr lang="tr-TR" sz="1100" b="1" dirty="0"/>
                    </a:p>
                  </a:txBody>
                  <a:tcPr marL="12700" marR="12700" marT="12700" marB="0" anchor="ctr"/>
                </a:tc>
                <a:tc>
                  <a:txBody>
                    <a:bodyPr/>
                    <a:lstStyle/>
                    <a:p>
                      <a:pPr algn="r" rtl="0" fontAlgn="ctr"/>
                      <a:r>
                        <a:rPr lang="tr-TR" sz="1100" b="1" u="none" strike="noStrike" dirty="0">
                          <a:effectLst/>
                        </a:rPr>
                        <a:t>28.788</a:t>
                      </a:r>
                      <a:endParaRPr lang="tr-TR" sz="1100" b="1" i="0" u="none" strike="noStrike" dirty="0">
                        <a:solidFill>
                          <a:srgbClr val="000000"/>
                        </a:solidFill>
                        <a:effectLst/>
                        <a:latin typeface="Arial" charset="-94"/>
                      </a:endParaRPr>
                    </a:p>
                  </a:txBody>
                  <a:tcPr marL="12700" marR="12700" marT="12700" marB="0" anchor="ctr"/>
                </a:tc>
                <a:tc>
                  <a:txBody>
                    <a:bodyPr/>
                    <a:lstStyle/>
                    <a:p>
                      <a:pPr algn="r" rtl="0" fontAlgn="ctr"/>
                      <a:r>
                        <a:rPr lang="tr-TR" sz="1200" b="1" u="none" strike="noStrike" dirty="0">
                          <a:solidFill>
                            <a:srgbClr val="333399"/>
                          </a:solidFill>
                          <a:effectLst/>
                        </a:rPr>
                        <a:t>27.913</a:t>
                      </a:r>
                      <a:endParaRPr lang="tr-TR" sz="1200" b="1" i="0" u="none" strike="noStrike" dirty="0">
                        <a:solidFill>
                          <a:srgbClr val="333399"/>
                        </a:solidFill>
                        <a:effectLst/>
                        <a:latin typeface="Arial" charset="-94"/>
                      </a:endParaRPr>
                    </a:p>
                  </a:txBody>
                  <a:tcPr marL="12700" marR="12700" marT="12700" marB="0" anchor="ctr"/>
                </a:tc>
              </a:tr>
              <a:tr h="495300">
                <a:tc>
                  <a:txBody>
                    <a:bodyPr/>
                    <a:lstStyle/>
                    <a:p>
                      <a:pPr algn="l" fontAlgn="ctr"/>
                      <a:r>
                        <a:rPr lang="tr-TR" sz="900" u="none" strike="noStrike" dirty="0" smtClean="0">
                          <a:effectLst/>
                        </a:rPr>
                        <a:t>NET SATIŞLARI 10 MTL Yİ AŞAN KURUMLAR </a:t>
                      </a:r>
                      <a:r>
                        <a:rPr lang="tr-TR" sz="900" u="none" strike="noStrike" dirty="0">
                          <a:effectLst/>
                        </a:rPr>
                        <a:t>VERGİSİ </a:t>
                      </a:r>
                      <a:r>
                        <a:rPr lang="tr-TR" sz="900" u="none" strike="noStrike" dirty="0" smtClean="0">
                          <a:effectLst/>
                        </a:rPr>
                        <a:t>MÜKELLEF</a:t>
                      </a:r>
                      <a:r>
                        <a:rPr lang="tr-TR" sz="900" u="none" strike="noStrike" baseline="0" dirty="0" smtClean="0">
                          <a:effectLst/>
                        </a:rPr>
                        <a:t> SAYISI</a:t>
                      </a:r>
                      <a:endParaRPr lang="tr-TR" sz="900" b="0" i="0" u="none" strike="noStrike" dirty="0">
                        <a:solidFill>
                          <a:srgbClr val="000000"/>
                        </a:solidFill>
                        <a:effectLst/>
                        <a:latin typeface="Arial Black" charset="-94"/>
                      </a:endParaRPr>
                    </a:p>
                  </a:txBody>
                  <a:tcPr marL="12700" marR="12700" marT="12700" marB="0" anchor="ctr"/>
                </a:tc>
                <a:tc>
                  <a:txBody>
                    <a:bodyPr/>
                    <a:lstStyle/>
                    <a:p>
                      <a:pPr algn="r" fontAlgn="ctr"/>
                      <a:r>
                        <a:rPr lang="tr-TR" sz="900" u="none" strike="noStrike" dirty="0">
                          <a:effectLst/>
                        </a:rPr>
                        <a:t>18.017</a:t>
                      </a:r>
                      <a:endParaRPr lang="tr-TR" sz="900" b="0" i="0" u="none" strike="noStrike" dirty="0">
                        <a:solidFill>
                          <a:srgbClr val="000000"/>
                        </a:solidFill>
                        <a:effectLst/>
                        <a:latin typeface="Arial Black" charset="-94"/>
                      </a:endParaRPr>
                    </a:p>
                  </a:txBody>
                  <a:tcPr marL="12700" marR="12700" marT="12700" marB="0" anchor="ctr"/>
                </a:tc>
                <a:tc>
                  <a:txBody>
                    <a:bodyPr/>
                    <a:lstStyle/>
                    <a:p>
                      <a:pPr algn="r" fontAlgn="ctr"/>
                      <a:r>
                        <a:rPr lang="tr-TR" sz="900" u="none" strike="noStrike" dirty="0">
                          <a:effectLst/>
                        </a:rPr>
                        <a:t>18.812</a:t>
                      </a:r>
                      <a:endParaRPr lang="tr-TR" sz="900" b="0" i="0" u="none" strike="noStrike" dirty="0">
                        <a:solidFill>
                          <a:srgbClr val="000000"/>
                        </a:solidFill>
                        <a:effectLst/>
                        <a:latin typeface="Arial Black" charset="-94"/>
                      </a:endParaRPr>
                    </a:p>
                  </a:txBody>
                  <a:tcPr marL="12700" marR="12700" marT="12700" marB="0" anchor="ctr"/>
                </a:tc>
                <a:tc>
                  <a:txBody>
                    <a:bodyPr/>
                    <a:lstStyle/>
                    <a:p>
                      <a:pPr algn="r" fontAlgn="ctr"/>
                      <a:r>
                        <a:rPr lang="tr-TR" sz="900" u="none" strike="noStrike" dirty="0">
                          <a:effectLst/>
                        </a:rPr>
                        <a:t>19.118</a:t>
                      </a:r>
                      <a:endParaRPr lang="tr-TR" sz="900" b="0" i="0" u="none" strike="noStrike" dirty="0">
                        <a:solidFill>
                          <a:srgbClr val="000000"/>
                        </a:solidFill>
                        <a:effectLst/>
                        <a:latin typeface="Arial Black" charset="-94"/>
                      </a:endParaRPr>
                    </a:p>
                  </a:txBody>
                  <a:tcPr marL="12700" marR="12700" marT="12700" marB="0" anchor="ctr"/>
                </a:tc>
              </a:tr>
              <a:tr h="438150">
                <a:tc>
                  <a:txBody>
                    <a:bodyPr/>
                    <a:lstStyle/>
                    <a:p>
                      <a:pPr algn="l" fontAlgn="ctr"/>
                      <a:r>
                        <a:rPr lang="tr-TR" sz="900" u="none" strike="noStrike" dirty="0" smtClean="0">
                          <a:effectLst/>
                        </a:rPr>
                        <a:t>NET SATIŞLARI 10 MTL Yİ AŞANGELİR </a:t>
                      </a:r>
                      <a:r>
                        <a:rPr lang="tr-TR" sz="900" u="none" strike="noStrike" dirty="0">
                          <a:effectLst/>
                        </a:rPr>
                        <a:t>VERGİSİ MÜKELLEFİ</a:t>
                      </a:r>
                      <a:endParaRPr lang="tr-TR" sz="900" b="0" i="0" u="none" strike="noStrike" dirty="0">
                        <a:solidFill>
                          <a:srgbClr val="000000"/>
                        </a:solidFill>
                        <a:effectLst/>
                        <a:latin typeface="Arial Black" charset="-94"/>
                      </a:endParaRPr>
                    </a:p>
                  </a:txBody>
                  <a:tcPr marL="12700" marR="12700" marT="12700" marB="0" anchor="ctr"/>
                </a:tc>
                <a:tc>
                  <a:txBody>
                    <a:bodyPr/>
                    <a:lstStyle/>
                    <a:p>
                      <a:pPr algn="r" fontAlgn="ctr"/>
                      <a:r>
                        <a:rPr lang="tr-TR" sz="900" u="none" strike="noStrike">
                          <a:effectLst/>
                        </a:rPr>
                        <a:t>163</a:t>
                      </a:r>
                      <a:endParaRPr lang="tr-TR" sz="900" b="0" i="0" u="none" strike="noStrike">
                        <a:solidFill>
                          <a:srgbClr val="000000"/>
                        </a:solidFill>
                        <a:effectLst/>
                        <a:latin typeface="Arial Black" charset="-94"/>
                      </a:endParaRPr>
                    </a:p>
                  </a:txBody>
                  <a:tcPr marL="12700" marR="12700" marT="12700" marB="0" anchor="ctr"/>
                </a:tc>
                <a:tc>
                  <a:txBody>
                    <a:bodyPr/>
                    <a:lstStyle/>
                    <a:p>
                      <a:pPr algn="r" fontAlgn="ctr"/>
                      <a:r>
                        <a:rPr lang="tr-TR" sz="900" u="none" strike="noStrike">
                          <a:effectLst/>
                        </a:rPr>
                        <a:t>154</a:t>
                      </a:r>
                      <a:endParaRPr lang="tr-TR" sz="900" b="0" i="0" u="none" strike="noStrike">
                        <a:solidFill>
                          <a:srgbClr val="000000"/>
                        </a:solidFill>
                        <a:effectLst/>
                        <a:latin typeface="Arial Black" charset="-94"/>
                      </a:endParaRPr>
                    </a:p>
                  </a:txBody>
                  <a:tcPr marL="12700" marR="12700" marT="12700" marB="0" anchor="ctr"/>
                </a:tc>
                <a:tc>
                  <a:txBody>
                    <a:bodyPr/>
                    <a:lstStyle/>
                    <a:p>
                      <a:pPr algn="r" fontAlgn="ctr"/>
                      <a:r>
                        <a:rPr lang="tr-TR" sz="900" u="none" strike="noStrike">
                          <a:effectLst/>
                        </a:rPr>
                        <a:t>158</a:t>
                      </a:r>
                      <a:endParaRPr lang="tr-TR" sz="900" b="0" i="0" u="none" strike="noStrike">
                        <a:solidFill>
                          <a:srgbClr val="000000"/>
                        </a:solidFill>
                        <a:effectLst/>
                        <a:latin typeface="Arial Black" charset="-94"/>
                      </a:endParaRPr>
                    </a:p>
                  </a:txBody>
                  <a:tcPr marL="12700" marR="12700" marT="12700" marB="0" anchor="ctr"/>
                </a:tc>
              </a:tr>
              <a:tr h="495300">
                <a:tc>
                  <a:txBody>
                    <a:bodyPr/>
                    <a:lstStyle/>
                    <a:p>
                      <a:pPr algn="l" fontAlgn="ctr"/>
                      <a:r>
                        <a:rPr lang="tr-TR" sz="1100" b="1" u="none" strike="noStrike" dirty="0" smtClean="0">
                          <a:solidFill>
                            <a:srgbClr val="FF0000"/>
                          </a:solidFill>
                          <a:effectLst/>
                        </a:rPr>
                        <a:t>NET SATIŞLARI 10 MTL Yİ AŞAN TOPLAM MÜKELLEF SAYISI (Tasdik Yaptıran)</a:t>
                      </a:r>
                      <a:endParaRPr lang="tr-TR" sz="1100" b="1" i="0" u="none" strike="noStrike" dirty="0">
                        <a:solidFill>
                          <a:srgbClr val="FF0000"/>
                        </a:solidFill>
                        <a:effectLst/>
                        <a:latin typeface="Arial Black" charset="-94"/>
                      </a:endParaRPr>
                    </a:p>
                  </a:txBody>
                  <a:tcPr marL="12700" marR="12700" marT="12700" marB="0" anchor="ctr"/>
                </a:tc>
                <a:tc>
                  <a:txBody>
                    <a:bodyPr/>
                    <a:lstStyle/>
                    <a:p>
                      <a:pPr algn="r" fontAlgn="ctr"/>
                      <a:r>
                        <a:rPr lang="tr-TR" sz="1400" b="1" u="none" strike="noStrike" dirty="0">
                          <a:solidFill>
                            <a:srgbClr val="FF0000"/>
                          </a:solidFill>
                          <a:effectLst/>
                        </a:rPr>
                        <a:t>18.180</a:t>
                      </a:r>
                      <a:endParaRPr lang="tr-TR" sz="1400" b="1" i="0" u="none" strike="noStrike" dirty="0">
                        <a:solidFill>
                          <a:srgbClr val="FF0000"/>
                        </a:solidFill>
                        <a:effectLst/>
                        <a:latin typeface="Arial Black" charset="-94"/>
                      </a:endParaRPr>
                    </a:p>
                  </a:txBody>
                  <a:tcPr marL="12700" marR="12700" marT="12700" marB="0" anchor="ctr"/>
                </a:tc>
                <a:tc>
                  <a:txBody>
                    <a:bodyPr/>
                    <a:lstStyle/>
                    <a:p>
                      <a:pPr algn="r" fontAlgn="ctr"/>
                      <a:r>
                        <a:rPr lang="tr-TR" sz="1400" b="1" u="none" strike="noStrike" dirty="0">
                          <a:solidFill>
                            <a:srgbClr val="FF0000"/>
                          </a:solidFill>
                          <a:effectLst/>
                        </a:rPr>
                        <a:t>18.966</a:t>
                      </a:r>
                      <a:endParaRPr lang="tr-TR" sz="1400" b="1" i="0" u="none" strike="noStrike" dirty="0">
                        <a:solidFill>
                          <a:srgbClr val="FF0000"/>
                        </a:solidFill>
                        <a:effectLst/>
                        <a:latin typeface="Arial Black" charset="-94"/>
                      </a:endParaRPr>
                    </a:p>
                  </a:txBody>
                  <a:tcPr marL="12700" marR="12700" marT="12700" marB="0" anchor="ctr"/>
                </a:tc>
                <a:tc>
                  <a:txBody>
                    <a:bodyPr/>
                    <a:lstStyle/>
                    <a:p>
                      <a:pPr algn="r" fontAlgn="ctr"/>
                      <a:r>
                        <a:rPr lang="tr-TR" sz="1400" b="1" u="none" strike="noStrike" dirty="0">
                          <a:solidFill>
                            <a:srgbClr val="FF0000"/>
                          </a:solidFill>
                          <a:effectLst/>
                        </a:rPr>
                        <a:t>19.276</a:t>
                      </a:r>
                      <a:endParaRPr lang="tr-TR" sz="1400" b="1" i="0" u="none" strike="noStrike" dirty="0">
                        <a:solidFill>
                          <a:srgbClr val="FF0000"/>
                        </a:solidFill>
                        <a:effectLst/>
                        <a:latin typeface="Arial Black" charset="-94"/>
                      </a:endParaRPr>
                    </a:p>
                  </a:txBody>
                  <a:tcPr marL="12700" marR="12700" marT="12700" marB="0" anchor="ctr"/>
                </a:tc>
              </a:tr>
              <a:tr h="190500">
                <a:tc>
                  <a:txBody>
                    <a:bodyPr/>
                    <a:lstStyle/>
                    <a:p>
                      <a:pPr algn="l" fontAlgn="b"/>
                      <a:r>
                        <a:rPr lang="tr-TR" sz="1100" u="none" strike="noStrike" dirty="0">
                          <a:effectLst/>
                        </a:rPr>
                        <a:t>KAYNAK: GİB</a:t>
                      </a:r>
                      <a:endParaRPr lang="tr-TR" sz="1100" b="0" i="0" u="none" strike="noStrike" dirty="0">
                        <a:solidFill>
                          <a:srgbClr val="000000"/>
                        </a:solidFill>
                        <a:effectLst/>
                        <a:latin typeface="Calibri" charset="-94"/>
                      </a:endParaRPr>
                    </a:p>
                  </a:txBody>
                  <a:tcPr marL="12700" marR="12700" marT="12700" marB="0" anchor="b"/>
                </a:tc>
                <a:tc>
                  <a:txBody>
                    <a:bodyPr/>
                    <a:lstStyle/>
                    <a:p>
                      <a:pPr algn="l" fontAlgn="b"/>
                      <a:endParaRPr lang="tr-TR" sz="1100" b="0" i="0" u="none" strike="noStrike" dirty="0">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r>
              <a:tr h="190500">
                <a:tc>
                  <a:txBody>
                    <a:bodyPr/>
                    <a:lstStyle/>
                    <a:p>
                      <a:pPr algn="l" fontAlgn="b"/>
                      <a:endParaRPr lang="tr-TR" sz="1100" b="0" i="0" u="none" strike="noStrike" dirty="0">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r>
              <a:tr h="190500">
                <a:tc>
                  <a:txBody>
                    <a:bodyPr/>
                    <a:lstStyle/>
                    <a:p>
                      <a:pPr algn="l" fontAlgn="b"/>
                      <a:endParaRPr lang="tr-TR" sz="1100" b="0" i="0" u="none" strike="noStrike">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c>
                  <a:txBody>
                    <a:bodyPr/>
                    <a:lstStyle/>
                    <a:p>
                      <a:pPr algn="l" fontAlgn="b"/>
                      <a:endParaRPr lang="tr-TR" sz="1100" b="0" i="0" u="none" strike="noStrike">
                        <a:solidFill>
                          <a:srgbClr val="000000"/>
                        </a:solidFill>
                        <a:effectLst/>
                        <a:latin typeface="Calibri" charset="-94"/>
                      </a:endParaRPr>
                    </a:p>
                  </a:txBody>
                  <a:tcPr marL="12700" marR="12700" marT="12700" marB="0" anchor="b"/>
                </a:tc>
              </a:tr>
              <a:tr h="190500">
                <a:tc rowSpan="2">
                  <a:txBody>
                    <a:bodyPr/>
                    <a:lstStyle/>
                    <a:p>
                      <a:pPr algn="l" fontAlgn="b"/>
                      <a:r>
                        <a:rPr lang="tr-TR" sz="1000" u="none" strike="noStrike" dirty="0">
                          <a:effectLst/>
                        </a:rPr>
                        <a:t>NET SATIŞLARI 10 MTL </a:t>
                      </a:r>
                      <a:r>
                        <a:rPr lang="tr-TR" sz="1000" b="1" u="none" strike="noStrike" dirty="0">
                          <a:effectLst/>
                        </a:rPr>
                        <a:t>altında</a:t>
                      </a:r>
                      <a:r>
                        <a:rPr lang="tr-TR" sz="1000" u="none" strike="noStrike" dirty="0">
                          <a:effectLst/>
                        </a:rPr>
                        <a:t> kalan ve Tam tasdik sözleşmesi yaptıran mükellef sayısı</a:t>
                      </a:r>
                      <a:endParaRPr lang="tr-TR" sz="1000" b="1" i="0" u="none" strike="noStrike" dirty="0">
                        <a:solidFill>
                          <a:srgbClr val="000000"/>
                        </a:solidFill>
                        <a:effectLst/>
                        <a:latin typeface="Calibri (Gövde)" charset="-94"/>
                      </a:endParaRPr>
                    </a:p>
                  </a:txBody>
                  <a:tcPr marL="12700" marR="12700" marT="12700" marB="0" anchor="b"/>
                </a:tc>
                <a:tc>
                  <a:txBody>
                    <a:bodyPr/>
                    <a:lstStyle/>
                    <a:p>
                      <a:pPr algn="l" fontAlgn="b"/>
                      <a:r>
                        <a:rPr lang="tr-TR" sz="1100" u="none" strike="noStrike">
                          <a:effectLst/>
                        </a:rPr>
                        <a:t> </a:t>
                      </a:r>
                      <a:endParaRPr lang="tr-TR" sz="1100" b="0" i="0" u="none" strike="noStrike">
                        <a:solidFill>
                          <a:srgbClr val="000000"/>
                        </a:solidFill>
                        <a:effectLst/>
                        <a:latin typeface="Calibri" charset="-94"/>
                      </a:endParaRPr>
                    </a:p>
                  </a:txBody>
                  <a:tcPr marL="12700" marR="12700" marT="12700" marB="0" anchor="b"/>
                </a:tc>
                <a:tc>
                  <a:txBody>
                    <a:bodyPr/>
                    <a:lstStyle/>
                    <a:p>
                      <a:pPr algn="l" fontAlgn="b"/>
                      <a:r>
                        <a:rPr lang="tr-TR" sz="1100" u="none" strike="noStrike">
                          <a:effectLst/>
                        </a:rPr>
                        <a:t> </a:t>
                      </a:r>
                      <a:endParaRPr lang="tr-TR" sz="1100" b="0" i="0" u="none" strike="noStrike">
                        <a:solidFill>
                          <a:srgbClr val="000000"/>
                        </a:solidFill>
                        <a:effectLst/>
                        <a:latin typeface="Calibri" charset="-94"/>
                      </a:endParaRPr>
                    </a:p>
                  </a:txBody>
                  <a:tcPr marL="12700" marR="12700" marT="12700" marB="0" anchor="b"/>
                </a:tc>
                <a:tc>
                  <a:txBody>
                    <a:bodyPr/>
                    <a:lstStyle/>
                    <a:p>
                      <a:pPr algn="l" fontAlgn="b"/>
                      <a:r>
                        <a:rPr lang="tr-TR" sz="1100" u="none" strike="noStrike">
                          <a:effectLst/>
                        </a:rPr>
                        <a:t> </a:t>
                      </a:r>
                      <a:endParaRPr lang="tr-TR" sz="1100" b="0" i="0" u="none" strike="noStrike">
                        <a:solidFill>
                          <a:srgbClr val="000000"/>
                        </a:solidFill>
                        <a:effectLst/>
                        <a:latin typeface="Calibri" charset="-94"/>
                      </a:endParaRPr>
                    </a:p>
                  </a:txBody>
                  <a:tcPr marL="12700" marR="12700" marT="12700" marB="0" anchor="b"/>
                </a:tc>
              </a:tr>
              <a:tr h="190500">
                <a:tc vMerge="1">
                  <a:txBody>
                    <a:bodyPr/>
                    <a:lstStyle/>
                    <a:p>
                      <a:endParaRPr lang="tr-TR"/>
                    </a:p>
                  </a:txBody>
                  <a:tcPr/>
                </a:tc>
                <a:tc>
                  <a:txBody>
                    <a:bodyPr/>
                    <a:lstStyle/>
                    <a:p>
                      <a:pPr algn="r" fontAlgn="b"/>
                      <a:r>
                        <a:rPr lang="tr-TR" sz="1100" b="1" i="0" u="none" strike="noStrike" dirty="0" smtClean="0">
                          <a:solidFill>
                            <a:schemeClr val="dk1"/>
                          </a:solidFill>
                          <a:effectLst/>
                          <a:latin typeface="+mn-lt"/>
                        </a:rPr>
                        <a:t>9.901</a:t>
                      </a:r>
                      <a:endParaRPr lang="tr-TR" sz="1100" b="1" i="0" u="none" strike="noStrike" dirty="0">
                        <a:solidFill>
                          <a:srgbClr val="000000"/>
                        </a:solidFill>
                        <a:effectLst/>
                        <a:latin typeface="Calibri" charset="-94"/>
                      </a:endParaRPr>
                    </a:p>
                  </a:txBody>
                  <a:tcPr marL="12700" marR="12700" marT="12700" marB="0" anchor="b"/>
                </a:tc>
                <a:tc>
                  <a:txBody>
                    <a:bodyPr/>
                    <a:lstStyle/>
                    <a:p>
                      <a:pPr algn="r" fontAlgn="b"/>
                      <a:r>
                        <a:rPr lang="tr-TR" sz="1100" b="1" i="0" u="none" strike="noStrike" dirty="0" smtClean="0">
                          <a:solidFill>
                            <a:schemeClr val="dk1"/>
                          </a:solidFill>
                          <a:effectLst/>
                          <a:latin typeface="+mn-lt"/>
                        </a:rPr>
                        <a:t>9.802</a:t>
                      </a:r>
                      <a:endParaRPr lang="tr-TR" sz="1100" b="1" i="0" u="none" strike="noStrike" dirty="0">
                        <a:solidFill>
                          <a:srgbClr val="000000"/>
                        </a:solidFill>
                        <a:effectLst/>
                        <a:latin typeface="Calibri" charset="-94"/>
                      </a:endParaRPr>
                    </a:p>
                  </a:txBody>
                  <a:tcPr marL="12700" marR="12700" marT="12700" marB="0" anchor="b"/>
                </a:tc>
                <a:tc>
                  <a:txBody>
                    <a:bodyPr/>
                    <a:lstStyle/>
                    <a:p>
                      <a:pPr algn="r" fontAlgn="b"/>
                      <a:r>
                        <a:rPr lang="tr-TR" sz="1100" b="1" i="0" u="none" strike="noStrike" dirty="0" smtClean="0">
                          <a:solidFill>
                            <a:schemeClr val="dk1"/>
                          </a:solidFill>
                          <a:effectLst/>
                          <a:latin typeface="+mn-lt"/>
                        </a:rPr>
                        <a:t>8.637</a:t>
                      </a:r>
                      <a:endParaRPr lang="tr-TR" sz="1100" b="1" i="0" u="none" strike="noStrike" dirty="0">
                        <a:solidFill>
                          <a:srgbClr val="000000"/>
                        </a:solidFill>
                        <a:effectLst/>
                        <a:latin typeface="Calibri" charset="-94"/>
                      </a:endParaRPr>
                    </a:p>
                  </a:txBody>
                  <a:tcPr marL="12700" marR="12700" marT="12700" marB="0" anchor="b"/>
                </a:tc>
              </a:tr>
            </a:tbl>
          </a:graphicData>
        </a:graphic>
      </p:graphicFrame>
    </p:spTree>
    <p:extLst>
      <p:ext uri="{BB962C8B-B14F-4D97-AF65-F5344CB8AC3E}">
        <p14:creationId xmlns:p14="http://schemas.microsoft.com/office/powerpoint/2010/main" val="86002618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TASTİK YAPTIRAN KV MÜKELLEF SAYISI VE </a:t>
            </a:r>
            <a:r>
              <a:rPr lang="tr-TR" sz="1800" dirty="0" smtClean="0">
                <a:solidFill>
                  <a:srgbClr val="C00000"/>
                </a:solidFill>
              </a:rPr>
              <a:t>TASDİK EDİLEN TOPLAM KURUMLAR VERGİSİ MATRAHI </a:t>
            </a:r>
            <a:r>
              <a:rPr lang="tr-TR" sz="1800" dirty="0">
                <a:solidFill>
                  <a:srgbClr val="C00000"/>
                </a:solidFill>
              </a:rPr>
              <a:t>?</a:t>
            </a:r>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419774068"/>
              </p:ext>
            </p:extLst>
          </p:nvPr>
        </p:nvGraphicFramePr>
        <p:xfrm>
          <a:off x="1762125" y="1151859"/>
          <a:ext cx="6413500" cy="4837136"/>
        </p:xfrm>
        <a:graphic>
          <a:graphicData uri="http://schemas.openxmlformats.org/drawingml/2006/table">
            <a:tbl>
              <a:tblPr>
                <a:tableStyleId>{5C22544A-7EE6-4342-B048-85BDC9FD1C3A}</a:tableStyleId>
              </a:tblPr>
              <a:tblGrid>
                <a:gridCol w="2692909"/>
                <a:gridCol w="1179932"/>
                <a:gridCol w="1284603"/>
                <a:gridCol w="1256056"/>
              </a:tblGrid>
              <a:tr h="318892">
                <a:tc gridSpan="4">
                  <a:txBody>
                    <a:bodyPr/>
                    <a:lstStyle/>
                    <a:p>
                      <a:pPr algn="l" fontAlgn="ctr"/>
                      <a:r>
                        <a:rPr lang="tr-TR" sz="1200" b="1" u="none" strike="noStrike" dirty="0">
                          <a:solidFill>
                            <a:schemeClr val="accent6"/>
                          </a:solidFill>
                          <a:effectLst/>
                        </a:rPr>
                        <a:t>TAM TASDİK YAPTIRAN MÜKELLEF SAYISI VE TOPLAM </a:t>
                      </a:r>
                      <a:r>
                        <a:rPr lang="tr-TR" sz="1200" b="1" u="none" strike="noStrike" dirty="0" smtClean="0">
                          <a:solidFill>
                            <a:schemeClr val="accent6"/>
                          </a:solidFill>
                          <a:effectLst/>
                        </a:rPr>
                        <a:t>KV MÜKELLEFLERİ</a:t>
                      </a:r>
                      <a:r>
                        <a:rPr lang="tr-TR" sz="1200" b="1" u="none" strike="noStrike" baseline="0" dirty="0" smtClean="0">
                          <a:solidFill>
                            <a:schemeClr val="accent6"/>
                          </a:solidFill>
                          <a:effectLst/>
                        </a:rPr>
                        <a:t> </a:t>
                      </a:r>
                      <a:r>
                        <a:rPr lang="tr-TR" sz="1200" b="1" u="none" strike="noStrike" dirty="0" smtClean="0">
                          <a:solidFill>
                            <a:schemeClr val="accent6"/>
                          </a:solidFill>
                          <a:effectLst/>
                        </a:rPr>
                        <a:t>İÇİNDEKİ </a:t>
                      </a:r>
                      <a:r>
                        <a:rPr lang="tr-TR" sz="1200" b="1" u="none" strike="noStrike" dirty="0">
                          <a:solidFill>
                            <a:schemeClr val="accent6"/>
                          </a:solidFill>
                          <a:effectLst/>
                        </a:rPr>
                        <a:t>ORANI</a:t>
                      </a:r>
                      <a:endParaRPr lang="tr-TR" sz="1200" b="1" i="0" u="none" strike="noStrike" dirty="0">
                        <a:solidFill>
                          <a:schemeClr val="accent6"/>
                        </a:solidFill>
                        <a:effectLst/>
                        <a:latin typeface="Arial" charset="-94"/>
                      </a:endParaRPr>
                    </a:p>
                  </a:txBody>
                  <a:tcPr marL="12700" marR="12700" marT="12700" marB="0" anchor="ctr"/>
                </a:tc>
                <a:tc hMerge="1">
                  <a:txBody>
                    <a:bodyPr/>
                    <a:lstStyle/>
                    <a:p>
                      <a:endParaRPr lang="tr-TR"/>
                    </a:p>
                  </a:txBody>
                  <a:tcPr/>
                </a:tc>
                <a:tc hMerge="1">
                  <a:txBody>
                    <a:bodyPr/>
                    <a:lstStyle/>
                    <a:p>
                      <a:endParaRPr lang="tr-TR"/>
                    </a:p>
                  </a:txBody>
                  <a:tcPr/>
                </a:tc>
                <a:tc hMerge="1">
                  <a:txBody>
                    <a:bodyPr/>
                    <a:lstStyle/>
                    <a:p>
                      <a:endParaRPr lang="tr-TR"/>
                    </a:p>
                  </a:txBody>
                  <a:tcPr/>
                </a:tc>
              </a:tr>
              <a:tr h="318892">
                <a:tc>
                  <a:txBody>
                    <a:bodyPr/>
                    <a:lstStyle/>
                    <a:p>
                      <a:pPr algn="l" fontAlgn="ctr"/>
                      <a:endParaRPr lang="tr-TR" sz="1200" b="0" i="0" u="none" strike="noStrike" dirty="0">
                        <a:solidFill>
                          <a:schemeClr val="accent6"/>
                        </a:solidFill>
                        <a:effectLst/>
                        <a:latin typeface="Arial" charset="-94"/>
                      </a:endParaRPr>
                    </a:p>
                  </a:txBody>
                  <a:tcPr marL="12700" marR="12700" marT="12700" marB="0" anchor="ctr"/>
                </a:tc>
                <a:tc>
                  <a:txBody>
                    <a:bodyPr/>
                    <a:lstStyle/>
                    <a:p>
                      <a:pPr algn="r" fontAlgn="ctr"/>
                      <a:endParaRPr lang="tr-TR" sz="900" b="0" i="0" u="none" strike="noStrike">
                        <a:effectLst/>
                        <a:latin typeface="Arial" charset="-94"/>
                      </a:endParaRPr>
                    </a:p>
                  </a:txBody>
                  <a:tcPr marL="12700" marR="12700" marT="12700" marB="0" anchor="ctr"/>
                </a:tc>
                <a:tc>
                  <a:txBody>
                    <a:bodyPr/>
                    <a:lstStyle/>
                    <a:p>
                      <a:pPr algn="l" fontAlgn="ctr"/>
                      <a:endParaRPr lang="tr-TR" sz="900" b="0" i="0" u="none" strike="noStrike">
                        <a:effectLst/>
                        <a:latin typeface="Arial" charset="-94"/>
                      </a:endParaRPr>
                    </a:p>
                  </a:txBody>
                  <a:tcPr marL="12700" marR="12700" marT="12700" marB="0" anchor="ctr"/>
                </a:tc>
                <a:tc>
                  <a:txBody>
                    <a:bodyPr/>
                    <a:lstStyle/>
                    <a:p>
                      <a:pPr algn="l" fontAlgn="ctr"/>
                      <a:endParaRPr lang="tr-TR" sz="900" b="0" i="0" u="none" strike="noStrike">
                        <a:effectLst/>
                        <a:latin typeface="Arial" charset="-94"/>
                      </a:endParaRPr>
                    </a:p>
                  </a:txBody>
                  <a:tcPr marL="12700" marR="12700" marT="12700" marB="0" anchor="ctr"/>
                </a:tc>
              </a:tr>
              <a:tr h="318892">
                <a:tc>
                  <a:txBody>
                    <a:bodyPr/>
                    <a:lstStyle/>
                    <a:p>
                      <a:pPr algn="l" fontAlgn="ctr"/>
                      <a:endParaRPr lang="tr-TR" sz="1000" b="1" i="0" u="none" strike="noStrike" dirty="0">
                        <a:effectLst/>
                        <a:latin typeface="Arial" charset="-94"/>
                      </a:endParaRPr>
                    </a:p>
                  </a:txBody>
                  <a:tcPr marL="12700" marR="12700" marT="12700" marB="0" anchor="ctr"/>
                </a:tc>
                <a:tc>
                  <a:txBody>
                    <a:bodyPr/>
                    <a:lstStyle/>
                    <a:p>
                      <a:pPr algn="r" fontAlgn="ctr"/>
                      <a:r>
                        <a:rPr lang="tr-TR" sz="1000" b="1" u="none" strike="noStrike" dirty="0">
                          <a:effectLst/>
                        </a:rPr>
                        <a:t>2014</a:t>
                      </a:r>
                      <a:endParaRPr lang="tr-TR" sz="1000" b="1" i="0" u="none" strike="noStrike" dirty="0">
                        <a:effectLst/>
                        <a:latin typeface="Arial" charset="-94"/>
                      </a:endParaRPr>
                    </a:p>
                  </a:txBody>
                  <a:tcPr marL="12700" marR="12700" marT="12700" marB="0" anchor="ctr"/>
                </a:tc>
                <a:tc>
                  <a:txBody>
                    <a:bodyPr/>
                    <a:lstStyle/>
                    <a:p>
                      <a:pPr algn="r" fontAlgn="ctr"/>
                      <a:r>
                        <a:rPr lang="tr-TR" sz="1000" b="1" u="none" strike="noStrike">
                          <a:effectLst/>
                        </a:rPr>
                        <a:t>2015</a:t>
                      </a:r>
                      <a:endParaRPr lang="tr-TR" sz="1000" b="1" i="0" u="none" strike="noStrike">
                        <a:effectLst/>
                        <a:latin typeface="Arial" charset="-94"/>
                      </a:endParaRPr>
                    </a:p>
                  </a:txBody>
                  <a:tcPr marL="12700" marR="12700" marT="12700" marB="0" anchor="ctr"/>
                </a:tc>
                <a:tc>
                  <a:txBody>
                    <a:bodyPr/>
                    <a:lstStyle/>
                    <a:p>
                      <a:pPr algn="r" fontAlgn="ctr"/>
                      <a:r>
                        <a:rPr lang="tr-TR" sz="1200" b="1" u="none" strike="noStrike" dirty="0">
                          <a:effectLst/>
                        </a:rPr>
                        <a:t>2016</a:t>
                      </a:r>
                      <a:endParaRPr lang="tr-TR" sz="1200" b="1" i="0" u="none" strike="noStrike" dirty="0">
                        <a:effectLst/>
                        <a:latin typeface="Arial" charset="-94"/>
                      </a:endParaRPr>
                    </a:p>
                  </a:txBody>
                  <a:tcPr marL="12700" marR="12700" marT="12700" marB="0" anchor="ctr">
                    <a:solidFill>
                      <a:srgbClr val="FFC000"/>
                    </a:solidFill>
                  </a:tcPr>
                </a:tc>
              </a:tr>
              <a:tr h="318892">
                <a:tc>
                  <a:txBody>
                    <a:bodyPr/>
                    <a:lstStyle/>
                    <a:p>
                      <a:pPr algn="l" fontAlgn="ctr"/>
                      <a:r>
                        <a:rPr lang="tr-TR" sz="1000" b="1" u="none" strike="noStrike" dirty="0">
                          <a:effectLst/>
                        </a:rPr>
                        <a:t>Faal KV Mükellef Sayısı</a:t>
                      </a:r>
                      <a:endParaRPr lang="tr-TR" sz="1000" b="1" i="0" u="none" strike="noStrike" dirty="0">
                        <a:effectLst/>
                        <a:latin typeface="Arial" charset="-94"/>
                      </a:endParaRPr>
                    </a:p>
                  </a:txBody>
                  <a:tcPr marL="12700" marR="12700" marT="12700" marB="0" anchor="ctr"/>
                </a:tc>
                <a:tc>
                  <a:txBody>
                    <a:bodyPr/>
                    <a:lstStyle/>
                    <a:p>
                      <a:pPr algn="r" fontAlgn="ctr"/>
                      <a:r>
                        <a:rPr lang="tr-TR" sz="1000" b="1" u="none" strike="noStrike" dirty="0">
                          <a:effectLst/>
                        </a:rPr>
                        <a:t>647.186</a:t>
                      </a:r>
                      <a:endParaRPr lang="tr-TR" sz="1000" b="1" i="0" u="none" strike="noStrike" dirty="0">
                        <a:effectLst/>
                        <a:latin typeface="Arial" charset="-94"/>
                      </a:endParaRPr>
                    </a:p>
                  </a:txBody>
                  <a:tcPr marL="12700" marR="12700" marT="12700" marB="0" anchor="ctr"/>
                </a:tc>
                <a:tc>
                  <a:txBody>
                    <a:bodyPr/>
                    <a:lstStyle/>
                    <a:p>
                      <a:pPr algn="r" fontAlgn="ctr"/>
                      <a:r>
                        <a:rPr lang="tr-TR" sz="1000" b="1" u="none" strike="noStrike">
                          <a:effectLst/>
                        </a:rPr>
                        <a:t>672.579,00</a:t>
                      </a:r>
                      <a:endParaRPr lang="tr-TR" sz="1000" b="1" i="0" u="none" strike="noStrike">
                        <a:effectLst/>
                        <a:latin typeface="Arial" charset="-94"/>
                      </a:endParaRPr>
                    </a:p>
                  </a:txBody>
                  <a:tcPr marL="12700" marR="12700" marT="12700" marB="0" anchor="ctr"/>
                </a:tc>
                <a:tc>
                  <a:txBody>
                    <a:bodyPr/>
                    <a:lstStyle/>
                    <a:p>
                      <a:pPr algn="r" fontAlgn="ctr"/>
                      <a:r>
                        <a:rPr lang="tr-TR" sz="1200" b="1" u="none" strike="noStrike" dirty="0">
                          <a:effectLst/>
                        </a:rPr>
                        <a:t>700.481,00</a:t>
                      </a:r>
                      <a:endParaRPr lang="tr-TR" sz="1200" b="1" i="0" u="none" strike="noStrike" dirty="0">
                        <a:effectLst/>
                        <a:latin typeface="Arial" charset="-94"/>
                      </a:endParaRPr>
                    </a:p>
                  </a:txBody>
                  <a:tcPr marL="12700" marR="12700" marT="12700" marB="0" anchor="ctr">
                    <a:solidFill>
                      <a:srgbClr val="FFC000"/>
                    </a:solidFill>
                  </a:tcPr>
                </a:tc>
              </a:tr>
              <a:tr h="318892">
                <a:tc>
                  <a:txBody>
                    <a:bodyPr/>
                    <a:lstStyle/>
                    <a:p>
                      <a:pPr algn="l" fontAlgn="ctr"/>
                      <a:r>
                        <a:rPr lang="tr-TR" sz="1000" b="1" u="none" strike="noStrike" dirty="0">
                          <a:effectLst/>
                        </a:rPr>
                        <a:t>Tam Tasdik Sözleşmesi İmzalayan</a:t>
                      </a:r>
                      <a:endParaRPr lang="tr-TR" sz="1000" b="1" i="0" u="none" strike="noStrike" dirty="0">
                        <a:effectLst/>
                        <a:latin typeface="Arial" charset="-94"/>
                      </a:endParaRPr>
                    </a:p>
                  </a:txBody>
                  <a:tcPr marL="12700" marR="12700" marT="12700" marB="0" anchor="ctr"/>
                </a:tc>
                <a:tc>
                  <a:txBody>
                    <a:bodyPr/>
                    <a:lstStyle/>
                    <a:p>
                      <a:pPr algn="r" fontAlgn="ctr"/>
                      <a:r>
                        <a:rPr lang="tr-TR" sz="1000" b="1" u="none" strike="noStrike" dirty="0">
                          <a:effectLst/>
                        </a:rPr>
                        <a:t>28.081</a:t>
                      </a:r>
                      <a:endParaRPr lang="tr-TR" sz="1000" b="1" i="0" u="none" strike="noStrike" dirty="0">
                        <a:effectLst/>
                        <a:latin typeface="Arial" charset="-94"/>
                      </a:endParaRPr>
                    </a:p>
                  </a:txBody>
                  <a:tcPr marL="12700" marR="12700" marT="12700" marB="0" anchor="ctr"/>
                </a:tc>
                <a:tc>
                  <a:txBody>
                    <a:bodyPr/>
                    <a:lstStyle/>
                    <a:p>
                      <a:pPr algn="r" fontAlgn="ctr"/>
                      <a:r>
                        <a:rPr lang="tr-TR" sz="1000" b="1" u="none" strike="noStrike" dirty="0">
                          <a:effectLst/>
                        </a:rPr>
                        <a:t>28.788,00</a:t>
                      </a:r>
                      <a:endParaRPr lang="tr-TR" sz="1000" b="1" i="0" u="none" strike="noStrike" dirty="0">
                        <a:effectLst/>
                        <a:latin typeface="Arial" charset="-94"/>
                      </a:endParaRPr>
                    </a:p>
                  </a:txBody>
                  <a:tcPr marL="12700" marR="12700" marT="12700" marB="0" anchor="ctr"/>
                </a:tc>
                <a:tc>
                  <a:txBody>
                    <a:bodyPr/>
                    <a:lstStyle/>
                    <a:p>
                      <a:pPr algn="r" fontAlgn="ctr"/>
                      <a:r>
                        <a:rPr lang="tr-TR" sz="1200" b="1" u="none" strike="noStrike" dirty="0">
                          <a:effectLst/>
                        </a:rPr>
                        <a:t>27.913,00</a:t>
                      </a:r>
                      <a:endParaRPr lang="tr-TR" sz="1200" b="1" i="0" u="none" strike="noStrike" dirty="0">
                        <a:effectLst/>
                        <a:latin typeface="Arial" charset="-94"/>
                      </a:endParaRPr>
                    </a:p>
                  </a:txBody>
                  <a:tcPr marL="12700" marR="12700" marT="12700" marB="0" anchor="ctr">
                    <a:solidFill>
                      <a:srgbClr val="FFC000"/>
                    </a:solidFill>
                  </a:tcPr>
                </a:tc>
              </a:tr>
              <a:tr h="318892">
                <a:tc>
                  <a:txBody>
                    <a:bodyPr/>
                    <a:lstStyle/>
                    <a:p>
                      <a:pPr algn="l" fontAlgn="ctr"/>
                      <a:r>
                        <a:rPr lang="tr-TR" sz="1200" b="1" u="none" strike="noStrike" dirty="0" err="1" smtClean="0">
                          <a:solidFill>
                            <a:schemeClr val="accent6"/>
                          </a:solidFill>
                          <a:effectLst/>
                        </a:rPr>
                        <a:t>KV’nde</a:t>
                      </a:r>
                      <a:r>
                        <a:rPr lang="tr-TR" sz="1200" b="1" u="none" strike="noStrike" baseline="0" dirty="0" smtClean="0">
                          <a:solidFill>
                            <a:schemeClr val="accent6"/>
                          </a:solidFill>
                          <a:effectLst/>
                        </a:rPr>
                        <a:t> </a:t>
                      </a:r>
                      <a:r>
                        <a:rPr lang="tr-TR" sz="1200" b="1" u="none" strike="noStrike" dirty="0" smtClean="0">
                          <a:solidFill>
                            <a:schemeClr val="accent6"/>
                          </a:solidFill>
                          <a:effectLst/>
                        </a:rPr>
                        <a:t>Tasdik </a:t>
                      </a:r>
                      <a:r>
                        <a:rPr lang="tr-TR" sz="1200" b="1" u="none" strike="noStrike" dirty="0">
                          <a:solidFill>
                            <a:schemeClr val="accent6"/>
                          </a:solidFill>
                          <a:effectLst/>
                        </a:rPr>
                        <a:t>Yaptıran Mükellef Oranı (%)</a:t>
                      </a:r>
                      <a:endParaRPr lang="tr-TR" sz="1200" b="1" i="0" u="none" strike="noStrike" dirty="0">
                        <a:solidFill>
                          <a:schemeClr val="accent6"/>
                        </a:solidFill>
                        <a:effectLst/>
                        <a:latin typeface="Arial" charset="-94"/>
                      </a:endParaRPr>
                    </a:p>
                  </a:txBody>
                  <a:tcPr marL="12700" marR="12700" marT="12700" marB="0" anchor="ctr"/>
                </a:tc>
                <a:tc>
                  <a:txBody>
                    <a:bodyPr/>
                    <a:lstStyle/>
                    <a:p>
                      <a:pPr algn="r" fontAlgn="ctr"/>
                      <a:r>
                        <a:rPr lang="tr-TR" sz="1200" b="1" u="none" strike="noStrike" dirty="0">
                          <a:solidFill>
                            <a:schemeClr val="accent6"/>
                          </a:solidFill>
                          <a:effectLst/>
                        </a:rPr>
                        <a:t>0,04</a:t>
                      </a:r>
                      <a:endParaRPr lang="tr-TR" sz="1200" b="1" i="0" u="none" strike="noStrike" dirty="0">
                        <a:solidFill>
                          <a:schemeClr val="accent6"/>
                        </a:solidFill>
                        <a:effectLst/>
                        <a:latin typeface="Arial" charset="-94"/>
                      </a:endParaRPr>
                    </a:p>
                  </a:txBody>
                  <a:tcPr marL="12700" marR="12700" marT="12700" marB="0" anchor="ctr"/>
                </a:tc>
                <a:tc>
                  <a:txBody>
                    <a:bodyPr/>
                    <a:lstStyle/>
                    <a:p>
                      <a:pPr algn="r" fontAlgn="ctr"/>
                      <a:r>
                        <a:rPr lang="tr-TR" sz="1200" b="1" u="none" strike="noStrike" dirty="0">
                          <a:solidFill>
                            <a:schemeClr val="accent6"/>
                          </a:solidFill>
                          <a:effectLst/>
                        </a:rPr>
                        <a:t>0,04</a:t>
                      </a:r>
                      <a:endParaRPr lang="tr-TR" sz="1200" b="1" i="0" u="none" strike="noStrike" dirty="0">
                        <a:solidFill>
                          <a:schemeClr val="accent6"/>
                        </a:solidFill>
                        <a:effectLst/>
                        <a:latin typeface="Arial" charset="-94"/>
                      </a:endParaRPr>
                    </a:p>
                  </a:txBody>
                  <a:tcPr marL="12700" marR="12700" marT="12700" marB="0" anchor="ctr"/>
                </a:tc>
                <a:tc>
                  <a:txBody>
                    <a:bodyPr/>
                    <a:lstStyle/>
                    <a:p>
                      <a:pPr algn="r" fontAlgn="ctr"/>
                      <a:r>
                        <a:rPr lang="tr-TR" sz="1200" b="1" u="none" strike="noStrike" dirty="0">
                          <a:solidFill>
                            <a:schemeClr val="accent6"/>
                          </a:solidFill>
                          <a:effectLst/>
                        </a:rPr>
                        <a:t>0,04</a:t>
                      </a:r>
                      <a:endParaRPr lang="tr-TR" sz="1200" b="1" i="0" u="none" strike="noStrike" dirty="0">
                        <a:solidFill>
                          <a:schemeClr val="accent6"/>
                        </a:solidFill>
                        <a:effectLst/>
                        <a:latin typeface="Arial" charset="-94"/>
                      </a:endParaRPr>
                    </a:p>
                  </a:txBody>
                  <a:tcPr marL="12700" marR="12700" marT="12700" marB="0" anchor="ctr">
                    <a:solidFill>
                      <a:srgbClr val="FFC000"/>
                    </a:solidFill>
                  </a:tcPr>
                </a:tc>
              </a:tr>
              <a:tr h="318892">
                <a:tc>
                  <a:txBody>
                    <a:bodyPr/>
                    <a:lstStyle/>
                    <a:p>
                      <a:pPr algn="l" fontAlgn="ctr"/>
                      <a:endParaRPr lang="tr-TR" sz="900" b="1" i="0" u="none" strike="noStrike" dirty="0">
                        <a:effectLst/>
                        <a:latin typeface="Arial" charset="-94"/>
                      </a:endParaRPr>
                    </a:p>
                  </a:txBody>
                  <a:tcPr marL="12700" marR="12700" marT="12700" marB="0" anchor="ctr"/>
                </a:tc>
                <a:tc>
                  <a:txBody>
                    <a:bodyPr/>
                    <a:lstStyle/>
                    <a:p>
                      <a:pPr algn="r" fontAlgn="ctr"/>
                      <a:endParaRPr lang="tr-TR" sz="900" b="1" i="0" u="none" strike="noStrike" dirty="0">
                        <a:effectLst/>
                        <a:latin typeface="Arial" charset="-94"/>
                      </a:endParaRPr>
                    </a:p>
                  </a:txBody>
                  <a:tcPr marL="12700" marR="12700" marT="12700" marB="0" anchor="ctr"/>
                </a:tc>
                <a:tc>
                  <a:txBody>
                    <a:bodyPr/>
                    <a:lstStyle/>
                    <a:p>
                      <a:pPr algn="r" fontAlgn="ctr"/>
                      <a:endParaRPr lang="tr-TR" sz="900" b="1" i="0" u="none" strike="noStrike" dirty="0">
                        <a:effectLst/>
                        <a:latin typeface="Arial" charset="-94"/>
                      </a:endParaRPr>
                    </a:p>
                  </a:txBody>
                  <a:tcPr marL="12700" marR="12700" marT="12700" marB="0" anchor="ctr"/>
                </a:tc>
                <a:tc>
                  <a:txBody>
                    <a:bodyPr/>
                    <a:lstStyle/>
                    <a:p>
                      <a:pPr algn="r" fontAlgn="ctr"/>
                      <a:endParaRPr lang="tr-TR" sz="900" b="1" i="0" u="none" strike="noStrike" dirty="0">
                        <a:effectLst/>
                        <a:latin typeface="Arial" charset="-94"/>
                      </a:endParaRPr>
                    </a:p>
                  </a:txBody>
                  <a:tcPr marL="12700" marR="12700" marT="12700" marB="0" anchor="ctr"/>
                </a:tc>
              </a:tr>
              <a:tr h="318892">
                <a:tc gridSpan="4">
                  <a:txBody>
                    <a:bodyPr/>
                    <a:lstStyle/>
                    <a:p>
                      <a:pPr algn="l" fontAlgn="ctr"/>
                      <a:r>
                        <a:rPr lang="tr-TR" sz="1200" b="1" u="none" strike="noStrike" dirty="0">
                          <a:solidFill>
                            <a:srgbClr val="C00000"/>
                          </a:solidFill>
                          <a:effectLst/>
                        </a:rPr>
                        <a:t>TÜRKİYE ÇAPINDA BEYAN EDİLEN TOPLAM KV MATRAHININ % ? YMM LER TARAFINDAN TASDİK EDİLMEKTEDİR</a:t>
                      </a:r>
                      <a:r>
                        <a:rPr lang="tr-TR" sz="1200" b="1" u="none" strike="noStrike" dirty="0">
                          <a:effectLst/>
                        </a:rPr>
                        <a:t>.</a:t>
                      </a:r>
                      <a:endParaRPr lang="tr-TR" sz="1200" b="1" i="0" u="none" strike="noStrike" dirty="0">
                        <a:effectLst/>
                        <a:latin typeface="Arial" charset="-94"/>
                      </a:endParaRPr>
                    </a:p>
                  </a:txBody>
                  <a:tcPr marL="12700" marR="12700" marT="12700" marB="0" anchor="ctr"/>
                </a:tc>
                <a:tc hMerge="1">
                  <a:txBody>
                    <a:bodyPr/>
                    <a:lstStyle/>
                    <a:p>
                      <a:endParaRPr lang="tr-TR"/>
                    </a:p>
                  </a:txBody>
                  <a:tcPr/>
                </a:tc>
                <a:tc hMerge="1">
                  <a:txBody>
                    <a:bodyPr/>
                    <a:lstStyle/>
                    <a:p>
                      <a:endParaRPr lang="tr-TR"/>
                    </a:p>
                  </a:txBody>
                  <a:tcPr/>
                </a:tc>
                <a:tc hMerge="1">
                  <a:txBody>
                    <a:bodyPr/>
                    <a:lstStyle/>
                    <a:p>
                      <a:endParaRPr lang="tr-TR"/>
                    </a:p>
                  </a:txBody>
                  <a:tcPr/>
                </a:tc>
              </a:tr>
              <a:tr h="318892">
                <a:tc>
                  <a:txBody>
                    <a:bodyPr/>
                    <a:lstStyle/>
                    <a:p>
                      <a:pPr algn="l" fontAlgn="ctr"/>
                      <a:endParaRPr lang="tr-TR" sz="900" b="0" i="0" u="none" strike="noStrike" dirty="0">
                        <a:effectLst/>
                        <a:latin typeface="Arial" charset="-94"/>
                      </a:endParaRPr>
                    </a:p>
                  </a:txBody>
                  <a:tcPr marL="12700" marR="12700" marT="12700" marB="0" anchor="ctr"/>
                </a:tc>
                <a:tc>
                  <a:txBody>
                    <a:bodyPr/>
                    <a:lstStyle/>
                    <a:p>
                      <a:pPr algn="r" fontAlgn="ctr"/>
                      <a:endParaRPr lang="tr-TR" sz="900" b="0" i="0" u="none" strike="noStrike">
                        <a:effectLst/>
                        <a:latin typeface="Arial" charset="-94"/>
                      </a:endParaRPr>
                    </a:p>
                  </a:txBody>
                  <a:tcPr marL="12700" marR="12700" marT="12700" marB="0" anchor="ctr"/>
                </a:tc>
                <a:tc>
                  <a:txBody>
                    <a:bodyPr/>
                    <a:lstStyle/>
                    <a:p>
                      <a:pPr algn="r" fontAlgn="ctr"/>
                      <a:endParaRPr lang="tr-TR" sz="900" b="0" i="0" u="none" strike="noStrike">
                        <a:effectLst/>
                        <a:latin typeface="Arial" charset="-94"/>
                      </a:endParaRPr>
                    </a:p>
                  </a:txBody>
                  <a:tcPr marL="12700" marR="12700" marT="12700" marB="0" anchor="ctr"/>
                </a:tc>
                <a:tc>
                  <a:txBody>
                    <a:bodyPr/>
                    <a:lstStyle/>
                    <a:p>
                      <a:pPr algn="r" fontAlgn="ctr"/>
                      <a:endParaRPr lang="tr-TR" sz="900" b="0" i="0" u="none" strike="noStrike" dirty="0">
                        <a:effectLst/>
                        <a:latin typeface="Arial" charset="-94"/>
                      </a:endParaRPr>
                    </a:p>
                  </a:txBody>
                  <a:tcPr marL="12700" marR="12700" marT="12700" marB="0" anchor="ctr"/>
                </a:tc>
              </a:tr>
              <a:tr h="318892">
                <a:tc>
                  <a:txBody>
                    <a:bodyPr/>
                    <a:lstStyle/>
                    <a:p>
                      <a:pPr algn="l" fontAlgn="ctr"/>
                      <a:r>
                        <a:rPr lang="tr-TR" sz="1100" b="1" u="none" strike="noStrike" dirty="0">
                          <a:solidFill>
                            <a:schemeClr val="accent6"/>
                          </a:solidFill>
                          <a:effectLst/>
                        </a:rPr>
                        <a:t>Türkiye Çapında Beyan Edilen Toplam KV Matrahı</a:t>
                      </a:r>
                      <a:endParaRPr lang="tr-TR" sz="1100" b="1" i="0" u="none" strike="noStrike" dirty="0">
                        <a:solidFill>
                          <a:schemeClr val="accent6"/>
                        </a:solidFill>
                        <a:effectLst/>
                        <a:latin typeface="Arial" charset="-94"/>
                      </a:endParaRPr>
                    </a:p>
                  </a:txBody>
                  <a:tcPr marL="12700" marR="12700" marT="12700" marB="0" anchor="ctr"/>
                </a:tc>
                <a:tc>
                  <a:txBody>
                    <a:bodyPr/>
                    <a:lstStyle/>
                    <a:p>
                      <a:pPr algn="r" fontAlgn="ctr"/>
                      <a:r>
                        <a:rPr lang="tr-TR" sz="1100" b="1" u="none" strike="noStrike" dirty="0">
                          <a:solidFill>
                            <a:schemeClr val="accent6"/>
                          </a:solidFill>
                          <a:effectLst/>
                        </a:rPr>
                        <a:t>198.060.807.206</a:t>
                      </a:r>
                      <a:endParaRPr lang="tr-TR" sz="1100" b="1" i="0" u="none" strike="noStrike" dirty="0">
                        <a:solidFill>
                          <a:schemeClr val="accent6"/>
                        </a:solidFill>
                        <a:effectLst/>
                        <a:latin typeface="Arial" charset="-94"/>
                      </a:endParaRPr>
                    </a:p>
                  </a:txBody>
                  <a:tcPr marL="12700" marR="12700" marT="12700" marB="0" anchor="ctr"/>
                </a:tc>
                <a:tc>
                  <a:txBody>
                    <a:bodyPr/>
                    <a:lstStyle/>
                    <a:p>
                      <a:pPr algn="r" fontAlgn="ctr"/>
                      <a:r>
                        <a:rPr lang="tr-TR" sz="1100" b="1" u="none" strike="noStrike" dirty="0" smtClean="0">
                          <a:solidFill>
                            <a:schemeClr val="accent6"/>
                          </a:solidFill>
                          <a:effectLst/>
                        </a:rPr>
                        <a:t>205.884.788.299</a:t>
                      </a:r>
                      <a:endParaRPr lang="tr-TR" sz="1100" b="1" i="0" u="none" strike="noStrike" dirty="0">
                        <a:solidFill>
                          <a:schemeClr val="accent6"/>
                        </a:solidFill>
                        <a:effectLst/>
                        <a:latin typeface="Arial" charset="-94"/>
                      </a:endParaRPr>
                    </a:p>
                  </a:txBody>
                  <a:tcPr marL="12700" marR="12700" marT="12700" marB="0" anchor="ctr">
                    <a:solidFill>
                      <a:srgbClr val="FFC000"/>
                    </a:solidFill>
                  </a:tcPr>
                </a:tc>
                <a:tc>
                  <a:txBody>
                    <a:bodyPr/>
                    <a:lstStyle/>
                    <a:p>
                      <a:pPr algn="r" fontAlgn="ctr"/>
                      <a:r>
                        <a:rPr lang="tr-TR" sz="1100" b="1" u="none" strike="noStrike" dirty="0" smtClean="0">
                          <a:solidFill>
                            <a:schemeClr val="accent6"/>
                          </a:solidFill>
                          <a:effectLst/>
                        </a:rPr>
                        <a:t>258.072.317.775</a:t>
                      </a:r>
                      <a:endParaRPr lang="tr-TR" sz="1100" b="1" i="0" u="none" strike="noStrike" dirty="0">
                        <a:solidFill>
                          <a:schemeClr val="accent6"/>
                        </a:solidFill>
                        <a:effectLst/>
                        <a:latin typeface="Arial" charset="-94"/>
                      </a:endParaRPr>
                    </a:p>
                  </a:txBody>
                  <a:tcPr marL="12700" marR="12700" marT="12700" marB="0" anchor="ctr">
                    <a:solidFill>
                      <a:schemeClr val="accent3">
                        <a:lumMod val="75000"/>
                      </a:schemeClr>
                    </a:solidFill>
                  </a:tcPr>
                </a:tc>
              </a:tr>
              <a:tr h="318892">
                <a:tc>
                  <a:txBody>
                    <a:bodyPr/>
                    <a:lstStyle/>
                    <a:p>
                      <a:pPr algn="l" fontAlgn="ctr"/>
                      <a:r>
                        <a:rPr lang="tr-TR" sz="1100" b="1" u="none" strike="noStrike" dirty="0" err="1">
                          <a:solidFill>
                            <a:srgbClr val="C00000"/>
                          </a:solidFill>
                          <a:effectLst/>
                        </a:rPr>
                        <a:t>Ymm</a:t>
                      </a:r>
                      <a:r>
                        <a:rPr lang="tr-TR" sz="1100" b="1" u="none" strike="noStrike" dirty="0">
                          <a:solidFill>
                            <a:srgbClr val="C00000"/>
                          </a:solidFill>
                          <a:effectLst/>
                        </a:rPr>
                        <a:t> Tarafından Tasdik Edilen Matrah Tutarı</a:t>
                      </a:r>
                      <a:endParaRPr lang="tr-TR" sz="1100" b="1" i="0" u="none" strike="noStrike" dirty="0">
                        <a:solidFill>
                          <a:srgbClr val="C00000"/>
                        </a:solidFill>
                        <a:effectLst/>
                        <a:latin typeface="Arial" charset="-94"/>
                      </a:endParaRPr>
                    </a:p>
                  </a:txBody>
                  <a:tcPr marL="12700" marR="12700" marT="12700" marB="0" anchor="ctr"/>
                </a:tc>
                <a:tc>
                  <a:txBody>
                    <a:bodyPr/>
                    <a:lstStyle/>
                    <a:p>
                      <a:pPr algn="r" fontAlgn="ctr"/>
                      <a:r>
                        <a:rPr lang="tr-TR" sz="1100" b="1" u="none" strike="noStrike" dirty="0">
                          <a:solidFill>
                            <a:srgbClr val="C00000"/>
                          </a:solidFill>
                          <a:effectLst/>
                        </a:rPr>
                        <a:t>106.286.360.238</a:t>
                      </a:r>
                      <a:endParaRPr lang="tr-TR" sz="1100" b="1" i="0" u="none" strike="noStrike" dirty="0">
                        <a:solidFill>
                          <a:srgbClr val="C00000"/>
                        </a:solidFill>
                        <a:effectLst/>
                        <a:latin typeface="Arial" charset="-94"/>
                      </a:endParaRPr>
                    </a:p>
                  </a:txBody>
                  <a:tcPr marL="12700" marR="12700" marT="12700" marB="0" anchor="ctr"/>
                </a:tc>
                <a:tc>
                  <a:txBody>
                    <a:bodyPr/>
                    <a:lstStyle/>
                    <a:p>
                      <a:pPr algn="r" fontAlgn="ctr"/>
                      <a:r>
                        <a:rPr lang="tr-TR" sz="1100" b="1" u="none" strike="noStrike" dirty="0" smtClean="0">
                          <a:solidFill>
                            <a:srgbClr val="C00000"/>
                          </a:solidFill>
                          <a:effectLst/>
                        </a:rPr>
                        <a:t>115.002.673.997</a:t>
                      </a:r>
                      <a:endParaRPr lang="tr-TR" sz="1100" b="1" i="0" u="none" strike="noStrike" dirty="0">
                        <a:solidFill>
                          <a:srgbClr val="C00000"/>
                        </a:solidFill>
                        <a:effectLst/>
                        <a:latin typeface="Arial" charset="-94"/>
                      </a:endParaRPr>
                    </a:p>
                  </a:txBody>
                  <a:tcPr marL="12700" marR="12700" marT="12700" marB="0" anchor="ctr">
                    <a:solidFill>
                      <a:srgbClr val="FFC000"/>
                    </a:solidFill>
                  </a:tcPr>
                </a:tc>
                <a:tc>
                  <a:txBody>
                    <a:bodyPr/>
                    <a:lstStyle/>
                    <a:p>
                      <a:pPr algn="r" fontAlgn="ctr"/>
                      <a:r>
                        <a:rPr lang="tr-TR" sz="1100" b="1" u="none" strike="noStrike" dirty="0" smtClean="0">
                          <a:solidFill>
                            <a:srgbClr val="C00000"/>
                          </a:solidFill>
                          <a:effectLst/>
                        </a:rPr>
                        <a:t>131.195.737.531</a:t>
                      </a:r>
                      <a:endParaRPr lang="tr-TR" sz="1100" b="1" i="0" u="none" strike="noStrike" dirty="0">
                        <a:solidFill>
                          <a:srgbClr val="C00000"/>
                        </a:solidFill>
                        <a:effectLst/>
                        <a:latin typeface="Arial" charset="-94"/>
                      </a:endParaRPr>
                    </a:p>
                  </a:txBody>
                  <a:tcPr marL="12700" marR="12700" marT="12700" marB="0" anchor="ctr">
                    <a:solidFill>
                      <a:schemeClr val="accent3">
                        <a:lumMod val="75000"/>
                      </a:schemeClr>
                    </a:solidFill>
                  </a:tcPr>
                </a:tc>
              </a:tr>
              <a:tr h="318892">
                <a:tc>
                  <a:txBody>
                    <a:bodyPr/>
                    <a:lstStyle/>
                    <a:p>
                      <a:pPr algn="l" fontAlgn="ctr"/>
                      <a:r>
                        <a:rPr lang="tr-TR" sz="1100" b="1" u="none" strike="noStrike" dirty="0">
                          <a:effectLst/>
                        </a:rPr>
                        <a:t>Beyan Edilen KV Matrahının Tasdik %</a:t>
                      </a:r>
                      <a:endParaRPr lang="tr-TR" sz="1100" b="1" i="0" u="none" strike="noStrike" dirty="0">
                        <a:effectLst/>
                        <a:latin typeface="Arial" charset="-94"/>
                      </a:endParaRPr>
                    </a:p>
                  </a:txBody>
                  <a:tcPr marL="12700" marR="12700" marT="12700" marB="0" anchor="ctr"/>
                </a:tc>
                <a:tc>
                  <a:txBody>
                    <a:bodyPr/>
                    <a:lstStyle/>
                    <a:p>
                      <a:pPr algn="r" fontAlgn="ctr"/>
                      <a:r>
                        <a:rPr lang="tr-TR" sz="1100" b="1" u="none" strike="noStrike" dirty="0">
                          <a:effectLst/>
                        </a:rPr>
                        <a:t>0,54</a:t>
                      </a:r>
                      <a:endParaRPr lang="tr-TR" sz="1100" b="1" i="0" u="none" strike="noStrike" dirty="0">
                        <a:effectLst/>
                        <a:latin typeface="Arial" charset="-94"/>
                      </a:endParaRPr>
                    </a:p>
                  </a:txBody>
                  <a:tcPr marL="12700" marR="12700" marT="12700" marB="0" anchor="ctr"/>
                </a:tc>
                <a:tc>
                  <a:txBody>
                    <a:bodyPr/>
                    <a:lstStyle/>
                    <a:p>
                      <a:pPr algn="r" fontAlgn="ctr"/>
                      <a:r>
                        <a:rPr lang="tr-TR" sz="1100" b="1" u="none" strike="noStrike" dirty="0">
                          <a:effectLst/>
                        </a:rPr>
                        <a:t>0,56</a:t>
                      </a:r>
                      <a:endParaRPr lang="tr-TR" sz="1100" b="1" i="0" u="none" strike="noStrike" dirty="0">
                        <a:effectLst/>
                        <a:latin typeface="Arial" charset="-94"/>
                      </a:endParaRPr>
                    </a:p>
                  </a:txBody>
                  <a:tcPr marL="12700" marR="12700" marT="12700" marB="0" anchor="ctr">
                    <a:solidFill>
                      <a:srgbClr val="FFC000"/>
                    </a:solidFill>
                  </a:tcPr>
                </a:tc>
                <a:tc>
                  <a:txBody>
                    <a:bodyPr/>
                    <a:lstStyle/>
                    <a:p>
                      <a:pPr algn="r" fontAlgn="ctr"/>
                      <a:r>
                        <a:rPr lang="tr-TR" sz="1100" b="1" u="none" strike="noStrike" dirty="0">
                          <a:effectLst/>
                        </a:rPr>
                        <a:t>0,51</a:t>
                      </a:r>
                      <a:endParaRPr lang="tr-TR" sz="1100" b="1" i="0" u="none" strike="noStrike" dirty="0">
                        <a:effectLst/>
                        <a:latin typeface="Arial" charset="-94"/>
                      </a:endParaRPr>
                    </a:p>
                  </a:txBody>
                  <a:tcPr marL="12700" marR="12700" marT="12700" marB="0" anchor="ctr">
                    <a:solidFill>
                      <a:schemeClr val="accent3">
                        <a:lumMod val="75000"/>
                      </a:schemeClr>
                    </a:solidFill>
                  </a:tcPr>
                </a:tc>
              </a:tr>
              <a:tr h="318892">
                <a:tc>
                  <a:txBody>
                    <a:bodyPr/>
                    <a:lstStyle/>
                    <a:p>
                      <a:pPr algn="l" fontAlgn="ctr"/>
                      <a:r>
                        <a:rPr lang="tr-TR" sz="900" u="none" strike="noStrike" dirty="0" smtClean="0">
                          <a:effectLst/>
                        </a:rPr>
                        <a:t>Kaynak: GİB</a:t>
                      </a:r>
                      <a:endParaRPr lang="tr-TR" sz="900" b="0" i="0" u="none" strike="noStrike" dirty="0">
                        <a:effectLst/>
                        <a:latin typeface="Arial" charset="-94"/>
                      </a:endParaRPr>
                    </a:p>
                  </a:txBody>
                  <a:tcPr marL="12700" marR="12700" marT="12700" marB="0" anchor="ctr"/>
                </a:tc>
                <a:tc>
                  <a:txBody>
                    <a:bodyPr/>
                    <a:lstStyle/>
                    <a:p>
                      <a:pPr algn="r" fontAlgn="ctr"/>
                      <a:endParaRPr lang="tr-TR" sz="900" b="0" i="0" u="none" strike="noStrike" dirty="0">
                        <a:effectLst/>
                        <a:latin typeface="Arial" charset="-94"/>
                      </a:endParaRPr>
                    </a:p>
                  </a:txBody>
                  <a:tcPr marL="12700" marR="12700" marT="12700" marB="0" anchor="ctr"/>
                </a:tc>
                <a:tc>
                  <a:txBody>
                    <a:bodyPr/>
                    <a:lstStyle/>
                    <a:p>
                      <a:pPr algn="l" fontAlgn="ctr"/>
                      <a:endParaRPr lang="tr-TR" sz="900" b="0" i="0" u="none" strike="noStrike" dirty="0">
                        <a:effectLst/>
                        <a:latin typeface="Arial" charset="-94"/>
                      </a:endParaRPr>
                    </a:p>
                  </a:txBody>
                  <a:tcPr marL="12700" marR="12700" marT="12700" marB="0" anchor="ctr"/>
                </a:tc>
                <a:tc>
                  <a:txBody>
                    <a:bodyPr/>
                    <a:lstStyle/>
                    <a:p>
                      <a:pPr algn="l" fontAlgn="ctr"/>
                      <a:endParaRPr lang="tr-TR" sz="900" b="0" i="0" u="none" strike="noStrike">
                        <a:effectLst/>
                        <a:latin typeface="Arial" charset="-94"/>
                      </a:endParaRPr>
                    </a:p>
                  </a:txBody>
                  <a:tcPr marL="12700" marR="12700" marT="12700" marB="0" anchor="ctr"/>
                </a:tc>
              </a:tr>
              <a:tr h="318892">
                <a:tc gridSpan="4">
                  <a:txBody>
                    <a:bodyPr/>
                    <a:lstStyle/>
                    <a:p>
                      <a:pPr algn="l" fontAlgn="ctr"/>
                      <a:r>
                        <a:rPr lang="tr-TR" sz="1100" b="1" i="0" u="none" strike="noStrike" dirty="0" smtClean="0">
                          <a:solidFill>
                            <a:srgbClr val="FF0000"/>
                          </a:solidFill>
                          <a:effectLst/>
                          <a:latin typeface="Arial" charset="-94"/>
                        </a:rPr>
                        <a:t>Özet: Tüm Türkiye’de beyan edilen Kurumlar Vergisi Matrahının</a:t>
                      </a:r>
                      <a:r>
                        <a:rPr lang="tr-TR" sz="1100" b="1" i="0" u="none" strike="noStrike" baseline="0" dirty="0" smtClean="0">
                          <a:solidFill>
                            <a:srgbClr val="FF0000"/>
                          </a:solidFill>
                          <a:effectLst/>
                          <a:latin typeface="Arial" charset="-94"/>
                        </a:rPr>
                        <a:t> 2014 de %54 ü, 2015 de %56 </a:t>
                      </a:r>
                      <a:r>
                        <a:rPr lang="tr-TR" sz="1100" b="1" i="0" u="none" strike="noStrike" baseline="0" dirty="0" err="1" smtClean="0">
                          <a:solidFill>
                            <a:srgbClr val="FF0000"/>
                          </a:solidFill>
                          <a:effectLst/>
                          <a:latin typeface="Arial" charset="-94"/>
                        </a:rPr>
                        <a:t>sı</a:t>
                      </a:r>
                      <a:r>
                        <a:rPr lang="tr-TR" sz="1100" b="1" i="0" u="none" strike="noStrike" baseline="0" dirty="0" smtClean="0">
                          <a:solidFill>
                            <a:srgbClr val="FF0000"/>
                          </a:solidFill>
                          <a:effectLst/>
                          <a:latin typeface="Arial" charset="-94"/>
                        </a:rPr>
                        <a:t>, 2016 de ise %51 i YMM’ler tarafından tasdik edilmiştir. </a:t>
                      </a:r>
                      <a:r>
                        <a:rPr lang="tr-TR" sz="1800" b="1" i="0" u="none" strike="noStrike" baseline="0" dirty="0" smtClean="0">
                          <a:solidFill>
                            <a:srgbClr val="FF0000"/>
                          </a:solidFill>
                          <a:effectLst/>
                          <a:latin typeface="Arial" charset="-94"/>
                        </a:rPr>
                        <a:t>😀</a:t>
                      </a:r>
                      <a:endParaRPr lang="tr-TR" sz="1800" b="1" i="0" u="none" strike="noStrike" dirty="0">
                        <a:solidFill>
                          <a:srgbClr val="FF0000"/>
                        </a:solidFill>
                        <a:effectLst/>
                        <a:latin typeface="Arial" charset="-94"/>
                      </a:endParaRPr>
                    </a:p>
                  </a:txBody>
                  <a:tcPr marL="12700" marR="12700" marT="12700" marB="0" anchor="ctr"/>
                </a:tc>
                <a:tc hMerge="1">
                  <a:txBody>
                    <a:bodyPr/>
                    <a:lstStyle/>
                    <a:p>
                      <a:pPr algn="r" fontAlgn="ctr"/>
                      <a:endParaRPr lang="tr-TR" sz="900" b="0" i="0" u="none" strike="noStrike" dirty="0">
                        <a:effectLst/>
                        <a:latin typeface="Arial" charset="-94"/>
                      </a:endParaRPr>
                    </a:p>
                  </a:txBody>
                  <a:tcPr marL="12700" marR="12700" marT="12700" marB="0" anchor="ctr"/>
                </a:tc>
                <a:tc hMerge="1">
                  <a:txBody>
                    <a:bodyPr/>
                    <a:lstStyle/>
                    <a:p>
                      <a:pPr algn="l" fontAlgn="ctr"/>
                      <a:endParaRPr lang="tr-TR" sz="900" b="0" i="0" u="none" strike="noStrike" dirty="0">
                        <a:effectLst/>
                        <a:latin typeface="Arial" charset="-94"/>
                      </a:endParaRPr>
                    </a:p>
                  </a:txBody>
                  <a:tcPr marL="12700" marR="12700" marT="12700" marB="0" anchor="ctr"/>
                </a:tc>
                <a:tc hMerge="1">
                  <a:txBody>
                    <a:bodyPr/>
                    <a:lstStyle/>
                    <a:p>
                      <a:pPr algn="l" fontAlgn="ctr"/>
                      <a:endParaRPr lang="tr-TR" sz="900" b="0" i="0" u="none" strike="noStrike" dirty="0">
                        <a:effectLst/>
                        <a:latin typeface="Arial" charset="-94"/>
                      </a:endParaRPr>
                    </a:p>
                  </a:txBody>
                  <a:tcPr marL="12700" marR="12700" marT="12700" marB="0" anchor="ctr"/>
                </a:tc>
              </a:tr>
            </a:tbl>
          </a:graphicData>
        </a:graphic>
      </p:graphicFrame>
    </p:spTree>
    <p:extLst>
      <p:ext uri="{BB962C8B-B14F-4D97-AF65-F5344CB8AC3E}">
        <p14:creationId xmlns:p14="http://schemas.microsoft.com/office/powerpoint/2010/main" val="921275204"/>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600" dirty="0" smtClean="0"/>
              <a:t>TASDİK EDİLEN TOPLAM MATRAH / TASDİK EDİLEN </a:t>
            </a:r>
            <a:r>
              <a:rPr lang="tr-TR" sz="1600" dirty="0" smtClean="0">
                <a:solidFill>
                  <a:srgbClr val="FF0000"/>
                </a:solidFill>
              </a:rPr>
              <a:t>HESAPLANAN KURUMLAR VERGİSİ</a:t>
            </a:r>
            <a:r>
              <a:rPr lang="tr-TR" sz="1600" dirty="0" smtClean="0"/>
              <a:t> VE BÜTÇE GELİRLERİ İÇİNDEKİ (KURUMLAR VERGİSİ) YMM’LERİN PAYI</a:t>
            </a:r>
            <a:endParaRPr lang="tr-TR" sz="16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84768709"/>
              </p:ext>
            </p:extLst>
          </p:nvPr>
        </p:nvGraphicFramePr>
        <p:xfrm>
          <a:off x="1584326" y="1007615"/>
          <a:ext cx="6840512" cy="4824760"/>
        </p:xfrm>
        <a:graphic>
          <a:graphicData uri="http://schemas.openxmlformats.org/drawingml/2006/table">
            <a:tbl>
              <a:tblPr>
                <a:tableStyleId>{5C22544A-7EE6-4342-B048-85BDC9FD1C3A}</a:tableStyleId>
              </a:tblPr>
              <a:tblGrid>
                <a:gridCol w="2041339"/>
                <a:gridCol w="1460030"/>
                <a:gridCol w="1514105"/>
                <a:gridCol w="1825038"/>
              </a:tblGrid>
              <a:tr h="398160">
                <a:tc>
                  <a:txBody>
                    <a:bodyPr/>
                    <a:lstStyle/>
                    <a:p>
                      <a:pPr algn="l" rtl="0" fontAlgn="ctr"/>
                      <a:r>
                        <a:rPr lang="tr-TR" sz="1200" b="1" u="none" strike="noStrike" dirty="0">
                          <a:effectLst/>
                        </a:rPr>
                        <a:t>YIL</a:t>
                      </a:r>
                      <a:endParaRPr lang="tr-TR" sz="1200" b="1" i="0" u="none" strike="noStrike" dirty="0">
                        <a:solidFill>
                          <a:srgbClr val="000000"/>
                        </a:solidFill>
                        <a:effectLst/>
                        <a:latin typeface="Arial" charset="-94"/>
                      </a:endParaRPr>
                    </a:p>
                  </a:txBody>
                  <a:tcPr marL="12700" marR="12700" marT="12700" marB="0" anchor="ctr"/>
                </a:tc>
                <a:tc>
                  <a:txBody>
                    <a:bodyPr/>
                    <a:lstStyle/>
                    <a:p>
                      <a:pPr algn="ctr" rtl="0" fontAlgn="ctr"/>
                      <a:r>
                        <a:rPr lang="tr-TR" sz="1200" b="1" u="none" strike="noStrike" dirty="0">
                          <a:effectLst/>
                        </a:rPr>
                        <a:t>2014</a:t>
                      </a:r>
                      <a:endParaRPr lang="tr-TR" sz="1200" b="1" i="0" u="none" strike="noStrike" dirty="0">
                        <a:solidFill>
                          <a:srgbClr val="000000"/>
                        </a:solidFill>
                        <a:effectLst/>
                        <a:latin typeface="Arial" charset="-94"/>
                      </a:endParaRPr>
                    </a:p>
                  </a:txBody>
                  <a:tcPr marL="12700" marR="12700" marT="12700" marB="0" anchor="ctr">
                    <a:solidFill>
                      <a:srgbClr val="FFC000"/>
                    </a:solidFill>
                  </a:tcPr>
                </a:tc>
                <a:tc>
                  <a:txBody>
                    <a:bodyPr/>
                    <a:lstStyle/>
                    <a:p>
                      <a:pPr algn="ctr" rtl="0" fontAlgn="ctr"/>
                      <a:r>
                        <a:rPr lang="tr-TR" sz="1200" b="1" u="none" strike="noStrike" dirty="0">
                          <a:effectLst/>
                        </a:rPr>
                        <a:t>2015</a:t>
                      </a:r>
                      <a:endParaRPr lang="tr-TR" sz="1200" b="1" i="0" u="none" strike="noStrike" dirty="0">
                        <a:solidFill>
                          <a:srgbClr val="000000"/>
                        </a:solidFill>
                        <a:effectLst/>
                        <a:latin typeface="Arial" charset="-94"/>
                      </a:endParaRPr>
                    </a:p>
                  </a:txBody>
                  <a:tcPr marL="12700" marR="12700" marT="12700" marB="0" anchor="ctr">
                    <a:solidFill>
                      <a:schemeClr val="accent3">
                        <a:lumMod val="75000"/>
                      </a:schemeClr>
                    </a:solidFill>
                  </a:tcPr>
                </a:tc>
                <a:tc>
                  <a:txBody>
                    <a:bodyPr/>
                    <a:lstStyle/>
                    <a:p>
                      <a:pPr algn="ctr" rtl="0" fontAlgn="ctr"/>
                      <a:r>
                        <a:rPr lang="tr-TR" sz="1200" b="1" u="none" strike="noStrike" dirty="0">
                          <a:effectLst/>
                        </a:rPr>
                        <a:t>2016</a:t>
                      </a:r>
                      <a:endParaRPr lang="tr-TR" sz="1200" b="1" i="0" u="none" strike="noStrike" dirty="0">
                        <a:solidFill>
                          <a:srgbClr val="000000"/>
                        </a:solidFill>
                        <a:effectLst/>
                        <a:latin typeface="Arial" charset="-94"/>
                      </a:endParaRPr>
                    </a:p>
                  </a:txBody>
                  <a:tcPr marL="12700" marR="12700" marT="12700" marB="0" anchor="ctr">
                    <a:solidFill>
                      <a:srgbClr val="92D050"/>
                    </a:solidFill>
                  </a:tcPr>
                </a:tc>
              </a:tr>
              <a:tr h="866582">
                <a:tc>
                  <a:txBody>
                    <a:bodyPr/>
                    <a:lstStyle/>
                    <a:p>
                      <a:pPr algn="l" rtl="0" fontAlgn="ctr"/>
                      <a:r>
                        <a:rPr lang="tr-TR" sz="1200" u="none" strike="noStrike" dirty="0">
                          <a:effectLst/>
                        </a:rPr>
                        <a:t>TASDİK EDİLEN KURUMLAR VERGİSİ MATRAHI (GİB)</a:t>
                      </a:r>
                      <a:endParaRPr lang="tr-TR" sz="1200" b="0" i="0" u="none" strike="noStrike" dirty="0">
                        <a:solidFill>
                          <a:srgbClr val="000000"/>
                        </a:solidFill>
                        <a:effectLst/>
                        <a:latin typeface="Arial" charset="-94"/>
                      </a:endParaRPr>
                    </a:p>
                  </a:txBody>
                  <a:tcPr marL="12700" marR="12700" marT="12700" marB="0" anchor="ctr"/>
                </a:tc>
                <a:tc>
                  <a:txBody>
                    <a:bodyPr/>
                    <a:lstStyle/>
                    <a:p>
                      <a:pPr algn="r" rtl="0" fontAlgn="ctr"/>
                      <a:r>
                        <a:rPr lang="tr-TR" sz="1200" u="none" strike="noStrike" dirty="0">
                          <a:effectLst/>
                        </a:rPr>
                        <a:t>106.286.360.238</a:t>
                      </a:r>
                      <a:endParaRPr lang="tr-TR" sz="1200" b="0" i="0" u="none" strike="noStrike" dirty="0">
                        <a:solidFill>
                          <a:srgbClr val="000000"/>
                        </a:solidFill>
                        <a:effectLst/>
                        <a:latin typeface="Arial" charset="-94"/>
                      </a:endParaRPr>
                    </a:p>
                  </a:txBody>
                  <a:tcPr marL="12700" marR="12700" marT="12700" marB="0" anchor="ctr">
                    <a:solidFill>
                      <a:srgbClr val="FFC000"/>
                    </a:solidFill>
                  </a:tcPr>
                </a:tc>
                <a:tc>
                  <a:txBody>
                    <a:bodyPr/>
                    <a:lstStyle/>
                    <a:p>
                      <a:pPr algn="r" rtl="0" fontAlgn="ctr"/>
                      <a:r>
                        <a:rPr lang="tr-TR" sz="1200" u="none" strike="noStrike" dirty="0">
                          <a:effectLst/>
                        </a:rPr>
                        <a:t>115.002.673.997</a:t>
                      </a:r>
                      <a:endParaRPr lang="tr-TR" sz="1200" b="0" i="0" u="none" strike="noStrike" dirty="0">
                        <a:solidFill>
                          <a:srgbClr val="000000"/>
                        </a:solidFill>
                        <a:effectLst/>
                        <a:latin typeface="Arial" charset="-94"/>
                      </a:endParaRPr>
                    </a:p>
                  </a:txBody>
                  <a:tcPr marL="12700" marR="12700" marT="12700" marB="0" anchor="ctr">
                    <a:solidFill>
                      <a:schemeClr val="accent3">
                        <a:lumMod val="75000"/>
                      </a:schemeClr>
                    </a:solidFill>
                  </a:tcPr>
                </a:tc>
                <a:tc>
                  <a:txBody>
                    <a:bodyPr/>
                    <a:lstStyle/>
                    <a:p>
                      <a:pPr algn="r" rtl="0" fontAlgn="ctr"/>
                      <a:r>
                        <a:rPr lang="tr-TR" sz="1200" u="none" strike="noStrike" dirty="0">
                          <a:effectLst/>
                        </a:rPr>
                        <a:t>131.195.737.531</a:t>
                      </a:r>
                      <a:endParaRPr lang="tr-TR" sz="1200" b="0" i="0" u="none" strike="noStrike" dirty="0">
                        <a:solidFill>
                          <a:srgbClr val="000000"/>
                        </a:solidFill>
                        <a:effectLst/>
                        <a:latin typeface="Arial" charset="-94"/>
                      </a:endParaRPr>
                    </a:p>
                  </a:txBody>
                  <a:tcPr marL="12700" marR="12700" marT="12700" marB="0" anchor="ctr">
                    <a:solidFill>
                      <a:srgbClr val="92D050"/>
                    </a:solidFill>
                  </a:tcPr>
                </a:tc>
              </a:tr>
              <a:tr h="890004">
                <a:tc>
                  <a:txBody>
                    <a:bodyPr/>
                    <a:lstStyle/>
                    <a:p>
                      <a:pPr algn="l" rtl="0" fontAlgn="b"/>
                      <a:r>
                        <a:rPr lang="tr-TR" sz="1100" b="1" u="none" strike="noStrike" dirty="0" smtClean="0">
                          <a:solidFill>
                            <a:srgbClr val="FF0000"/>
                          </a:solidFill>
                          <a:effectLst/>
                        </a:rPr>
                        <a:t>TASDİK EDİLEN HESAPLANAN </a:t>
                      </a:r>
                      <a:r>
                        <a:rPr lang="tr-TR" sz="1100" b="1" u="none" strike="noStrike" dirty="0">
                          <a:solidFill>
                            <a:srgbClr val="FF0000"/>
                          </a:solidFill>
                          <a:effectLst/>
                        </a:rPr>
                        <a:t>KURUMLAR VERGİSİ (%20) </a:t>
                      </a:r>
                      <a:r>
                        <a:rPr lang="tr-TR" sz="1100" b="1" u="none" strike="noStrike" dirty="0" smtClean="0">
                          <a:solidFill>
                            <a:srgbClr val="FF0000"/>
                          </a:solidFill>
                          <a:effectLst/>
                        </a:rPr>
                        <a:t>(İndirim ve İstisnalar dikkate alınmadan hesaplama yapılmıştır)</a:t>
                      </a:r>
                      <a:endParaRPr lang="tr-TR" sz="1100" b="1" i="0" u="none" strike="noStrike" dirty="0">
                        <a:solidFill>
                          <a:srgbClr val="FF0000"/>
                        </a:solidFill>
                        <a:effectLst/>
                        <a:latin typeface="Arial" charset="-94"/>
                      </a:endParaRPr>
                    </a:p>
                  </a:txBody>
                  <a:tcPr marL="12700" marR="12700" marT="12700" marB="0" anchor="b"/>
                </a:tc>
                <a:tc>
                  <a:txBody>
                    <a:bodyPr/>
                    <a:lstStyle/>
                    <a:p>
                      <a:pPr algn="r" rtl="0" fontAlgn="b"/>
                      <a:r>
                        <a:rPr lang="tr-TR" sz="1100" b="1" u="none" strike="noStrike" dirty="0">
                          <a:solidFill>
                            <a:srgbClr val="FF0000"/>
                          </a:solidFill>
                          <a:effectLst/>
                        </a:rPr>
                        <a:t>21.257.272.048</a:t>
                      </a:r>
                      <a:endParaRPr lang="tr-TR" sz="1100" b="1" i="0" u="none" strike="noStrike" dirty="0">
                        <a:solidFill>
                          <a:srgbClr val="FF0000"/>
                        </a:solidFill>
                        <a:effectLst/>
                        <a:latin typeface="Arial" charset="-94"/>
                      </a:endParaRPr>
                    </a:p>
                  </a:txBody>
                  <a:tcPr marL="12700" marR="12700" marT="12700" marB="0" anchor="b">
                    <a:solidFill>
                      <a:srgbClr val="FFC000"/>
                    </a:solidFill>
                  </a:tcPr>
                </a:tc>
                <a:tc>
                  <a:txBody>
                    <a:bodyPr/>
                    <a:lstStyle/>
                    <a:p>
                      <a:pPr algn="r" rtl="0" fontAlgn="b"/>
                      <a:r>
                        <a:rPr lang="tr-TR" sz="1100" b="1" u="none" strike="noStrike" dirty="0">
                          <a:solidFill>
                            <a:srgbClr val="FF0000"/>
                          </a:solidFill>
                          <a:effectLst/>
                        </a:rPr>
                        <a:t>23.000.534.799</a:t>
                      </a:r>
                      <a:endParaRPr lang="tr-TR" sz="1100" b="1" i="0" u="none" strike="noStrike" dirty="0">
                        <a:solidFill>
                          <a:srgbClr val="FF0000"/>
                        </a:solidFill>
                        <a:effectLst/>
                        <a:latin typeface="Arial" charset="-94"/>
                      </a:endParaRPr>
                    </a:p>
                  </a:txBody>
                  <a:tcPr marL="12700" marR="12700" marT="12700" marB="0" anchor="b">
                    <a:solidFill>
                      <a:schemeClr val="accent3">
                        <a:lumMod val="75000"/>
                      </a:schemeClr>
                    </a:solidFill>
                  </a:tcPr>
                </a:tc>
                <a:tc>
                  <a:txBody>
                    <a:bodyPr/>
                    <a:lstStyle/>
                    <a:p>
                      <a:pPr algn="r" rtl="0" fontAlgn="b"/>
                      <a:r>
                        <a:rPr lang="tr-TR" sz="1100" b="1" u="none" strike="noStrike" dirty="0">
                          <a:solidFill>
                            <a:srgbClr val="FF0000"/>
                          </a:solidFill>
                          <a:effectLst/>
                        </a:rPr>
                        <a:t>26.239.147.506</a:t>
                      </a:r>
                      <a:endParaRPr lang="tr-TR" sz="1100" b="1" i="0" u="none" strike="noStrike" dirty="0">
                        <a:solidFill>
                          <a:srgbClr val="FF0000"/>
                        </a:solidFill>
                        <a:effectLst/>
                        <a:latin typeface="Arial" charset="-94"/>
                      </a:endParaRPr>
                    </a:p>
                  </a:txBody>
                  <a:tcPr marL="12700" marR="12700" marT="12700" marB="0" anchor="b">
                    <a:solidFill>
                      <a:srgbClr val="92D050"/>
                    </a:solidFill>
                  </a:tcPr>
                </a:tc>
              </a:tr>
              <a:tr h="890004">
                <a:tc>
                  <a:txBody>
                    <a:bodyPr/>
                    <a:lstStyle/>
                    <a:p>
                      <a:pPr algn="l" rtl="0" fontAlgn="b"/>
                      <a:r>
                        <a:rPr lang="tr-TR" sz="1100" b="1" u="none" strike="noStrike" dirty="0">
                          <a:solidFill>
                            <a:schemeClr val="accent6"/>
                          </a:solidFill>
                          <a:effectLst/>
                        </a:rPr>
                        <a:t>BÜTÇE GELİRLERİ İÇİNDEKİ KURUMLAR VERGİSİ </a:t>
                      </a:r>
                      <a:r>
                        <a:rPr lang="tr-TR" sz="1100" b="1" u="none" strike="noStrike" dirty="0" smtClean="0">
                          <a:solidFill>
                            <a:schemeClr val="accent6"/>
                          </a:solidFill>
                          <a:effectLst/>
                        </a:rPr>
                        <a:t>TAHAKKUKU </a:t>
                      </a:r>
                      <a:r>
                        <a:rPr lang="tr-TR" sz="800" b="1" u="none" strike="noStrike" dirty="0" smtClean="0">
                          <a:solidFill>
                            <a:schemeClr val="accent6"/>
                          </a:solidFill>
                          <a:effectLst/>
                        </a:rPr>
                        <a:t>(Kaynak:</a:t>
                      </a:r>
                      <a:r>
                        <a:rPr lang="tr-TR" sz="1100" b="1" u="none" strike="noStrike" baseline="0" dirty="0" smtClean="0">
                          <a:solidFill>
                            <a:schemeClr val="accent6"/>
                          </a:solidFill>
                          <a:effectLst/>
                        </a:rPr>
                        <a:t> </a:t>
                      </a:r>
                      <a:r>
                        <a:rPr lang="tr-TR" sz="800" b="1" u="none" strike="noStrike" dirty="0" err="1" smtClean="0">
                          <a:solidFill>
                            <a:schemeClr val="accent6"/>
                          </a:solidFill>
                          <a:effectLst/>
                        </a:rPr>
                        <a:t>maliye.gov.tr</a:t>
                      </a:r>
                      <a:r>
                        <a:rPr lang="tr-TR" sz="800" b="1" u="none" strike="noStrike" dirty="0" smtClean="0">
                          <a:solidFill>
                            <a:schemeClr val="accent6"/>
                          </a:solidFill>
                          <a:effectLst/>
                        </a:rPr>
                        <a:t>)</a:t>
                      </a:r>
                      <a:endParaRPr lang="tr-TR" sz="1100" b="1" i="0" u="none" strike="noStrike" dirty="0">
                        <a:solidFill>
                          <a:schemeClr val="accent6"/>
                        </a:solidFill>
                        <a:effectLst/>
                        <a:latin typeface="Arial" charset="-94"/>
                      </a:endParaRPr>
                    </a:p>
                  </a:txBody>
                  <a:tcPr marL="12700" marR="12700" marT="12700" marB="0" anchor="b"/>
                </a:tc>
                <a:tc>
                  <a:txBody>
                    <a:bodyPr/>
                    <a:lstStyle/>
                    <a:p>
                      <a:pPr algn="r" fontAlgn="b"/>
                      <a:r>
                        <a:rPr lang="tr-TR" sz="1100" b="1" u="none" strike="noStrike" dirty="0">
                          <a:solidFill>
                            <a:schemeClr val="accent6"/>
                          </a:solidFill>
                          <a:effectLst/>
                        </a:rPr>
                        <a:t>40.561.097.000</a:t>
                      </a:r>
                      <a:endParaRPr lang="tr-TR" sz="1100" b="1" i="0" u="none" strike="noStrike" dirty="0">
                        <a:solidFill>
                          <a:schemeClr val="accent6"/>
                        </a:solidFill>
                        <a:effectLst/>
                        <a:latin typeface="Calibri" charset="-94"/>
                      </a:endParaRPr>
                    </a:p>
                  </a:txBody>
                  <a:tcPr marL="12700" marR="12700" marT="12700" marB="0" anchor="b">
                    <a:solidFill>
                      <a:srgbClr val="FFC000"/>
                    </a:solidFill>
                  </a:tcPr>
                </a:tc>
                <a:tc>
                  <a:txBody>
                    <a:bodyPr/>
                    <a:lstStyle/>
                    <a:p>
                      <a:pPr algn="r" fontAlgn="b"/>
                      <a:r>
                        <a:rPr lang="tr-TR" sz="1100" b="1" u="none" strike="noStrike" dirty="0">
                          <a:solidFill>
                            <a:schemeClr val="accent6"/>
                          </a:solidFill>
                          <a:effectLst/>
                        </a:rPr>
                        <a:t>43.017.530.000</a:t>
                      </a:r>
                      <a:endParaRPr lang="tr-TR" sz="1100" b="1" i="0" u="none" strike="noStrike" dirty="0">
                        <a:solidFill>
                          <a:schemeClr val="accent6"/>
                        </a:solidFill>
                        <a:effectLst/>
                        <a:latin typeface="Calibri" charset="-94"/>
                      </a:endParaRPr>
                    </a:p>
                  </a:txBody>
                  <a:tcPr marL="12700" marR="12700" marT="12700" marB="0" anchor="b">
                    <a:solidFill>
                      <a:schemeClr val="accent3">
                        <a:lumMod val="75000"/>
                      </a:schemeClr>
                    </a:solidFill>
                  </a:tcPr>
                </a:tc>
                <a:tc>
                  <a:txBody>
                    <a:bodyPr/>
                    <a:lstStyle/>
                    <a:p>
                      <a:pPr algn="r" fontAlgn="b"/>
                      <a:r>
                        <a:rPr lang="tr-TR" sz="1100" b="1" u="none" strike="noStrike" dirty="0">
                          <a:solidFill>
                            <a:schemeClr val="accent6"/>
                          </a:solidFill>
                          <a:effectLst/>
                        </a:rPr>
                        <a:t>61.597.007.000</a:t>
                      </a:r>
                      <a:endParaRPr lang="tr-TR" sz="1100" b="1" i="0" u="none" strike="noStrike" dirty="0">
                        <a:solidFill>
                          <a:schemeClr val="accent6"/>
                        </a:solidFill>
                        <a:effectLst/>
                        <a:latin typeface="Calibri" charset="-94"/>
                      </a:endParaRPr>
                    </a:p>
                  </a:txBody>
                  <a:tcPr marL="12700" marR="12700" marT="12700" marB="0" anchor="b">
                    <a:solidFill>
                      <a:srgbClr val="92D050"/>
                    </a:solidFill>
                  </a:tcPr>
                </a:tc>
              </a:tr>
              <a:tr h="398160">
                <a:tc>
                  <a:txBody>
                    <a:bodyPr/>
                    <a:lstStyle/>
                    <a:p>
                      <a:pPr algn="l" rtl="0" fontAlgn="b"/>
                      <a:r>
                        <a:rPr lang="tr-TR" sz="1400" b="1" u="none" strike="noStrike" dirty="0">
                          <a:solidFill>
                            <a:srgbClr val="FF0000"/>
                          </a:solidFill>
                          <a:effectLst/>
                        </a:rPr>
                        <a:t>YMM'LERİN PAYI </a:t>
                      </a:r>
                      <a:r>
                        <a:rPr lang="tr-TR" sz="1400" b="1" u="none" strike="noStrike" dirty="0" smtClean="0">
                          <a:solidFill>
                            <a:srgbClr val="FF0000"/>
                          </a:solidFill>
                          <a:effectLst/>
                        </a:rPr>
                        <a:t>(%) 😃</a:t>
                      </a:r>
                      <a:endParaRPr lang="tr-TR" sz="1400" b="1" i="0" u="none" strike="noStrike" dirty="0">
                        <a:solidFill>
                          <a:srgbClr val="FF0000"/>
                        </a:solidFill>
                        <a:effectLst/>
                        <a:latin typeface="Arial" charset="-94"/>
                      </a:endParaRPr>
                    </a:p>
                  </a:txBody>
                  <a:tcPr marL="12700" marR="12700" marT="12700" marB="0" anchor="b"/>
                </a:tc>
                <a:tc>
                  <a:txBody>
                    <a:bodyPr/>
                    <a:lstStyle/>
                    <a:p>
                      <a:pPr algn="r" rtl="0" fontAlgn="b"/>
                      <a:r>
                        <a:rPr lang="tr-TR" sz="1400" b="1" u="none" strike="noStrike" dirty="0">
                          <a:solidFill>
                            <a:srgbClr val="FF0000"/>
                          </a:solidFill>
                          <a:effectLst/>
                        </a:rPr>
                        <a:t>0,52</a:t>
                      </a:r>
                      <a:endParaRPr lang="tr-TR" sz="1400" b="1" i="0" u="none" strike="noStrike" dirty="0">
                        <a:solidFill>
                          <a:srgbClr val="FF0000"/>
                        </a:solidFill>
                        <a:effectLst/>
                        <a:latin typeface="Arial" charset="-94"/>
                      </a:endParaRPr>
                    </a:p>
                  </a:txBody>
                  <a:tcPr marL="12700" marR="12700" marT="12700" marB="0" anchor="b">
                    <a:solidFill>
                      <a:srgbClr val="FFC000"/>
                    </a:solidFill>
                  </a:tcPr>
                </a:tc>
                <a:tc>
                  <a:txBody>
                    <a:bodyPr/>
                    <a:lstStyle/>
                    <a:p>
                      <a:pPr algn="r" rtl="0" fontAlgn="b"/>
                      <a:r>
                        <a:rPr lang="tr-TR" sz="1400" b="1" u="none" strike="noStrike" dirty="0">
                          <a:solidFill>
                            <a:srgbClr val="FF0000"/>
                          </a:solidFill>
                          <a:effectLst/>
                        </a:rPr>
                        <a:t>0,53</a:t>
                      </a:r>
                      <a:endParaRPr lang="tr-TR" sz="1400" b="1" i="0" u="none" strike="noStrike" dirty="0">
                        <a:solidFill>
                          <a:srgbClr val="FF0000"/>
                        </a:solidFill>
                        <a:effectLst/>
                        <a:latin typeface="Arial" charset="-94"/>
                      </a:endParaRPr>
                    </a:p>
                  </a:txBody>
                  <a:tcPr marL="12700" marR="12700" marT="12700" marB="0" anchor="b">
                    <a:solidFill>
                      <a:schemeClr val="accent3">
                        <a:lumMod val="75000"/>
                      </a:schemeClr>
                    </a:solidFill>
                  </a:tcPr>
                </a:tc>
                <a:tc>
                  <a:txBody>
                    <a:bodyPr/>
                    <a:lstStyle/>
                    <a:p>
                      <a:pPr algn="r" rtl="0" fontAlgn="b"/>
                      <a:r>
                        <a:rPr lang="tr-TR" sz="1400" b="1" u="none" strike="noStrike" dirty="0">
                          <a:solidFill>
                            <a:srgbClr val="FF0000"/>
                          </a:solidFill>
                          <a:effectLst/>
                        </a:rPr>
                        <a:t>0,43</a:t>
                      </a:r>
                      <a:endParaRPr lang="tr-TR" sz="1400" b="1" i="0" u="none" strike="noStrike" dirty="0">
                        <a:solidFill>
                          <a:srgbClr val="FF0000"/>
                        </a:solidFill>
                        <a:effectLst/>
                        <a:latin typeface="Arial" charset="-94"/>
                      </a:endParaRPr>
                    </a:p>
                  </a:txBody>
                  <a:tcPr marL="12700" marR="12700" marT="12700" marB="0" anchor="b">
                    <a:solidFill>
                      <a:srgbClr val="92D050"/>
                    </a:solidFill>
                  </a:tcPr>
                </a:tc>
              </a:tr>
              <a:tr h="608951">
                <a:tc>
                  <a:txBody>
                    <a:bodyPr/>
                    <a:lstStyle/>
                    <a:p>
                      <a:pPr algn="l" rtl="0" fontAlgn="b"/>
                      <a:r>
                        <a:rPr lang="tr-TR" sz="1100" u="none" strike="noStrike" dirty="0">
                          <a:solidFill>
                            <a:schemeClr val="accent2"/>
                          </a:solidFill>
                          <a:effectLst/>
                        </a:rPr>
                        <a:t>İLK </a:t>
                      </a:r>
                      <a:r>
                        <a:rPr lang="tr-TR" sz="1100" u="none" strike="noStrike" dirty="0" smtClean="0">
                          <a:solidFill>
                            <a:schemeClr val="accent2"/>
                          </a:solidFill>
                          <a:effectLst/>
                        </a:rPr>
                        <a:t>100’E </a:t>
                      </a:r>
                      <a:r>
                        <a:rPr lang="tr-TR" sz="1100" u="none" strike="noStrike" dirty="0">
                          <a:solidFill>
                            <a:schemeClr val="accent2"/>
                          </a:solidFill>
                          <a:effectLst/>
                        </a:rPr>
                        <a:t>GİREN KV BEYANLARI </a:t>
                      </a:r>
                      <a:r>
                        <a:rPr lang="tr-TR" sz="1100" u="none" strike="noStrike" dirty="0" smtClean="0">
                          <a:solidFill>
                            <a:schemeClr val="accent2"/>
                          </a:solidFill>
                          <a:effectLst/>
                        </a:rPr>
                        <a:t>(-) (</a:t>
                      </a:r>
                      <a:r>
                        <a:rPr lang="tr-TR" sz="800" u="none" strike="noStrike" dirty="0" err="1" smtClean="0">
                          <a:solidFill>
                            <a:schemeClr val="accent2"/>
                          </a:solidFill>
                          <a:effectLst/>
                        </a:rPr>
                        <a:t>gib.gov.tr</a:t>
                      </a:r>
                      <a:r>
                        <a:rPr lang="tr-TR" sz="800" u="none" strike="noStrike" dirty="0" smtClean="0">
                          <a:solidFill>
                            <a:schemeClr val="accent2"/>
                          </a:solidFill>
                          <a:effectLst/>
                        </a:rPr>
                        <a:t>)</a:t>
                      </a:r>
                      <a:endParaRPr lang="tr-TR" sz="1100" b="0" i="0" u="none" strike="noStrike" dirty="0">
                        <a:solidFill>
                          <a:schemeClr val="accent2"/>
                        </a:solidFill>
                        <a:effectLst/>
                        <a:latin typeface="Arial" charset="-94"/>
                      </a:endParaRPr>
                    </a:p>
                  </a:txBody>
                  <a:tcPr marL="12700" marR="12700" marT="12700" marB="0" anchor="b"/>
                </a:tc>
                <a:tc>
                  <a:txBody>
                    <a:bodyPr/>
                    <a:lstStyle/>
                    <a:p>
                      <a:pPr algn="r" rtl="0" fontAlgn="b"/>
                      <a:r>
                        <a:rPr lang="tr-TR" sz="1100" u="none" strike="noStrike" dirty="0">
                          <a:solidFill>
                            <a:schemeClr val="accent2"/>
                          </a:solidFill>
                          <a:effectLst/>
                        </a:rPr>
                        <a:t>16.157.100.737</a:t>
                      </a:r>
                      <a:endParaRPr lang="tr-TR" sz="1100" b="0" i="0" u="none" strike="noStrike" dirty="0">
                        <a:solidFill>
                          <a:schemeClr val="accent2"/>
                        </a:solidFill>
                        <a:effectLst/>
                        <a:latin typeface="Arial" charset="-94"/>
                      </a:endParaRPr>
                    </a:p>
                  </a:txBody>
                  <a:tcPr marL="12700" marR="12700" marT="12700" marB="0" anchor="b">
                    <a:solidFill>
                      <a:srgbClr val="FFC000"/>
                    </a:solidFill>
                  </a:tcPr>
                </a:tc>
                <a:tc>
                  <a:txBody>
                    <a:bodyPr/>
                    <a:lstStyle/>
                    <a:p>
                      <a:pPr algn="r" rtl="0" fontAlgn="b"/>
                      <a:r>
                        <a:rPr lang="tr-TR" sz="1100" u="none" strike="noStrike" dirty="0">
                          <a:solidFill>
                            <a:schemeClr val="accent2"/>
                          </a:solidFill>
                          <a:effectLst/>
                        </a:rPr>
                        <a:t>13.335.473.459</a:t>
                      </a:r>
                      <a:endParaRPr lang="tr-TR" sz="1100" b="0" i="0" u="none" strike="noStrike" dirty="0">
                        <a:solidFill>
                          <a:schemeClr val="accent2"/>
                        </a:solidFill>
                        <a:effectLst/>
                        <a:latin typeface="Arial" charset="-94"/>
                      </a:endParaRPr>
                    </a:p>
                  </a:txBody>
                  <a:tcPr marL="12700" marR="12700" marT="12700" marB="0" anchor="b">
                    <a:solidFill>
                      <a:schemeClr val="accent3">
                        <a:lumMod val="75000"/>
                      </a:schemeClr>
                    </a:solidFill>
                  </a:tcPr>
                </a:tc>
                <a:tc>
                  <a:txBody>
                    <a:bodyPr/>
                    <a:lstStyle/>
                    <a:p>
                      <a:pPr algn="r" rtl="0" fontAlgn="b"/>
                      <a:r>
                        <a:rPr lang="tr-TR" sz="1100" u="none" strike="noStrike" dirty="0">
                          <a:solidFill>
                            <a:schemeClr val="accent2"/>
                          </a:solidFill>
                          <a:effectLst/>
                        </a:rPr>
                        <a:t>17.004.598.262</a:t>
                      </a:r>
                      <a:endParaRPr lang="tr-TR" sz="1100" b="0" i="0" u="none" strike="noStrike" dirty="0">
                        <a:solidFill>
                          <a:schemeClr val="accent2"/>
                        </a:solidFill>
                        <a:effectLst/>
                        <a:latin typeface="Arial" charset="-94"/>
                      </a:endParaRPr>
                    </a:p>
                  </a:txBody>
                  <a:tcPr marL="12700" marR="12700" marT="12700" marB="0" anchor="b">
                    <a:solidFill>
                      <a:srgbClr val="92D050"/>
                    </a:solidFill>
                  </a:tcPr>
                </a:tc>
              </a:tr>
              <a:tr h="772899">
                <a:tc>
                  <a:txBody>
                    <a:bodyPr/>
                    <a:lstStyle/>
                    <a:p>
                      <a:pPr algn="l" rtl="0" fontAlgn="b"/>
                      <a:r>
                        <a:rPr lang="tr-TR" sz="1400" b="1" u="none" strike="noStrike" dirty="0">
                          <a:solidFill>
                            <a:srgbClr val="FF0000"/>
                          </a:solidFill>
                          <a:effectLst/>
                        </a:rPr>
                        <a:t>İLK 100 HARİÇ YMM'LERİN </a:t>
                      </a:r>
                      <a:r>
                        <a:rPr lang="tr-TR" sz="1400" b="1" u="none" strike="noStrike" dirty="0" smtClean="0">
                          <a:solidFill>
                            <a:srgbClr val="FF0000"/>
                          </a:solidFill>
                          <a:effectLst/>
                        </a:rPr>
                        <a:t>PAYI (%) 😃</a:t>
                      </a:r>
                      <a:endParaRPr lang="tr-TR" sz="1400" b="1" i="0" u="none" strike="noStrike" dirty="0">
                        <a:solidFill>
                          <a:srgbClr val="FF0000"/>
                        </a:solidFill>
                        <a:effectLst/>
                        <a:latin typeface="Arial" charset="-94"/>
                      </a:endParaRPr>
                    </a:p>
                  </a:txBody>
                  <a:tcPr marL="12700" marR="12700" marT="12700" marB="0" anchor="b"/>
                </a:tc>
                <a:tc>
                  <a:txBody>
                    <a:bodyPr/>
                    <a:lstStyle/>
                    <a:p>
                      <a:pPr algn="r" rtl="0" fontAlgn="b"/>
                      <a:r>
                        <a:rPr lang="tr-TR" sz="1400" b="1" u="none" strike="noStrike" dirty="0">
                          <a:solidFill>
                            <a:srgbClr val="FF0000"/>
                          </a:solidFill>
                          <a:effectLst/>
                        </a:rPr>
                        <a:t>0,87</a:t>
                      </a:r>
                      <a:endParaRPr lang="tr-TR" sz="1400" b="1" i="0" u="none" strike="noStrike" dirty="0">
                        <a:solidFill>
                          <a:srgbClr val="FF0000"/>
                        </a:solidFill>
                        <a:effectLst/>
                        <a:latin typeface="Arial" charset="-94"/>
                      </a:endParaRPr>
                    </a:p>
                  </a:txBody>
                  <a:tcPr marL="12700" marR="12700" marT="12700" marB="0" anchor="b">
                    <a:solidFill>
                      <a:srgbClr val="FFC000"/>
                    </a:solidFill>
                  </a:tcPr>
                </a:tc>
                <a:tc>
                  <a:txBody>
                    <a:bodyPr/>
                    <a:lstStyle/>
                    <a:p>
                      <a:pPr algn="r" rtl="0" fontAlgn="b"/>
                      <a:r>
                        <a:rPr lang="tr-TR" sz="1400" b="1" u="none" strike="noStrike" dirty="0">
                          <a:solidFill>
                            <a:srgbClr val="FF0000"/>
                          </a:solidFill>
                          <a:effectLst/>
                        </a:rPr>
                        <a:t>0,77</a:t>
                      </a:r>
                      <a:endParaRPr lang="tr-TR" sz="1400" b="1" i="0" u="none" strike="noStrike" dirty="0">
                        <a:solidFill>
                          <a:srgbClr val="FF0000"/>
                        </a:solidFill>
                        <a:effectLst/>
                        <a:latin typeface="Arial" charset="-94"/>
                      </a:endParaRPr>
                    </a:p>
                  </a:txBody>
                  <a:tcPr marL="12700" marR="12700" marT="12700" marB="0" anchor="b">
                    <a:solidFill>
                      <a:schemeClr val="accent3">
                        <a:lumMod val="75000"/>
                      </a:schemeClr>
                    </a:solidFill>
                  </a:tcPr>
                </a:tc>
                <a:tc>
                  <a:txBody>
                    <a:bodyPr/>
                    <a:lstStyle/>
                    <a:p>
                      <a:pPr algn="r" rtl="0" fontAlgn="b"/>
                      <a:r>
                        <a:rPr lang="tr-TR" sz="1400" b="1" u="none" strike="noStrike" dirty="0">
                          <a:solidFill>
                            <a:srgbClr val="FF0000"/>
                          </a:solidFill>
                          <a:effectLst/>
                        </a:rPr>
                        <a:t>0,59</a:t>
                      </a:r>
                      <a:endParaRPr lang="tr-TR" sz="1400" b="1" i="0" u="none" strike="noStrike" dirty="0">
                        <a:solidFill>
                          <a:srgbClr val="FF0000"/>
                        </a:solidFill>
                        <a:effectLst/>
                        <a:latin typeface="Arial" charset="-94"/>
                      </a:endParaRPr>
                    </a:p>
                  </a:txBody>
                  <a:tcPr marL="12700" marR="12700" marT="12700" marB="0" anchor="b">
                    <a:solidFill>
                      <a:srgbClr val="92D050"/>
                    </a:solidFill>
                  </a:tcPr>
                </a:tc>
              </a:tr>
            </a:tbl>
          </a:graphicData>
        </a:graphic>
      </p:graphicFrame>
    </p:spTree>
    <p:extLst>
      <p:ext uri="{BB962C8B-B14F-4D97-AF65-F5344CB8AC3E}">
        <p14:creationId xmlns:p14="http://schemas.microsoft.com/office/powerpoint/2010/main" val="25919517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12069" y="215900"/>
            <a:ext cx="7056438" cy="647700"/>
          </a:xfrm>
        </p:spPr>
        <p:txBody>
          <a:bodyPr/>
          <a:lstStyle/>
          <a:p>
            <a:r>
              <a:rPr lang="tr-TR" sz="1600" dirty="0" smtClean="0"/>
              <a:t>2-VERGİ İADELERİNDE YMM’LERİN ROLÜ</a:t>
            </a:r>
            <a:endParaRPr lang="tr-TR" sz="1600" dirty="0"/>
          </a:p>
        </p:txBody>
      </p:sp>
      <p:sp>
        <p:nvSpPr>
          <p:cNvPr id="3" name="İçerik Yer Tutucusu 2"/>
          <p:cNvSpPr>
            <a:spLocks noGrp="1"/>
          </p:cNvSpPr>
          <p:nvPr>
            <p:ph idx="1"/>
          </p:nvPr>
        </p:nvSpPr>
        <p:spPr/>
        <p:txBody>
          <a:bodyPr/>
          <a:lstStyle/>
          <a:p>
            <a:r>
              <a:rPr lang="tr-TR" sz="1600" dirty="0" smtClean="0"/>
              <a:t>3568 sayılı Yasa yürürlüğe girdikten sonra Yeminli Mali Müşavirlik mesleğine verilen ilk tasdik yetkisi </a:t>
            </a:r>
            <a:r>
              <a:rPr lang="tr-TR" sz="1600" u="sng" dirty="0" smtClean="0">
                <a:solidFill>
                  <a:srgbClr val="FF0000"/>
                </a:solidFill>
              </a:rPr>
              <a:t>1 </a:t>
            </a:r>
            <a:r>
              <a:rPr lang="tr-TR" sz="1600" u="sng" dirty="0" err="1" smtClean="0">
                <a:solidFill>
                  <a:srgbClr val="FF0000"/>
                </a:solidFill>
              </a:rPr>
              <a:t>Nolu</a:t>
            </a:r>
            <a:r>
              <a:rPr lang="tr-TR" sz="1600" u="sng" dirty="0" smtClean="0">
                <a:solidFill>
                  <a:srgbClr val="FF0000"/>
                </a:solidFill>
              </a:rPr>
              <a:t> Tebliğ ile (18/02/1990) İhracatta KDV İadesi Tasdik Raporu yazma yetkisidir.</a:t>
            </a:r>
          </a:p>
          <a:p>
            <a:r>
              <a:rPr lang="tr-TR" sz="1600" dirty="0" smtClean="0"/>
              <a:t>Maliye Bakanlığı (GİB) aradan geçen 27 yıl içinde Yeminli Mali Müşavirlere, 3065 sayılı KDV Kanununda yer alan “Tam İstisna” kapsamındaki tüm teslim ve hizmetlerle ilgili “</a:t>
            </a:r>
            <a:r>
              <a:rPr lang="tr-TR" sz="1600" b="1" u="sng" dirty="0" smtClean="0">
                <a:solidFill>
                  <a:schemeClr val="accent2"/>
                </a:solidFill>
              </a:rPr>
              <a:t>5.000 TL </a:t>
            </a:r>
            <a:r>
              <a:rPr lang="tr-TR" sz="1600" b="1" u="sng" dirty="0" err="1" smtClean="0">
                <a:solidFill>
                  <a:schemeClr val="accent2"/>
                </a:solidFill>
              </a:rPr>
              <a:t>yi</a:t>
            </a:r>
            <a:r>
              <a:rPr lang="tr-TR" sz="1600" b="1" u="sng" dirty="0" smtClean="0">
                <a:solidFill>
                  <a:schemeClr val="accent2"/>
                </a:solidFill>
              </a:rPr>
              <a:t> aşan Nakden İadelerde</a:t>
            </a:r>
            <a:r>
              <a:rPr lang="tr-TR" sz="1600" dirty="0" smtClean="0"/>
              <a:t>” </a:t>
            </a:r>
            <a:r>
              <a:rPr lang="tr-TR" sz="1600" dirty="0" err="1" smtClean="0"/>
              <a:t>Ymm’lere</a:t>
            </a:r>
            <a:r>
              <a:rPr lang="tr-TR" sz="1600" dirty="0" smtClean="0"/>
              <a:t> KDV İadesi Rapor yazma yetkisi vermiştir.</a:t>
            </a:r>
          </a:p>
          <a:p>
            <a:r>
              <a:rPr lang="tr-TR" sz="1600" dirty="0" smtClean="0"/>
              <a:t>Bu uygulama, Türkiye ekonomisinde meydana gelen büyümeden kaynaklanmıştır. </a:t>
            </a:r>
          </a:p>
          <a:p>
            <a:pPr>
              <a:buFont typeface="Wingdings" charset="2"/>
              <a:buChar char="Ø"/>
            </a:pPr>
            <a:r>
              <a:rPr lang="tr-TR" sz="1600" dirty="0" smtClean="0"/>
              <a:t>GSYİH (Cari Fiyatlarla)</a:t>
            </a:r>
          </a:p>
          <a:p>
            <a:r>
              <a:rPr lang="tr-TR" sz="1600" dirty="0" smtClean="0">
                <a:solidFill>
                  <a:schemeClr val="accent2"/>
                </a:solidFill>
              </a:rPr>
              <a:t>1990            393.060.- Bin TL</a:t>
            </a:r>
          </a:p>
          <a:p>
            <a:r>
              <a:rPr lang="tr-TR" sz="1600" dirty="0" smtClean="0">
                <a:solidFill>
                  <a:schemeClr val="accent2"/>
                </a:solidFill>
              </a:rPr>
              <a:t>2016  2.608.525.749.- Bin TL </a:t>
            </a:r>
          </a:p>
          <a:p>
            <a:pPr>
              <a:buFont typeface="Wingdings" charset="2"/>
              <a:buChar char="Ø"/>
            </a:pPr>
            <a:r>
              <a:rPr lang="tr-TR" sz="1600" dirty="0" smtClean="0"/>
              <a:t>İhracat</a:t>
            </a:r>
          </a:p>
          <a:p>
            <a:pPr>
              <a:buFont typeface="Arial" charset="-94"/>
              <a:buChar char="•"/>
            </a:pPr>
            <a:r>
              <a:rPr lang="tr-TR" sz="1600" dirty="0" smtClean="0">
                <a:solidFill>
                  <a:srgbClr val="FF0000"/>
                </a:solidFill>
              </a:rPr>
              <a:t>1990        12,9 milyar Dolar</a:t>
            </a:r>
          </a:p>
          <a:p>
            <a:pPr>
              <a:buFont typeface="Arial" charset="-94"/>
              <a:buChar char="•"/>
            </a:pPr>
            <a:r>
              <a:rPr lang="tr-TR" sz="1600" dirty="0" smtClean="0">
                <a:solidFill>
                  <a:srgbClr val="FF0000"/>
                </a:solidFill>
              </a:rPr>
              <a:t>2016      142,5 milyar Dolar </a:t>
            </a:r>
            <a:endParaRPr lang="tr-TR" sz="1600" dirty="0">
              <a:solidFill>
                <a:srgbClr val="FF0000"/>
              </a:solidFill>
            </a:endParaRPr>
          </a:p>
        </p:txBody>
      </p:sp>
      <p:sp>
        <p:nvSpPr>
          <p:cNvPr id="5" name="AutoShape 1"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2"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3"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4"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9" name="AutoShape 5"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 name="AutoShape 6"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AutoShape 7"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2" name="AutoShape 8"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9"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4" name="AutoShape 10"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5" name="AutoShape 11"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6" name="AutoShape 12"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7" name="AutoShape 13"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8" name="AutoShape 14"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9" name="AutoShape 15"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0" name="AutoShape 16"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1" name="AutoShape 17" descr="/var/folders/6p/nfycxqyn3pq_yr23dbt3hdc40000gn/T/com.microsoft.Powerpoint/WebArchiveCopyPasteTempFiles/image?rnd=0.7332977498742121&amp;image=px"/>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2" name="Rectangle 18"/>
          <p:cNvSpPr>
            <a:spLocks noChangeArrowheads="1"/>
          </p:cNvSpPr>
          <p:nvPr/>
        </p:nvSpPr>
        <p:spPr bwMode="auto">
          <a:xfrm>
            <a:off x="0" y="0"/>
            <a:ext cx="86407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a:ln>
                  <a:noFill/>
                </a:ln>
                <a:solidFill>
                  <a:schemeClr val="tx1"/>
                </a:solidFill>
                <a:effectLst/>
                <a:latin typeface="Arial" charset="-94"/>
              </a:rPr>
              <a:t/>
            </a:r>
            <a:br>
              <a:rPr kumimoji="0" lang="tr-TR" altLang="tr-TR" sz="1800" b="0" i="0" u="none" strike="noStrike" cap="none" normalizeH="0" baseline="0">
                <a:ln>
                  <a:noFill/>
                </a:ln>
                <a:solidFill>
                  <a:schemeClr val="tx1"/>
                </a:solidFill>
                <a:effectLst/>
                <a:latin typeface="Arial" charset="-94"/>
              </a:rPr>
            </a:br>
            <a:endParaRPr kumimoji="0" lang="tr-TR" altLang="tr-TR" sz="1800" b="0" i="0" u="none" strike="noStrike" cap="none" normalizeH="0" baseline="0">
              <a:ln>
                <a:noFill/>
              </a:ln>
              <a:solidFill>
                <a:schemeClr val="tx1"/>
              </a:solidFill>
              <a:effectLst/>
              <a:latin typeface="Arial" charset="-94"/>
            </a:endParaRPr>
          </a:p>
        </p:txBody>
      </p:sp>
      <p:sp>
        <p:nvSpPr>
          <p:cNvPr id="23" name="AutoShape 19"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4" name="AutoShape 20"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5" name="AutoShape 21"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6" name="AutoShape 22"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7" name="AutoShape 23"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8" name="AutoShape 24"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9" name="AutoShape 25"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0" name="AutoShape 26"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1" name="AutoShape 27"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2" name="AutoShape 28"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3" name="AutoShape 29"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4" name="AutoShape 30"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5" name="AutoShape 31"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6" name="AutoShape 32"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7" name="AutoShape 33"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8" name="AutoShape 34"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AutoShape 35" descr="/var/folders/6p/nfycxqyn3pq_yr23dbt3hdc40000gn/T/com.microsoft.Powerpoint/WebArchiveCopyPasteTempFiles/image?rnd=0.7332977498742121&amp;image=px"/>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0" name="Rectangle 36"/>
          <p:cNvSpPr>
            <a:spLocks noChangeArrowheads="1"/>
          </p:cNvSpPr>
          <p:nvPr/>
        </p:nvSpPr>
        <p:spPr bwMode="auto">
          <a:xfrm>
            <a:off x="152400" y="152400"/>
            <a:ext cx="86407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a:ln>
                  <a:noFill/>
                </a:ln>
                <a:solidFill>
                  <a:schemeClr val="tx1"/>
                </a:solidFill>
                <a:effectLst/>
                <a:latin typeface="Arial" charset="-94"/>
              </a:rPr>
              <a:t/>
            </a:r>
            <a:br>
              <a:rPr kumimoji="0" lang="tr-TR" altLang="tr-TR" sz="1800" b="0" i="0" u="none" strike="noStrike" cap="none" normalizeH="0" baseline="0">
                <a:ln>
                  <a:noFill/>
                </a:ln>
                <a:solidFill>
                  <a:schemeClr val="tx1"/>
                </a:solidFill>
                <a:effectLst/>
                <a:latin typeface="Arial" charset="-94"/>
              </a:rPr>
            </a:br>
            <a:endParaRPr kumimoji="0" lang="tr-TR" altLang="tr-TR" sz="1800" b="0" i="0" u="none" strike="noStrike" cap="none" normalizeH="0" baseline="0">
              <a:ln>
                <a:noFill/>
              </a:ln>
              <a:solidFill>
                <a:schemeClr val="tx1"/>
              </a:solidFill>
              <a:effectLst/>
              <a:latin typeface="Arial" charset="-94"/>
            </a:endParaRPr>
          </a:p>
        </p:txBody>
      </p:sp>
    </p:spTree>
    <p:extLst>
      <p:ext uri="{BB962C8B-B14F-4D97-AF65-F5344CB8AC3E}">
        <p14:creationId xmlns:p14="http://schemas.microsoft.com/office/powerpoint/2010/main" val="198237082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600" dirty="0"/>
              <a:t>VERGİ İADELERİNDE YMM’LERİN ROLÜ</a:t>
            </a:r>
          </a:p>
        </p:txBody>
      </p:sp>
      <p:sp>
        <p:nvSpPr>
          <p:cNvPr id="3" name="İçerik Yer Tutucusu 2"/>
          <p:cNvSpPr>
            <a:spLocks noGrp="1"/>
          </p:cNvSpPr>
          <p:nvPr>
            <p:ph idx="1"/>
          </p:nvPr>
        </p:nvSpPr>
        <p:spPr/>
        <p:txBody>
          <a:bodyPr/>
          <a:lstStyle/>
          <a:p>
            <a:r>
              <a:rPr lang="tr-TR" dirty="0" smtClean="0"/>
              <a:t>Tam istisna kapsamında KDV İadeleri</a:t>
            </a:r>
          </a:p>
          <a:p>
            <a:r>
              <a:rPr lang="tr-TR" dirty="0" smtClean="0"/>
              <a:t>KDV </a:t>
            </a:r>
            <a:r>
              <a:rPr lang="tr-TR" dirty="0" err="1" smtClean="0"/>
              <a:t>Tevkifat</a:t>
            </a:r>
            <a:r>
              <a:rPr lang="tr-TR" dirty="0" smtClean="0"/>
              <a:t> İadesi,</a:t>
            </a:r>
          </a:p>
          <a:p>
            <a:r>
              <a:rPr lang="tr-TR" dirty="0" smtClean="0"/>
              <a:t>İndirimli Orana Tabi Teslimlerde İade,</a:t>
            </a:r>
          </a:p>
          <a:p>
            <a:r>
              <a:rPr lang="tr-TR" dirty="0" smtClean="0"/>
              <a:t>Geçici Md </a:t>
            </a:r>
            <a:r>
              <a:rPr lang="tr-TR" dirty="0" err="1" smtClean="0"/>
              <a:t>ler</a:t>
            </a:r>
            <a:r>
              <a:rPr lang="tr-TR" dirty="0" smtClean="0"/>
              <a:t> kapsamında yapılan İadeler,</a:t>
            </a:r>
          </a:p>
          <a:p>
            <a:r>
              <a:rPr lang="tr-TR" dirty="0" smtClean="0"/>
              <a:t>Gelir ve Kurumlar Vergisinde (</a:t>
            </a:r>
            <a:r>
              <a:rPr lang="tr-TR" dirty="0" err="1" smtClean="0"/>
              <a:t>tevkifat</a:t>
            </a:r>
            <a:r>
              <a:rPr lang="tr-TR" dirty="0" smtClean="0"/>
              <a:t>) iadeleri.</a:t>
            </a:r>
          </a:p>
          <a:p>
            <a:r>
              <a:rPr lang="tr-TR" dirty="0" smtClean="0"/>
              <a:t>…….</a:t>
            </a:r>
          </a:p>
          <a:p>
            <a:r>
              <a:rPr lang="tr-TR" dirty="0" err="1" smtClean="0">
                <a:solidFill>
                  <a:schemeClr val="accent2">
                    <a:lumMod val="75000"/>
                  </a:schemeClr>
                </a:solidFill>
              </a:rPr>
              <a:t>Ymm’ler</a:t>
            </a:r>
            <a:r>
              <a:rPr lang="tr-TR" dirty="0" smtClean="0">
                <a:solidFill>
                  <a:schemeClr val="accent2">
                    <a:lumMod val="75000"/>
                  </a:schemeClr>
                </a:solidFill>
              </a:rPr>
              <a:t> özellikle KDV İadelerinde yoğun çalışmaktadırlar.</a:t>
            </a:r>
          </a:p>
          <a:p>
            <a:r>
              <a:rPr lang="tr-TR" dirty="0" smtClean="0"/>
              <a:t>KDV İadeleri konusunda </a:t>
            </a:r>
            <a:r>
              <a:rPr lang="tr-TR" dirty="0" err="1" smtClean="0"/>
              <a:t>Ymm’lere</a:t>
            </a:r>
            <a:r>
              <a:rPr lang="tr-TR" dirty="0" smtClean="0"/>
              <a:t> yetki veren ve bu konuda etkin çalışan risk analiz modelini kuran </a:t>
            </a:r>
            <a:r>
              <a:rPr lang="tr-TR" u="sng" dirty="0" err="1" smtClean="0">
                <a:solidFill>
                  <a:srgbClr val="FF0000"/>
                </a:solidFill>
              </a:rPr>
              <a:t>GİB’e</a:t>
            </a:r>
            <a:r>
              <a:rPr lang="tr-TR" u="sng" dirty="0" smtClean="0">
                <a:solidFill>
                  <a:srgbClr val="FF0000"/>
                </a:solidFill>
              </a:rPr>
              <a:t> sonsuz teşekkürler.</a:t>
            </a:r>
            <a:endParaRPr lang="tr-TR" u="sng" dirty="0">
              <a:solidFill>
                <a:srgbClr val="FF0000"/>
              </a:solidFill>
            </a:endParaRPr>
          </a:p>
        </p:txBody>
      </p:sp>
    </p:spTree>
    <p:extLst>
      <p:ext uri="{BB962C8B-B14F-4D97-AF65-F5344CB8AC3E}">
        <p14:creationId xmlns:p14="http://schemas.microsoft.com/office/powerpoint/2010/main" val="164522344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600" dirty="0" smtClean="0"/>
              <a:t>SUNUM PLANI</a:t>
            </a:r>
            <a:endParaRPr lang="tr-TR" sz="1600" dirty="0"/>
          </a:p>
        </p:txBody>
      </p:sp>
      <p:sp>
        <p:nvSpPr>
          <p:cNvPr id="3" name="İçerik Yer Tutucusu 2"/>
          <p:cNvSpPr>
            <a:spLocks noGrp="1"/>
          </p:cNvSpPr>
          <p:nvPr>
            <p:ph idx="1"/>
          </p:nvPr>
        </p:nvSpPr>
        <p:spPr>
          <a:xfrm>
            <a:off x="1584325" y="863600"/>
            <a:ext cx="6769100" cy="5400823"/>
          </a:xfrm>
        </p:spPr>
        <p:txBody>
          <a:bodyPr/>
          <a:lstStyle/>
          <a:p>
            <a:pPr marL="0" indent="0">
              <a:buNone/>
            </a:pPr>
            <a:r>
              <a:rPr lang="tr-TR" sz="1200" b="1" dirty="0">
                <a:solidFill>
                  <a:srgbClr val="00007A"/>
                </a:solidFill>
              </a:rPr>
              <a:t> </a:t>
            </a:r>
            <a:r>
              <a:rPr lang="tr-TR" sz="1200" b="1" dirty="0" smtClean="0">
                <a:solidFill>
                  <a:srgbClr val="00007A"/>
                </a:solidFill>
              </a:rPr>
              <a:t>    GİRİŞ </a:t>
            </a:r>
          </a:p>
          <a:p>
            <a:pPr marL="0" indent="0">
              <a:buNone/>
            </a:pPr>
            <a:r>
              <a:rPr lang="tr-TR" sz="1100" b="1" dirty="0" smtClean="0">
                <a:solidFill>
                  <a:srgbClr val="00007A"/>
                </a:solidFill>
              </a:rPr>
              <a:t>1- YEMİNLİ MALİ MÜŞAVİRLİK MESLEĞİ</a:t>
            </a:r>
          </a:p>
          <a:p>
            <a:pPr marL="0" indent="0">
              <a:buNone/>
            </a:pPr>
            <a:r>
              <a:rPr lang="tr-TR" sz="1100" dirty="0"/>
              <a:t> </a:t>
            </a:r>
            <a:r>
              <a:rPr lang="tr-TR" sz="1100" dirty="0" smtClean="0"/>
              <a:t>    -</a:t>
            </a:r>
            <a:r>
              <a:rPr lang="tr-TR" sz="1100" b="1" dirty="0" smtClean="0"/>
              <a:t>Kamu Hizmeti / Kamu Görevlisi</a:t>
            </a:r>
          </a:p>
          <a:p>
            <a:pPr marL="0" indent="0">
              <a:buNone/>
            </a:pPr>
            <a:r>
              <a:rPr lang="tr-TR" sz="1100" b="1" dirty="0"/>
              <a:t> </a:t>
            </a:r>
            <a:r>
              <a:rPr lang="tr-TR" sz="1100" b="1" dirty="0" smtClean="0"/>
              <a:t>    -Tasdik Hizmeti = “Tam Güvence” ; Bağımsız Denetim = “Makul     Güvence”</a:t>
            </a:r>
          </a:p>
          <a:p>
            <a:pPr marL="0" indent="0">
              <a:buNone/>
            </a:pPr>
            <a:r>
              <a:rPr lang="tr-TR" sz="1100" b="1" dirty="0"/>
              <a:t> </a:t>
            </a:r>
            <a:r>
              <a:rPr lang="tr-TR" sz="1100" b="1" dirty="0" smtClean="0"/>
              <a:t>    - Fiilen Çalışan </a:t>
            </a:r>
            <a:r>
              <a:rPr lang="tr-TR" sz="1100" b="1" dirty="0" err="1" smtClean="0"/>
              <a:t>Ymm</a:t>
            </a:r>
            <a:r>
              <a:rPr lang="tr-TR" sz="1100" b="1" dirty="0" smtClean="0"/>
              <a:t> Sayıları / Tam Tasdik Sözleşme Sayıları</a:t>
            </a:r>
          </a:p>
          <a:p>
            <a:pPr marL="0" indent="0">
              <a:buNone/>
            </a:pPr>
            <a:r>
              <a:rPr lang="tr-TR" sz="1100" b="1" dirty="0"/>
              <a:t> </a:t>
            </a:r>
            <a:r>
              <a:rPr lang="tr-TR" sz="1100" b="1" dirty="0" smtClean="0"/>
              <a:t>    - Tam Tasdik hizmeti verilen mükelleflerin Toplam Aktif Büyüklüğü, Net Satış Tutarları.</a:t>
            </a:r>
          </a:p>
          <a:p>
            <a:pPr marL="0" indent="0">
              <a:buNone/>
            </a:pPr>
            <a:r>
              <a:rPr lang="tr-TR" sz="1100" b="1" dirty="0"/>
              <a:t> </a:t>
            </a:r>
            <a:r>
              <a:rPr lang="tr-TR" sz="1100" b="1" dirty="0" smtClean="0"/>
              <a:t>    - Son 3 yılda Tam Tasdik Raporu kapsamında Tasdik Edilen Kurumlar Vergisi Matrahı ve Türkiye çapında beyan edilen toplam KV Matrahı içindeki payı.</a:t>
            </a:r>
          </a:p>
          <a:p>
            <a:pPr marL="0" indent="0">
              <a:buNone/>
            </a:pPr>
            <a:r>
              <a:rPr lang="tr-TR" sz="1100" b="1" dirty="0"/>
              <a:t> </a:t>
            </a:r>
            <a:r>
              <a:rPr lang="tr-TR" sz="1100" b="1" dirty="0" smtClean="0"/>
              <a:t>    - Tasdik edilen Hesaplanan Kurumlar Vergisinin Bütçe Gelirleri içindeki payı.</a:t>
            </a:r>
          </a:p>
          <a:p>
            <a:pPr marL="0" indent="0">
              <a:buNone/>
            </a:pPr>
            <a:r>
              <a:rPr lang="tr-TR" sz="1100" b="1" dirty="0"/>
              <a:t> </a:t>
            </a:r>
            <a:r>
              <a:rPr lang="tr-TR" sz="1100" b="1" dirty="0" smtClean="0">
                <a:solidFill>
                  <a:srgbClr val="00007A"/>
                </a:solidFill>
              </a:rPr>
              <a:t>2- YMM’lerin VERGİ İADELERİNDEKİ ROLÜ</a:t>
            </a:r>
          </a:p>
          <a:p>
            <a:pPr marL="0" indent="0">
              <a:buNone/>
            </a:pPr>
            <a:r>
              <a:rPr lang="tr-TR" sz="1100" b="1" dirty="0">
                <a:solidFill>
                  <a:srgbClr val="00007A"/>
                </a:solidFill>
              </a:rPr>
              <a:t> </a:t>
            </a:r>
            <a:r>
              <a:rPr lang="tr-TR" sz="1100" dirty="0" smtClean="0"/>
              <a:t>    </a:t>
            </a:r>
            <a:r>
              <a:rPr lang="tr-TR" sz="1100" b="1" dirty="0" smtClean="0"/>
              <a:t>- Son 3 yıla ait KDV İadesi Sözleşme sayıları</a:t>
            </a:r>
          </a:p>
          <a:p>
            <a:pPr marL="0" indent="0">
              <a:buNone/>
            </a:pPr>
            <a:r>
              <a:rPr lang="tr-TR" sz="1100" b="1" dirty="0"/>
              <a:t> </a:t>
            </a:r>
            <a:r>
              <a:rPr lang="tr-TR" sz="1100" b="1" dirty="0" smtClean="0"/>
              <a:t>    - Son 3 yılda </a:t>
            </a:r>
            <a:r>
              <a:rPr lang="tr-TR" sz="1100" b="1" dirty="0" err="1" smtClean="0"/>
              <a:t>Ymm</a:t>
            </a:r>
            <a:r>
              <a:rPr lang="tr-TR" sz="1100" b="1" dirty="0"/>
              <a:t> </a:t>
            </a:r>
            <a:r>
              <a:rPr lang="tr-TR" sz="1100" b="1" dirty="0" smtClean="0"/>
              <a:t>Raporu ile </a:t>
            </a:r>
            <a:r>
              <a:rPr lang="tr-TR" sz="1100" b="1" dirty="0"/>
              <a:t>(nakden) </a:t>
            </a:r>
            <a:r>
              <a:rPr lang="tr-TR" sz="1100" b="1" dirty="0" smtClean="0"/>
              <a:t>yapılan KDV İadesi miktarları ve Bütçe içindeki payı.</a:t>
            </a:r>
          </a:p>
          <a:p>
            <a:pPr marL="0" indent="0">
              <a:buNone/>
            </a:pPr>
            <a:r>
              <a:rPr lang="tr-TR" sz="1100" b="1" dirty="0"/>
              <a:t> </a:t>
            </a:r>
            <a:r>
              <a:rPr lang="tr-TR" sz="1100" b="1" dirty="0" smtClean="0">
                <a:solidFill>
                  <a:srgbClr val="00007A"/>
                </a:solidFill>
              </a:rPr>
              <a:t>3- YMM’LERİN VERGİ İNCELEMELERİNDEKİ ROLÜ</a:t>
            </a:r>
          </a:p>
          <a:p>
            <a:pPr marL="0" indent="0">
              <a:buNone/>
            </a:pPr>
            <a:r>
              <a:rPr lang="tr-TR" sz="1100" b="1" dirty="0">
                <a:solidFill>
                  <a:srgbClr val="00007A"/>
                </a:solidFill>
              </a:rPr>
              <a:t> </a:t>
            </a:r>
            <a:r>
              <a:rPr lang="tr-TR" sz="1100" dirty="0" smtClean="0"/>
              <a:t>   </a:t>
            </a:r>
            <a:r>
              <a:rPr lang="tr-TR" sz="1100" b="1" dirty="0" smtClean="0"/>
              <a:t> - Vergi İncelemeleri hakkında istatistiki bilgi.</a:t>
            </a:r>
          </a:p>
          <a:p>
            <a:pPr marL="0" indent="0">
              <a:buNone/>
            </a:pPr>
            <a:r>
              <a:rPr lang="tr-TR" sz="1100" b="1" dirty="0"/>
              <a:t> </a:t>
            </a:r>
            <a:r>
              <a:rPr lang="tr-TR" sz="1100" b="1" dirty="0" smtClean="0"/>
              <a:t>    - Son 3 yılda Tam Tasdik yaptıran mükellefler nezdinde yapılan vergi incelemesi sayısı</a:t>
            </a:r>
          </a:p>
          <a:p>
            <a:pPr marL="0" indent="0">
              <a:buNone/>
            </a:pPr>
            <a:r>
              <a:rPr lang="tr-TR" sz="1100" b="1" dirty="0"/>
              <a:t> </a:t>
            </a:r>
            <a:r>
              <a:rPr lang="tr-TR" sz="1100" b="1" dirty="0" smtClean="0"/>
              <a:t>    - Son 3 yılda KDV İadesi Tasdik Raporu düzenlenen mükellefler nezdinde yapılan vergi inceleme sayısı.</a:t>
            </a:r>
          </a:p>
          <a:p>
            <a:pPr marL="0" indent="0">
              <a:buNone/>
            </a:pPr>
            <a:r>
              <a:rPr lang="tr-TR" sz="1100" b="1" dirty="0"/>
              <a:t> </a:t>
            </a:r>
            <a:r>
              <a:rPr lang="tr-TR" sz="1100" b="1" dirty="0" smtClean="0">
                <a:solidFill>
                  <a:srgbClr val="00007A"/>
                </a:solidFill>
              </a:rPr>
              <a:t>4- YMM MESLEĞİNİN DİĞER ÜLKELERDEKİ UYGULAMA ÖRNEKLERİ</a:t>
            </a:r>
          </a:p>
          <a:p>
            <a:pPr marL="0" indent="0">
              <a:buNone/>
            </a:pPr>
            <a:r>
              <a:rPr lang="tr-TR" sz="1100" b="1" dirty="0">
                <a:solidFill>
                  <a:srgbClr val="00007A"/>
                </a:solidFill>
              </a:rPr>
              <a:t> </a:t>
            </a:r>
            <a:r>
              <a:rPr lang="tr-TR" sz="1100" dirty="0" smtClean="0"/>
              <a:t>   - </a:t>
            </a:r>
            <a:r>
              <a:rPr lang="tr-TR" sz="1100" b="1" dirty="0" smtClean="0"/>
              <a:t>Gelişmiş ülkelerdeki uygulama örnekleri</a:t>
            </a:r>
          </a:p>
          <a:p>
            <a:pPr marL="0" indent="0">
              <a:buNone/>
            </a:pPr>
            <a:r>
              <a:rPr lang="tr-TR" sz="1100" b="1" dirty="0"/>
              <a:t> </a:t>
            </a:r>
            <a:r>
              <a:rPr lang="tr-TR" sz="1100" b="1" dirty="0" smtClean="0"/>
              <a:t>   - Gelişmekte olan ülkelerde Beyanname Tasdiki uygulama örnekleri.  </a:t>
            </a:r>
          </a:p>
          <a:p>
            <a:pPr marL="0" indent="0">
              <a:buNone/>
            </a:pPr>
            <a:r>
              <a:rPr lang="tr-TR" sz="1400" dirty="0"/>
              <a:t> </a:t>
            </a:r>
            <a:r>
              <a:rPr lang="tr-TR" sz="1400" dirty="0" smtClean="0"/>
              <a:t>    </a:t>
            </a:r>
            <a:endParaRPr lang="tr-TR" sz="1400" dirty="0"/>
          </a:p>
        </p:txBody>
      </p:sp>
    </p:spTree>
    <p:extLst>
      <p:ext uri="{BB962C8B-B14F-4D97-AF65-F5344CB8AC3E}">
        <p14:creationId xmlns:p14="http://schemas.microsoft.com/office/powerpoint/2010/main" val="127677557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600" dirty="0"/>
              <a:t>SON ÜÇ YILA AİT</a:t>
            </a:r>
            <a:r>
              <a:rPr lang="tr-TR" sz="2000" dirty="0">
                <a:solidFill>
                  <a:srgbClr val="FF0000"/>
                </a:solidFill>
              </a:rPr>
              <a:t> KDV İADESİ</a:t>
            </a:r>
            <a:r>
              <a:rPr lang="tr-TR" sz="1600" dirty="0"/>
              <a:t> TASDİK SÖZLEŞMESİ </a:t>
            </a:r>
            <a:r>
              <a:rPr lang="tr-TR" sz="1600" dirty="0" smtClean="0"/>
              <a:t>SAYILARI</a:t>
            </a:r>
            <a:endParaRPr lang="tr-TR" sz="1600" dirty="0"/>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990554816"/>
              </p:ext>
            </p:extLst>
          </p:nvPr>
        </p:nvGraphicFramePr>
        <p:xfrm>
          <a:off x="1800101" y="1126197"/>
          <a:ext cx="6264696" cy="4562161"/>
        </p:xfrm>
        <a:graphic>
          <a:graphicData uri="http://schemas.openxmlformats.org/drawingml/2006/table">
            <a:tbl>
              <a:tblPr>
                <a:tableStyleId>{5C22544A-7EE6-4342-B048-85BDC9FD1C3A}</a:tableStyleId>
              </a:tblPr>
              <a:tblGrid>
                <a:gridCol w="2268649"/>
                <a:gridCol w="1554658"/>
                <a:gridCol w="1255242"/>
                <a:gridCol w="1186147"/>
              </a:tblGrid>
              <a:tr h="415582">
                <a:tc>
                  <a:txBody>
                    <a:bodyPr/>
                    <a:lstStyle/>
                    <a:p>
                      <a:pPr algn="l" fontAlgn="ctr"/>
                      <a:r>
                        <a:rPr lang="tr-TR" sz="1200" u="none" strike="noStrike" dirty="0">
                          <a:effectLst/>
                        </a:rPr>
                        <a:t>ODA ADI</a:t>
                      </a:r>
                      <a:endParaRPr lang="tr-TR" sz="1200" b="1" i="0" u="none" strike="noStrike" dirty="0">
                        <a:solidFill>
                          <a:srgbClr val="FF0000"/>
                        </a:solidFill>
                        <a:effectLst/>
                        <a:latin typeface="Arial" charset="-94"/>
                      </a:endParaRPr>
                    </a:p>
                  </a:txBody>
                  <a:tcPr marL="12700" marR="12700" marT="12700" marB="0" anchor="ctr"/>
                </a:tc>
                <a:tc>
                  <a:txBody>
                    <a:bodyPr/>
                    <a:lstStyle/>
                    <a:p>
                      <a:pPr algn="r" fontAlgn="ctr"/>
                      <a:r>
                        <a:rPr lang="tr-TR" sz="1200" b="1" u="none" strike="noStrike" dirty="0">
                          <a:effectLst/>
                        </a:rPr>
                        <a:t>2014</a:t>
                      </a:r>
                      <a:endParaRPr lang="tr-TR" sz="1200" b="1" i="0" u="none" strike="noStrike" dirty="0">
                        <a:solidFill>
                          <a:srgbClr val="FF0000"/>
                        </a:solidFill>
                        <a:effectLst/>
                        <a:latin typeface="Arial" charset="-94"/>
                      </a:endParaRPr>
                    </a:p>
                  </a:txBody>
                  <a:tcPr marL="12700" marR="12700" marT="12700" marB="0" anchor="ctr"/>
                </a:tc>
                <a:tc>
                  <a:txBody>
                    <a:bodyPr/>
                    <a:lstStyle/>
                    <a:p>
                      <a:pPr algn="r" fontAlgn="ctr"/>
                      <a:r>
                        <a:rPr lang="tr-TR" sz="1200" b="1" u="none" strike="noStrike" dirty="0">
                          <a:effectLst/>
                        </a:rPr>
                        <a:t>2015</a:t>
                      </a:r>
                      <a:endParaRPr lang="tr-TR" sz="1200" b="1" i="0" u="none" strike="noStrike" dirty="0">
                        <a:solidFill>
                          <a:srgbClr val="FF0000"/>
                        </a:solidFill>
                        <a:effectLst/>
                        <a:latin typeface="Arial" charset="-94"/>
                      </a:endParaRPr>
                    </a:p>
                  </a:txBody>
                  <a:tcPr marL="12700" marR="12700" marT="12700" marB="0" anchor="ctr"/>
                </a:tc>
                <a:tc>
                  <a:txBody>
                    <a:bodyPr/>
                    <a:lstStyle/>
                    <a:p>
                      <a:pPr algn="r" fontAlgn="ctr"/>
                      <a:r>
                        <a:rPr lang="tr-TR" sz="1200" b="1" u="none" strike="noStrike" dirty="0">
                          <a:effectLst/>
                        </a:rPr>
                        <a:t>2016</a:t>
                      </a:r>
                      <a:endParaRPr lang="tr-TR" sz="1200" b="1" i="0" u="none" strike="noStrike" dirty="0">
                        <a:solidFill>
                          <a:srgbClr val="FF0000"/>
                        </a:solidFill>
                        <a:effectLst/>
                        <a:latin typeface="Arial" charset="-94"/>
                      </a:endParaRPr>
                    </a:p>
                  </a:txBody>
                  <a:tcPr marL="12700" marR="12700" marT="12700" marB="0" anchor="ctr"/>
                </a:tc>
              </a:tr>
              <a:tr h="369406">
                <a:tc>
                  <a:txBody>
                    <a:bodyPr/>
                    <a:lstStyle/>
                    <a:p>
                      <a:pPr algn="l" fontAlgn="ctr"/>
                      <a:r>
                        <a:rPr lang="tr-TR" sz="1200" u="none" strike="noStrike">
                          <a:effectLst/>
                        </a:rPr>
                        <a:t>ANKARA</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17.770</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17.143</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16.767</a:t>
                      </a:r>
                      <a:endParaRPr lang="tr-TR" sz="1200" b="1" i="0" u="none" strike="noStrike" dirty="0">
                        <a:solidFill>
                          <a:srgbClr val="000000"/>
                        </a:solidFill>
                        <a:effectLst/>
                        <a:latin typeface="Arial" charset="-94"/>
                      </a:endParaRPr>
                    </a:p>
                  </a:txBody>
                  <a:tcPr marL="12700" marR="12700" marT="12700" marB="0" anchor="ctr"/>
                </a:tc>
              </a:tr>
              <a:tr h="404037">
                <a:tc>
                  <a:txBody>
                    <a:bodyPr/>
                    <a:lstStyle/>
                    <a:p>
                      <a:pPr algn="l" fontAlgn="ctr"/>
                      <a:r>
                        <a:rPr lang="tr-TR" sz="1200" u="none" strike="noStrike">
                          <a:effectLst/>
                        </a:rPr>
                        <a:t>İSTANBUL</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31.131</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31.687</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31.589</a:t>
                      </a:r>
                      <a:endParaRPr lang="tr-TR" sz="1200" b="1" i="0" u="none" strike="noStrike">
                        <a:solidFill>
                          <a:srgbClr val="000000"/>
                        </a:solidFill>
                        <a:effectLst/>
                        <a:latin typeface="Arial" charset="-94"/>
                      </a:endParaRPr>
                    </a:p>
                  </a:txBody>
                  <a:tcPr marL="12700" marR="12700" marT="12700" marB="0" anchor="ctr"/>
                </a:tc>
              </a:tr>
              <a:tr h="334774">
                <a:tc>
                  <a:txBody>
                    <a:bodyPr/>
                    <a:lstStyle/>
                    <a:p>
                      <a:pPr algn="l" fontAlgn="ctr"/>
                      <a:r>
                        <a:rPr lang="tr-TR" sz="1200" u="none" strike="noStrike">
                          <a:effectLst/>
                        </a:rPr>
                        <a:t>İZMİR</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5.733</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5.684</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5.677</a:t>
                      </a:r>
                      <a:endParaRPr lang="tr-TR" sz="1200" b="1" i="0" u="none" strike="noStrike">
                        <a:solidFill>
                          <a:srgbClr val="000000"/>
                        </a:solidFill>
                        <a:effectLst/>
                        <a:latin typeface="Arial" charset="-94"/>
                      </a:endParaRPr>
                    </a:p>
                  </a:txBody>
                  <a:tcPr marL="12700" marR="12700" marT="12700" marB="0" anchor="ctr"/>
                </a:tc>
              </a:tr>
              <a:tr h="404037">
                <a:tc>
                  <a:txBody>
                    <a:bodyPr/>
                    <a:lstStyle/>
                    <a:p>
                      <a:pPr algn="l" fontAlgn="ctr"/>
                      <a:r>
                        <a:rPr lang="tr-TR" sz="1200" u="none" strike="noStrike">
                          <a:effectLst/>
                        </a:rPr>
                        <a:t>ADANA</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8.995</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8.455</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7.997</a:t>
                      </a:r>
                      <a:endParaRPr lang="tr-TR" sz="1200" b="1" i="0" u="none" strike="noStrike">
                        <a:solidFill>
                          <a:srgbClr val="000000"/>
                        </a:solidFill>
                        <a:effectLst/>
                        <a:latin typeface="Arial" charset="-94"/>
                      </a:endParaRPr>
                    </a:p>
                  </a:txBody>
                  <a:tcPr marL="12700" marR="12700" marT="12700" marB="0" anchor="ctr"/>
                </a:tc>
              </a:tr>
              <a:tr h="404037">
                <a:tc>
                  <a:txBody>
                    <a:bodyPr/>
                    <a:lstStyle/>
                    <a:p>
                      <a:pPr algn="l" fontAlgn="ctr"/>
                      <a:r>
                        <a:rPr lang="tr-TR" sz="1200" u="none" strike="noStrike">
                          <a:effectLst/>
                        </a:rPr>
                        <a:t>ESKİŞEHİR</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659</a:t>
                      </a:r>
                      <a:endParaRPr lang="tr-TR" sz="1200" b="1" i="0" u="none" strike="noStrike" dirty="0">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628</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726</a:t>
                      </a:r>
                      <a:endParaRPr lang="tr-TR" sz="1200" b="1" i="0" u="none" strike="noStrike">
                        <a:solidFill>
                          <a:srgbClr val="000000"/>
                        </a:solidFill>
                        <a:effectLst/>
                        <a:latin typeface="Arial" charset="-94"/>
                      </a:endParaRPr>
                    </a:p>
                  </a:txBody>
                  <a:tcPr marL="12700" marR="12700" marT="12700" marB="0" anchor="ctr"/>
                </a:tc>
              </a:tr>
              <a:tr h="357862">
                <a:tc>
                  <a:txBody>
                    <a:bodyPr/>
                    <a:lstStyle/>
                    <a:p>
                      <a:pPr algn="l" fontAlgn="ctr"/>
                      <a:r>
                        <a:rPr lang="tr-TR" sz="1200" u="none" strike="noStrike">
                          <a:effectLst/>
                        </a:rPr>
                        <a:t>BURSA</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dirty="0">
                          <a:effectLst/>
                        </a:rPr>
                        <a:t>2.346</a:t>
                      </a:r>
                      <a:endParaRPr lang="tr-TR" sz="1200" b="1" i="0" u="none" strike="noStrike" dirty="0">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2.292</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2.304</a:t>
                      </a:r>
                      <a:endParaRPr lang="tr-TR" sz="1200" b="1" i="0" u="none" strike="noStrike">
                        <a:solidFill>
                          <a:srgbClr val="000000"/>
                        </a:solidFill>
                        <a:effectLst/>
                        <a:latin typeface="Arial" charset="-94"/>
                      </a:endParaRPr>
                    </a:p>
                  </a:txBody>
                  <a:tcPr marL="12700" marR="12700" marT="12700" marB="0" anchor="ctr"/>
                </a:tc>
              </a:tr>
              <a:tr h="392494">
                <a:tc>
                  <a:txBody>
                    <a:bodyPr/>
                    <a:lstStyle/>
                    <a:p>
                      <a:pPr algn="l" fontAlgn="ctr"/>
                      <a:r>
                        <a:rPr lang="tr-TR" sz="1200" u="none" strike="noStrike">
                          <a:effectLst/>
                        </a:rPr>
                        <a:t>ANTALYA</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1.082</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1.187</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1.227</a:t>
                      </a:r>
                      <a:endParaRPr lang="tr-TR" sz="1200" b="1" i="0" u="none" strike="noStrike">
                        <a:solidFill>
                          <a:srgbClr val="000000"/>
                        </a:solidFill>
                        <a:effectLst/>
                        <a:latin typeface="Arial" charset="-94"/>
                      </a:endParaRPr>
                    </a:p>
                  </a:txBody>
                  <a:tcPr marL="12700" marR="12700" marT="12700" marB="0" anchor="ctr"/>
                </a:tc>
              </a:tr>
              <a:tr h="542565">
                <a:tc>
                  <a:txBody>
                    <a:bodyPr/>
                    <a:lstStyle/>
                    <a:p>
                      <a:pPr algn="l" fontAlgn="ctr"/>
                      <a:r>
                        <a:rPr lang="tr-TR" sz="1200" u="none" strike="noStrike">
                          <a:effectLst/>
                        </a:rPr>
                        <a:t>GAZIANTEP</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9.242</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10.208</a:t>
                      </a:r>
                      <a:endParaRPr lang="tr-TR" sz="1200" b="1" i="0" u="none" strike="noStrike">
                        <a:solidFill>
                          <a:srgbClr val="000000"/>
                        </a:solidFill>
                        <a:effectLst/>
                        <a:latin typeface="Arial" charset="-94"/>
                      </a:endParaRPr>
                    </a:p>
                  </a:txBody>
                  <a:tcPr marL="12700" marR="12700" marT="12700" marB="0" anchor="ctr"/>
                </a:tc>
                <a:tc>
                  <a:txBody>
                    <a:bodyPr/>
                    <a:lstStyle/>
                    <a:p>
                      <a:pPr algn="r" fontAlgn="ctr"/>
                      <a:r>
                        <a:rPr lang="tr-TR" sz="1200" u="none" strike="noStrike">
                          <a:effectLst/>
                        </a:rPr>
                        <a:t>9.748</a:t>
                      </a:r>
                      <a:endParaRPr lang="tr-TR" sz="1200" b="1" i="0" u="none" strike="noStrike">
                        <a:solidFill>
                          <a:srgbClr val="000000"/>
                        </a:solidFill>
                        <a:effectLst/>
                        <a:latin typeface="Arial" charset="-94"/>
                      </a:endParaRPr>
                    </a:p>
                  </a:txBody>
                  <a:tcPr marL="12700" marR="12700" marT="12700" marB="0" anchor="ctr"/>
                </a:tc>
              </a:tr>
              <a:tr h="307838">
                <a:tc>
                  <a:txBody>
                    <a:bodyPr/>
                    <a:lstStyle/>
                    <a:p>
                      <a:pPr algn="l" fontAlgn="ctr"/>
                      <a:r>
                        <a:rPr lang="tr-TR" sz="1400" b="1" u="none" strike="noStrike" dirty="0" smtClean="0">
                          <a:solidFill>
                            <a:srgbClr val="FF0000"/>
                          </a:solidFill>
                          <a:effectLst/>
                        </a:rPr>
                        <a:t>TOPLAM</a:t>
                      </a:r>
                      <a:endParaRPr lang="tr-TR" sz="1400" b="1" i="0" u="none" strike="noStrike" dirty="0">
                        <a:solidFill>
                          <a:srgbClr val="FF0000"/>
                        </a:solidFill>
                        <a:effectLst/>
                        <a:latin typeface="Arial" charset="-94"/>
                      </a:endParaRPr>
                    </a:p>
                  </a:txBody>
                  <a:tcPr marL="12700" marR="12700" marT="12700" marB="0" anchor="ctr"/>
                </a:tc>
                <a:tc>
                  <a:txBody>
                    <a:bodyPr/>
                    <a:lstStyle/>
                    <a:p>
                      <a:pPr algn="r" fontAlgn="ctr"/>
                      <a:r>
                        <a:rPr lang="tr-TR" sz="1400" b="1" u="none" strike="noStrike" dirty="0">
                          <a:solidFill>
                            <a:srgbClr val="FF0000"/>
                          </a:solidFill>
                          <a:effectLst/>
                        </a:rPr>
                        <a:t>76.958</a:t>
                      </a:r>
                      <a:endParaRPr lang="tr-TR" sz="1400" b="1" i="0" u="none" strike="noStrike" dirty="0">
                        <a:solidFill>
                          <a:srgbClr val="FF0000"/>
                        </a:solidFill>
                        <a:effectLst/>
                        <a:latin typeface="Arial" charset="-94"/>
                      </a:endParaRPr>
                    </a:p>
                  </a:txBody>
                  <a:tcPr marL="12700" marR="12700" marT="12700" marB="0" anchor="ctr"/>
                </a:tc>
                <a:tc>
                  <a:txBody>
                    <a:bodyPr/>
                    <a:lstStyle/>
                    <a:p>
                      <a:pPr algn="r" fontAlgn="ctr"/>
                      <a:r>
                        <a:rPr lang="tr-TR" sz="1400" b="1" u="none" strike="noStrike" dirty="0">
                          <a:solidFill>
                            <a:srgbClr val="FF0000"/>
                          </a:solidFill>
                          <a:effectLst/>
                        </a:rPr>
                        <a:t>77.284</a:t>
                      </a:r>
                      <a:endParaRPr lang="tr-TR" sz="1400" b="1" i="0" u="none" strike="noStrike" dirty="0">
                        <a:solidFill>
                          <a:srgbClr val="FF0000"/>
                        </a:solidFill>
                        <a:effectLst/>
                        <a:latin typeface="Arial" charset="-94"/>
                      </a:endParaRPr>
                    </a:p>
                  </a:txBody>
                  <a:tcPr marL="12700" marR="12700" marT="12700" marB="0" anchor="ctr"/>
                </a:tc>
                <a:tc>
                  <a:txBody>
                    <a:bodyPr/>
                    <a:lstStyle/>
                    <a:p>
                      <a:pPr algn="r" fontAlgn="ctr"/>
                      <a:r>
                        <a:rPr lang="tr-TR" sz="1400" b="1" u="none" strike="noStrike" dirty="0">
                          <a:solidFill>
                            <a:srgbClr val="FF0000"/>
                          </a:solidFill>
                          <a:effectLst/>
                        </a:rPr>
                        <a:t>76.035</a:t>
                      </a:r>
                      <a:endParaRPr lang="tr-TR" sz="1400" b="1" i="0" u="none" strike="noStrike" dirty="0">
                        <a:solidFill>
                          <a:srgbClr val="FF0000"/>
                        </a:solidFill>
                        <a:effectLst/>
                        <a:latin typeface="Arial" charset="-94"/>
                      </a:endParaRPr>
                    </a:p>
                  </a:txBody>
                  <a:tcPr marL="12700" marR="12700" marT="12700" marB="0" anchor="ctr"/>
                </a:tc>
              </a:tr>
              <a:tr h="237035">
                <a:tc>
                  <a:txBody>
                    <a:bodyPr/>
                    <a:lstStyle/>
                    <a:p>
                      <a:pPr algn="l" fontAlgn="ctr"/>
                      <a:r>
                        <a:rPr lang="tr-TR" sz="1200" u="none" strike="noStrike" dirty="0">
                          <a:effectLst/>
                        </a:rPr>
                        <a:t>KAYNAK: GİB</a:t>
                      </a:r>
                      <a:endParaRPr lang="tr-TR" sz="1200" b="1" i="0" u="none" strike="noStrike" dirty="0">
                        <a:solidFill>
                          <a:srgbClr val="000000"/>
                        </a:solidFill>
                        <a:effectLst/>
                        <a:latin typeface="Arial" charset="-94"/>
                      </a:endParaRPr>
                    </a:p>
                  </a:txBody>
                  <a:tcPr marL="12700" marR="12700" marT="12700" marB="0" anchor="ctr"/>
                </a:tc>
                <a:tc>
                  <a:txBody>
                    <a:bodyPr/>
                    <a:lstStyle/>
                    <a:p>
                      <a:pPr algn="l" fontAlgn="ctr"/>
                      <a:endParaRPr lang="tr-TR" sz="1000" b="0" i="0" u="none" strike="noStrike">
                        <a:effectLst/>
                        <a:latin typeface="Arial" charset="-94"/>
                      </a:endParaRPr>
                    </a:p>
                  </a:txBody>
                  <a:tcPr marL="12700" marR="12700" marT="12700" marB="0" anchor="ctr"/>
                </a:tc>
                <a:tc>
                  <a:txBody>
                    <a:bodyPr/>
                    <a:lstStyle/>
                    <a:p>
                      <a:pPr algn="l" fontAlgn="ctr"/>
                      <a:endParaRPr lang="tr-TR" sz="1000" b="0" i="0" u="none" strike="noStrike">
                        <a:effectLst/>
                        <a:latin typeface="Arial" charset="-94"/>
                      </a:endParaRPr>
                    </a:p>
                  </a:txBody>
                  <a:tcPr marL="12700" marR="12700" marT="12700" marB="0" anchor="ctr"/>
                </a:tc>
                <a:tc>
                  <a:txBody>
                    <a:bodyPr/>
                    <a:lstStyle/>
                    <a:p>
                      <a:pPr algn="l" fontAlgn="ctr"/>
                      <a:endParaRPr lang="tr-TR" sz="1000" b="0" i="0" u="none" strike="noStrike">
                        <a:effectLst/>
                        <a:latin typeface="Arial" charset="-94"/>
                      </a:endParaRPr>
                    </a:p>
                  </a:txBody>
                  <a:tcPr marL="12700" marR="12700" marT="12700" marB="0" anchor="ctr"/>
                </a:tc>
              </a:tr>
              <a:tr h="392494">
                <a:tc gridSpan="4">
                  <a:txBody>
                    <a:bodyPr/>
                    <a:lstStyle/>
                    <a:p>
                      <a:pPr algn="ctr" fontAlgn="ctr"/>
                      <a:r>
                        <a:rPr lang="tr-TR" sz="1000" u="none" strike="noStrike" dirty="0">
                          <a:effectLst/>
                        </a:rPr>
                        <a:t>BİLGİLENDİRME NOTU :  </a:t>
                      </a:r>
                      <a:r>
                        <a:rPr lang="tr-TR" sz="1000" u="none" strike="noStrike" dirty="0" smtClean="0">
                          <a:effectLst/>
                        </a:rPr>
                        <a:t>İHRACAT DAHİL TÜM KDV İADESİ SÖZLEŞMELERİ</a:t>
                      </a:r>
                      <a:endParaRPr lang="tr-TR" sz="1000" b="1" i="0" u="none" strike="noStrike" dirty="0">
                        <a:solidFill>
                          <a:srgbClr val="000000"/>
                        </a:solidFill>
                        <a:effectLst/>
                        <a:latin typeface="Arial" charset="-94"/>
                      </a:endParaRPr>
                    </a:p>
                  </a:txBody>
                  <a:tcPr marL="12700" marR="12700" marT="12700" marB="0" anchor="ct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1961583957"/>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SON 3 YILDA YMM LER TARAFINDAN YAPILAN KDV İADESİ MİKTARLARI</a:t>
            </a:r>
            <a:endParaRPr lang="tr-TR" sz="1800" dirty="0"/>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329522338"/>
              </p:ext>
            </p:extLst>
          </p:nvPr>
        </p:nvGraphicFramePr>
        <p:xfrm>
          <a:off x="1727746" y="1079847"/>
          <a:ext cx="6769099" cy="4464498"/>
        </p:xfrm>
        <a:graphic>
          <a:graphicData uri="http://schemas.openxmlformats.org/drawingml/2006/table">
            <a:tbl>
              <a:tblPr>
                <a:tableStyleId>{5C22544A-7EE6-4342-B048-85BDC9FD1C3A}</a:tableStyleId>
              </a:tblPr>
              <a:tblGrid>
                <a:gridCol w="2953345"/>
                <a:gridCol w="1236662"/>
                <a:gridCol w="1212255"/>
                <a:gridCol w="1366837"/>
              </a:tblGrid>
              <a:tr h="394063">
                <a:tc>
                  <a:txBody>
                    <a:bodyPr/>
                    <a:lstStyle/>
                    <a:p>
                      <a:pPr algn="ctr" fontAlgn="ctr"/>
                      <a:r>
                        <a:rPr lang="tr-TR" sz="1100" u="none" strike="noStrike" dirty="0">
                          <a:effectLst/>
                        </a:rPr>
                        <a:t>Türü</a:t>
                      </a:r>
                      <a:endParaRPr lang="tr-TR" sz="1100" b="1" i="0" u="none" strike="noStrike" dirty="0">
                        <a:solidFill>
                          <a:srgbClr val="000000"/>
                        </a:solidFill>
                        <a:effectLst/>
                        <a:latin typeface="Arial Black" charset="-94"/>
                      </a:endParaRPr>
                    </a:p>
                  </a:txBody>
                  <a:tcPr marL="10848" marR="10848" marT="10848" marB="0" anchor="ctr"/>
                </a:tc>
                <a:tc>
                  <a:txBody>
                    <a:bodyPr/>
                    <a:lstStyle/>
                    <a:p>
                      <a:pPr algn="ctr" fontAlgn="ctr"/>
                      <a:r>
                        <a:rPr lang="tr-TR" sz="1100" u="none" strike="noStrike" dirty="0">
                          <a:effectLst/>
                        </a:rPr>
                        <a:t>2014/TL</a:t>
                      </a:r>
                      <a:endParaRPr lang="tr-TR" sz="1100" b="1" i="0" u="none" strike="noStrike" dirty="0">
                        <a:solidFill>
                          <a:srgbClr val="000000"/>
                        </a:solidFill>
                        <a:effectLst/>
                        <a:latin typeface="Arial Black" charset="-94"/>
                      </a:endParaRPr>
                    </a:p>
                  </a:txBody>
                  <a:tcPr marL="10848" marR="10848" marT="10848" marB="0" anchor="ctr">
                    <a:solidFill>
                      <a:schemeClr val="accent3">
                        <a:lumMod val="65000"/>
                      </a:schemeClr>
                    </a:solidFill>
                  </a:tcPr>
                </a:tc>
                <a:tc>
                  <a:txBody>
                    <a:bodyPr/>
                    <a:lstStyle/>
                    <a:p>
                      <a:pPr algn="ctr" fontAlgn="ctr"/>
                      <a:r>
                        <a:rPr lang="tr-TR" sz="1100" u="none" strike="noStrike">
                          <a:effectLst/>
                        </a:rPr>
                        <a:t>2015/TL</a:t>
                      </a:r>
                      <a:endParaRPr lang="tr-TR" sz="1100" b="1" i="0" u="none" strike="noStrike">
                        <a:solidFill>
                          <a:srgbClr val="000000"/>
                        </a:solidFill>
                        <a:effectLst/>
                        <a:latin typeface="Arial Black" charset="-94"/>
                      </a:endParaRPr>
                    </a:p>
                  </a:txBody>
                  <a:tcPr marL="10848" marR="10848" marT="10848" marB="0" anchor="ctr"/>
                </a:tc>
                <a:tc>
                  <a:txBody>
                    <a:bodyPr/>
                    <a:lstStyle/>
                    <a:p>
                      <a:pPr algn="ctr" fontAlgn="ctr"/>
                      <a:r>
                        <a:rPr lang="tr-TR" sz="1100" u="none" strike="noStrike" dirty="0">
                          <a:effectLst/>
                        </a:rPr>
                        <a:t>2016/TL</a:t>
                      </a:r>
                      <a:endParaRPr lang="tr-TR" sz="1100" b="1" i="0" u="none" strike="noStrike" dirty="0">
                        <a:solidFill>
                          <a:srgbClr val="000000"/>
                        </a:solidFill>
                        <a:effectLst/>
                        <a:latin typeface="Arial Black" charset="-94"/>
                      </a:endParaRPr>
                    </a:p>
                  </a:txBody>
                  <a:tcPr marL="10848" marR="10848" marT="10848" marB="0" anchor="ctr">
                    <a:solidFill>
                      <a:srgbClr val="FFC000"/>
                    </a:solidFill>
                  </a:tcPr>
                </a:tc>
              </a:tr>
              <a:tr h="635136">
                <a:tc>
                  <a:txBody>
                    <a:bodyPr/>
                    <a:lstStyle/>
                    <a:p>
                      <a:pPr algn="l" fontAlgn="ctr"/>
                      <a:r>
                        <a:rPr lang="tr-TR" sz="1100" u="none" strike="noStrike" dirty="0">
                          <a:effectLst/>
                        </a:rPr>
                        <a:t>İhracat KDV İadesi (Mad.11)</a:t>
                      </a:r>
                      <a:endParaRPr lang="tr-TR" sz="1100" b="1" i="0" u="none" strike="noStrike" dirty="0">
                        <a:solidFill>
                          <a:srgbClr val="000000"/>
                        </a:solidFill>
                        <a:effectLst/>
                        <a:latin typeface="Arial Black" charset="-94"/>
                      </a:endParaRPr>
                    </a:p>
                  </a:txBody>
                  <a:tcPr marL="10848" marR="10848" marT="10848" marB="0" anchor="ctr"/>
                </a:tc>
                <a:tc>
                  <a:txBody>
                    <a:bodyPr/>
                    <a:lstStyle/>
                    <a:p>
                      <a:pPr algn="r" fontAlgn="ctr"/>
                      <a:r>
                        <a:rPr lang="tr-TR" sz="1100" u="none" strike="noStrike" dirty="0">
                          <a:effectLst/>
                        </a:rPr>
                        <a:t>      5.693.197.782    </a:t>
                      </a:r>
                      <a:endParaRPr lang="tr-TR" sz="1100" b="1" i="0" u="none" strike="noStrike" dirty="0">
                        <a:solidFill>
                          <a:srgbClr val="000000"/>
                        </a:solidFill>
                        <a:effectLst/>
                        <a:latin typeface="Arial Black" charset="-94"/>
                      </a:endParaRPr>
                    </a:p>
                  </a:txBody>
                  <a:tcPr marL="10848" marR="10848" marT="10848" marB="0" anchor="ctr">
                    <a:solidFill>
                      <a:schemeClr val="accent3">
                        <a:lumMod val="65000"/>
                      </a:schemeClr>
                    </a:solidFill>
                  </a:tcPr>
                </a:tc>
                <a:tc>
                  <a:txBody>
                    <a:bodyPr/>
                    <a:lstStyle/>
                    <a:p>
                      <a:pPr algn="r" fontAlgn="ctr"/>
                      <a:r>
                        <a:rPr lang="tr-TR" sz="1100" u="none" strike="noStrike" dirty="0">
                          <a:effectLst/>
                        </a:rPr>
                        <a:t>      7.220.012.481    </a:t>
                      </a:r>
                      <a:endParaRPr lang="tr-TR" sz="1100" b="1" i="0" u="none" strike="noStrike" dirty="0">
                        <a:solidFill>
                          <a:srgbClr val="000000"/>
                        </a:solidFill>
                        <a:effectLst/>
                        <a:latin typeface="Arial Black" charset="-94"/>
                      </a:endParaRPr>
                    </a:p>
                  </a:txBody>
                  <a:tcPr marL="10848" marR="10848" marT="10848" marB="0" anchor="ctr"/>
                </a:tc>
                <a:tc>
                  <a:txBody>
                    <a:bodyPr/>
                    <a:lstStyle/>
                    <a:p>
                      <a:pPr algn="r" fontAlgn="ctr"/>
                      <a:r>
                        <a:rPr lang="tr-TR" sz="1100" u="none" strike="noStrike" dirty="0">
                          <a:effectLst/>
                        </a:rPr>
                        <a:t>      7.886.114.243    </a:t>
                      </a:r>
                      <a:endParaRPr lang="tr-TR" sz="1100" b="1" i="0" u="none" strike="noStrike" dirty="0">
                        <a:solidFill>
                          <a:srgbClr val="000000"/>
                        </a:solidFill>
                        <a:effectLst/>
                        <a:latin typeface="Arial Black" charset="-94"/>
                      </a:endParaRPr>
                    </a:p>
                  </a:txBody>
                  <a:tcPr marL="10848" marR="10848" marT="10848" marB="0" anchor="ctr">
                    <a:solidFill>
                      <a:srgbClr val="FFC000"/>
                    </a:solidFill>
                  </a:tcPr>
                </a:tc>
              </a:tr>
              <a:tr h="635136">
                <a:tc>
                  <a:txBody>
                    <a:bodyPr/>
                    <a:lstStyle/>
                    <a:p>
                      <a:pPr algn="l" fontAlgn="ctr"/>
                      <a:r>
                        <a:rPr lang="tr-TR" sz="1100" u="none" strike="noStrike" dirty="0">
                          <a:effectLst/>
                        </a:rPr>
                        <a:t>İndirimli Oran KDV (Md29/2)</a:t>
                      </a:r>
                      <a:endParaRPr lang="tr-TR" sz="1100" b="1" i="0" u="none" strike="noStrike" dirty="0">
                        <a:solidFill>
                          <a:srgbClr val="000000"/>
                        </a:solidFill>
                        <a:effectLst/>
                        <a:latin typeface="Arial Black" charset="-94"/>
                      </a:endParaRPr>
                    </a:p>
                  </a:txBody>
                  <a:tcPr marL="10848" marR="10848" marT="10848" marB="0" anchor="ctr"/>
                </a:tc>
                <a:tc>
                  <a:txBody>
                    <a:bodyPr/>
                    <a:lstStyle/>
                    <a:p>
                      <a:pPr algn="r" fontAlgn="ctr"/>
                      <a:r>
                        <a:rPr lang="tr-TR" sz="1100" u="none" strike="noStrike" dirty="0">
                          <a:effectLst/>
                        </a:rPr>
                        <a:t>      2.328.979.264    </a:t>
                      </a:r>
                      <a:endParaRPr lang="tr-TR" sz="1100" b="1" i="0" u="none" strike="noStrike" dirty="0">
                        <a:solidFill>
                          <a:srgbClr val="000000"/>
                        </a:solidFill>
                        <a:effectLst/>
                        <a:latin typeface="Arial Black" charset="-94"/>
                      </a:endParaRPr>
                    </a:p>
                  </a:txBody>
                  <a:tcPr marL="10848" marR="10848" marT="10848" marB="0" anchor="ctr">
                    <a:solidFill>
                      <a:schemeClr val="accent3">
                        <a:lumMod val="65000"/>
                      </a:schemeClr>
                    </a:solidFill>
                  </a:tcPr>
                </a:tc>
                <a:tc>
                  <a:txBody>
                    <a:bodyPr/>
                    <a:lstStyle/>
                    <a:p>
                      <a:pPr algn="r" fontAlgn="ctr"/>
                      <a:r>
                        <a:rPr lang="tr-TR" sz="1100" u="none" strike="noStrike" dirty="0">
                          <a:effectLst/>
                        </a:rPr>
                        <a:t>      3.650.260.112    </a:t>
                      </a:r>
                      <a:endParaRPr lang="tr-TR" sz="1100" b="1" i="0" u="none" strike="noStrike" dirty="0">
                        <a:solidFill>
                          <a:srgbClr val="000000"/>
                        </a:solidFill>
                        <a:effectLst/>
                        <a:latin typeface="Arial Black" charset="-94"/>
                      </a:endParaRPr>
                    </a:p>
                  </a:txBody>
                  <a:tcPr marL="10848" marR="10848" marT="10848" marB="0" anchor="ctr"/>
                </a:tc>
                <a:tc>
                  <a:txBody>
                    <a:bodyPr/>
                    <a:lstStyle/>
                    <a:p>
                      <a:pPr algn="r" fontAlgn="ctr"/>
                      <a:r>
                        <a:rPr lang="tr-TR" sz="1100" u="none" strike="noStrike" dirty="0">
                          <a:effectLst/>
                        </a:rPr>
                        <a:t>      4.221.878.561    </a:t>
                      </a:r>
                      <a:endParaRPr lang="tr-TR" sz="1100" b="1" i="0" u="none" strike="noStrike" dirty="0">
                        <a:solidFill>
                          <a:srgbClr val="000000"/>
                        </a:solidFill>
                        <a:effectLst/>
                        <a:latin typeface="Arial Black" charset="-94"/>
                      </a:endParaRPr>
                    </a:p>
                  </a:txBody>
                  <a:tcPr marL="10848" marR="10848" marT="10848" marB="0" anchor="ctr">
                    <a:solidFill>
                      <a:srgbClr val="FFC000"/>
                    </a:solidFill>
                  </a:tcPr>
                </a:tc>
              </a:tr>
              <a:tr h="635136">
                <a:tc>
                  <a:txBody>
                    <a:bodyPr/>
                    <a:lstStyle/>
                    <a:p>
                      <a:pPr algn="l" fontAlgn="ctr"/>
                      <a:r>
                        <a:rPr lang="tr-TR" sz="1100" u="none" strike="noStrike" dirty="0">
                          <a:effectLst/>
                        </a:rPr>
                        <a:t>Diğer KDV İadeleri (Md.13-14-vb)</a:t>
                      </a:r>
                      <a:endParaRPr lang="tr-TR" sz="1100" b="1" i="0" u="none" strike="noStrike" dirty="0">
                        <a:solidFill>
                          <a:srgbClr val="000000"/>
                        </a:solidFill>
                        <a:effectLst/>
                        <a:latin typeface="Arial Black" charset="-94"/>
                      </a:endParaRPr>
                    </a:p>
                  </a:txBody>
                  <a:tcPr marL="10848" marR="10848" marT="10848" marB="0" anchor="ctr"/>
                </a:tc>
                <a:tc>
                  <a:txBody>
                    <a:bodyPr/>
                    <a:lstStyle/>
                    <a:p>
                      <a:pPr algn="r" fontAlgn="ctr"/>
                      <a:r>
                        <a:rPr lang="tr-TR" sz="1100" u="none" strike="noStrike" dirty="0">
                          <a:effectLst/>
                        </a:rPr>
                        <a:t>      2.416.376.038    </a:t>
                      </a:r>
                      <a:endParaRPr lang="tr-TR" sz="1100" b="1" i="0" u="none" strike="noStrike" dirty="0">
                        <a:solidFill>
                          <a:srgbClr val="000000"/>
                        </a:solidFill>
                        <a:effectLst/>
                        <a:latin typeface="Arial Black" charset="-94"/>
                      </a:endParaRPr>
                    </a:p>
                  </a:txBody>
                  <a:tcPr marL="10848" marR="10848" marT="10848" marB="0" anchor="ctr">
                    <a:solidFill>
                      <a:schemeClr val="accent3">
                        <a:lumMod val="65000"/>
                      </a:schemeClr>
                    </a:solidFill>
                  </a:tcPr>
                </a:tc>
                <a:tc>
                  <a:txBody>
                    <a:bodyPr/>
                    <a:lstStyle/>
                    <a:p>
                      <a:pPr algn="r" fontAlgn="ctr"/>
                      <a:r>
                        <a:rPr lang="tr-TR" sz="1100" u="none" strike="noStrike" dirty="0">
                          <a:effectLst/>
                        </a:rPr>
                        <a:t>      3.349.037.942    </a:t>
                      </a:r>
                      <a:endParaRPr lang="tr-TR" sz="1100" b="1" i="0" u="none" strike="noStrike" dirty="0">
                        <a:solidFill>
                          <a:srgbClr val="000000"/>
                        </a:solidFill>
                        <a:effectLst/>
                        <a:latin typeface="Arial Black" charset="-94"/>
                      </a:endParaRPr>
                    </a:p>
                  </a:txBody>
                  <a:tcPr marL="10848" marR="10848" marT="10848" marB="0" anchor="ctr"/>
                </a:tc>
                <a:tc>
                  <a:txBody>
                    <a:bodyPr/>
                    <a:lstStyle/>
                    <a:p>
                      <a:pPr algn="r" fontAlgn="ctr"/>
                      <a:r>
                        <a:rPr lang="tr-TR" sz="1100" u="none" strike="noStrike" dirty="0">
                          <a:effectLst/>
                        </a:rPr>
                        <a:t>      4.893.034.868    </a:t>
                      </a:r>
                      <a:endParaRPr lang="tr-TR" sz="1100" b="1" i="0" u="none" strike="noStrike" dirty="0">
                        <a:solidFill>
                          <a:srgbClr val="000000"/>
                        </a:solidFill>
                        <a:effectLst/>
                        <a:latin typeface="Arial Black" charset="-94"/>
                      </a:endParaRPr>
                    </a:p>
                  </a:txBody>
                  <a:tcPr marL="10848" marR="10848" marT="10848" marB="0" anchor="ctr">
                    <a:solidFill>
                      <a:srgbClr val="FFC000"/>
                    </a:solidFill>
                  </a:tcPr>
                </a:tc>
              </a:tr>
              <a:tr h="417242">
                <a:tc>
                  <a:txBody>
                    <a:bodyPr/>
                    <a:lstStyle/>
                    <a:p>
                      <a:pPr algn="l" fontAlgn="ctr"/>
                      <a:r>
                        <a:rPr lang="tr-TR" sz="1100" b="1" u="none" strike="noStrike" dirty="0">
                          <a:solidFill>
                            <a:srgbClr val="FF0000"/>
                          </a:solidFill>
                          <a:effectLst/>
                        </a:rPr>
                        <a:t>TOPLAM</a:t>
                      </a:r>
                      <a:endParaRPr lang="tr-TR" sz="1100" b="1" i="0" u="none" strike="noStrike" dirty="0">
                        <a:solidFill>
                          <a:srgbClr val="FF0000"/>
                        </a:solidFill>
                        <a:effectLst/>
                        <a:latin typeface="Arial Black" charset="-94"/>
                      </a:endParaRPr>
                    </a:p>
                  </a:txBody>
                  <a:tcPr marL="10848" marR="10848" marT="10848" marB="0" anchor="ctr"/>
                </a:tc>
                <a:tc>
                  <a:txBody>
                    <a:bodyPr/>
                    <a:lstStyle/>
                    <a:p>
                      <a:pPr algn="r" fontAlgn="b"/>
                      <a:r>
                        <a:rPr lang="tr-TR" sz="1100" b="1" u="none" strike="noStrike" dirty="0">
                          <a:solidFill>
                            <a:srgbClr val="FF0000"/>
                          </a:solidFill>
                          <a:effectLst/>
                        </a:rPr>
                        <a:t> 10.438.553.084 </a:t>
                      </a:r>
                      <a:endParaRPr lang="tr-TR" sz="1100" b="1" i="0" u="none" strike="noStrike" dirty="0">
                        <a:solidFill>
                          <a:srgbClr val="FF0000"/>
                        </a:solidFill>
                        <a:effectLst/>
                        <a:latin typeface="Arial" charset="-94"/>
                      </a:endParaRPr>
                    </a:p>
                  </a:txBody>
                  <a:tcPr marL="10848" marR="10848" marT="10848" marB="0" anchor="b">
                    <a:solidFill>
                      <a:schemeClr val="accent3">
                        <a:lumMod val="65000"/>
                      </a:schemeClr>
                    </a:solidFill>
                  </a:tcPr>
                </a:tc>
                <a:tc>
                  <a:txBody>
                    <a:bodyPr/>
                    <a:lstStyle/>
                    <a:p>
                      <a:pPr algn="r" fontAlgn="b"/>
                      <a:r>
                        <a:rPr lang="tr-TR" sz="1100" b="1" u="none" strike="noStrike" dirty="0">
                          <a:solidFill>
                            <a:srgbClr val="FF0000"/>
                          </a:solidFill>
                          <a:effectLst/>
                        </a:rPr>
                        <a:t> 14.219.310.535 </a:t>
                      </a:r>
                      <a:endParaRPr lang="tr-TR" sz="1100" b="1" i="0" u="none" strike="noStrike" dirty="0">
                        <a:solidFill>
                          <a:srgbClr val="FF0000"/>
                        </a:solidFill>
                        <a:effectLst/>
                        <a:latin typeface="Arial" charset="-94"/>
                      </a:endParaRPr>
                    </a:p>
                  </a:txBody>
                  <a:tcPr marL="10848" marR="10848" marT="10848" marB="0" anchor="b"/>
                </a:tc>
                <a:tc>
                  <a:txBody>
                    <a:bodyPr/>
                    <a:lstStyle/>
                    <a:p>
                      <a:pPr algn="r" fontAlgn="b"/>
                      <a:r>
                        <a:rPr lang="tr-TR" sz="1100" b="1" u="none" strike="noStrike" dirty="0">
                          <a:solidFill>
                            <a:srgbClr val="FF0000"/>
                          </a:solidFill>
                          <a:effectLst/>
                        </a:rPr>
                        <a:t> 17.001.027.672 </a:t>
                      </a:r>
                      <a:endParaRPr lang="tr-TR" sz="1100" b="1" i="0" u="none" strike="noStrike" dirty="0">
                        <a:solidFill>
                          <a:srgbClr val="FF0000"/>
                        </a:solidFill>
                        <a:effectLst/>
                        <a:latin typeface="Arial" charset="-94"/>
                      </a:endParaRPr>
                    </a:p>
                  </a:txBody>
                  <a:tcPr marL="10848" marR="10848" marT="10848" marB="0" anchor="b">
                    <a:solidFill>
                      <a:srgbClr val="FFC000"/>
                    </a:solidFill>
                  </a:tcPr>
                </a:tc>
              </a:tr>
              <a:tr h="370883">
                <a:tc>
                  <a:txBody>
                    <a:bodyPr/>
                    <a:lstStyle/>
                    <a:p>
                      <a:pPr algn="l" fontAlgn="b"/>
                      <a:endParaRPr lang="tr-TR" sz="1100" b="0" i="0" u="none" strike="noStrike" dirty="0">
                        <a:solidFill>
                          <a:srgbClr val="000000"/>
                        </a:solidFill>
                        <a:effectLst/>
                        <a:latin typeface="Calibri" charset="-94"/>
                      </a:endParaRPr>
                    </a:p>
                  </a:txBody>
                  <a:tcPr marL="10848" marR="10848" marT="10848" marB="0" anchor="b"/>
                </a:tc>
                <a:tc>
                  <a:txBody>
                    <a:bodyPr/>
                    <a:lstStyle/>
                    <a:p>
                      <a:pPr algn="l" fontAlgn="b"/>
                      <a:endParaRPr lang="tr-TR" sz="1100" b="0" i="0" u="none" strike="noStrike" dirty="0">
                        <a:solidFill>
                          <a:srgbClr val="000000"/>
                        </a:solidFill>
                        <a:effectLst/>
                        <a:latin typeface="Calibri" charset="-94"/>
                      </a:endParaRPr>
                    </a:p>
                  </a:txBody>
                  <a:tcPr marL="10848" marR="10848" marT="10848" marB="0" anchor="b">
                    <a:solidFill>
                      <a:schemeClr val="accent3">
                        <a:lumMod val="65000"/>
                      </a:schemeClr>
                    </a:solidFill>
                  </a:tcPr>
                </a:tc>
                <a:tc>
                  <a:txBody>
                    <a:bodyPr/>
                    <a:lstStyle/>
                    <a:p>
                      <a:pPr algn="l" fontAlgn="b"/>
                      <a:endParaRPr lang="tr-TR" sz="1100" b="0" i="0" u="none" strike="noStrike">
                        <a:solidFill>
                          <a:srgbClr val="000000"/>
                        </a:solidFill>
                        <a:effectLst/>
                        <a:latin typeface="Calibri" charset="-94"/>
                      </a:endParaRPr>
                    </a:p>
                  </a:txBody>
                  <a:tcPr marL="10848" marR="10848" marT="10848" marB="0" anchor="b"/>
                </a:tc>
                <a:tc>
                  <a:txBody>
                    <a:bodyPr/>
                    <a:lstStyle/>
                    <a:p>
                      <a:pPr algn="l" fontAlgn="b"/>
                      <a:endParaRPr lang="tr-TR" sz="1100" b="0" i="0" u="none" strike="noStrike" dirty="0">
                        <a:solidFill>
                          <a:srgbClr val="000000"/>
                        </a:solidFill>
                        <a:effectLst/>
                        <a:latin typeface="Calibri" charset="-94"/>
                      </a:endParaRPr>
                    </a:p>
                  </a:txBody>
                  <a:tcPr marL="10848" marR="10848" marT="10848" marB="0" anchor="b">
                    <a:solidFill>
                      <a:srgbClr val="FFC000"/>
                    </a:solidFill>
                  </a:tcPr>
                </a:tc>
              </a:tr>
              <a:tr h="635136">
                <a:tc>
                  <a:txBody>
                    <a:bodyPr/>
                    <a:lstStyle/>
                    <a:p>
                      <a:pPr algn="l" fontAlgn="ctr"/>
                      <a:r>
                        <a:rPr lang="tr-TR" sz="1100" b="1" u="none" strike="noStrike" dirty="0">
                          <a:solidFill>
                            <a:schemeClr val="accent6"/>
                          </a:solidFill>
                          <a:effectLst/>
                        </a:rPr>
                        <a:t>Sadece Mal ve Hizmet İhracatı (301-302)</a:t>
                      </a:r>
                      <a:endParaRPr lang="tr-TR" sz="1100" b="1" i="0" u="none" strike="noStrike" dirty="0">
                        <a:solidFill>
                          <a:schemeClr val="accent6"/>
                        </a:solidFill>
                        <a:effectLst/>
                        <a:latin typeface="Arial Black" charset="-94"/>
                      </a:endParaRPr>
                    </a:p>
                  </a:txBody>
                  <a:tcPr marL="10848" marR="10848" marT="10848" marB="0" anchor="ctr"/>
                </a:tc>
                <a:tc>
                  <a:txBody>
                    <a:bodyPr/>
                    <a:lstStyle/>
                    <a:p>
                      <a:pPr algn="l" fontAlgn="ctr"/>
                      <a:r>
                        <a:rPr lang="tr-TR" sz="1100" b="1" u="none" strike="noStrike" dirty="0">
                          <a:solidFill>
                            <a:schemeClr val="accent6"/>
                          </a:solidFill>
                          <a:effectLst/>
                        </a:rPr>
                        <a:t>      4.476.809.638   </a:t>
                      </a:r>
                      <a:endParaRPr lang="tr-TR" sz="1100" b="1" i="0" u="none" strike="noStrike" dirty="0">
                        <a:solidFill>
                          <a:schemeClr val="accent6"/>
                        </a:solidFill>
                        <a:effectLst/>
                        <a:latin typeface="Arial Black" charset="-94"/>
                      </a:endParaRPr>
                    </a:p>
                  </a:txBody>
                  <a:tcPr marL="10848" marR="10848" marT="10848" marB="0" anchor="ctr">
                    <a:solidFill>
                      <a:schemeClr val="accent3">
                        <a:lumMod val="65000"/>
                      </a:schemeClr>
                    </a:solidFill>
                  </a:tcPr>
                </a:tc>
                <a:tc>
                  <a:txBody>
                    <a:bodyPr/>
                    <a:lstStyle/>
                    <a:p>
                      <a:pPr algn="l" fontAlgn="ctr"/>
                      <a:r>
                        <a:rPr lang="tr-TR" sz="1100" b="1" u="none" strike="noStrike" dirty="0">
                          <a:solidFill>
                            <a:schemeClr val="accent6"/>
                          </a:solidFill>
                          <a:effectLst/>
                        </a:rPr>
                        <a:t>      6.028.454.727   </a:t>
                      </a:r>
                      <a:endParaRPr lang="tr-TR" sz="1100" b="1" i="0" u="none" strike="noStrike" dirty="0">
                        <a:solidFill>
                          <a:schemeClr val="accent6"/>
                        </a:solidFill>
                        <a:effectLst/>
                        <a:latin typeface="Arial Black" charset="-94"/>
                      </a:endParaRPr>
                    </a:p>
                  </a:txBody>
                  <a:tcPr marL="10848" marR="10848" marT="10848" marB="0" anchor="ctr"/>
                </a:tc>
                <a:tc>
                  <a:txBody>
                    <a:bodyPr/>
                    <a:lstStyle/>
                    <a:p>
                      <a:pPr algn="l" fontAlgn="ctr"/>
                      <a:r>
                        <a:rPr lang="tr-TR" sz="1100" b="1" u="none" strike="noStrike" dirty="0">
                          <a:solidFill>
                            <a:schemeClr val="accent6"/>
                          </a:solidFill>
                          <a:effectLst/>
                        </a:rPr>
                        <a:t>      6.433.250.408   </a:t>
                      </a:r>
                      <a:endParaRPr lang="tr-TR" sz="1100" b="1" i="0" u="none" strike="noStrike" dirty="0">
                        <a:solidFill>
                          <a:schemeClr val="accent6"/>
                        </a:solidFill>
                        <a:effectLst/>
                        <a:latin typeface="Arial Black" charset="-94"/>
                      </a:endParaRPr>
                    </a:p>
                  </a:txBody>
                  <a:tcPr marL="10848" marR="10848" marT="10848" marB="0" anchor="ctr">
                    <a:solidFill>
                      <a:srgbClr val="FFC000"/>
                    </a:solidFill>
                  </a:tcPr>
                </a:tc>
              </a:tr>
              <a:tr h="370883">
                <a:tc gridSpan="4">
                  <a:txBody>
                    <a:bodyPr/>
                    <a:lstStyle/>
                    <a:p>
                      <a:pPr algn="l" fontAlgn="b"/>
                      <a:r>
                        <a:rPr lang="tr-TR" sz="1800" b="0" i="0" u="none" strike="noStrike" dirty="0" smtClean="0">
                          <a:solidFill>
                            <a:srgbClr val="FF0000"/>
                          </a:solidFill>
                          <a:effectLst/>
                          <a:latin typeface="Calibri" charset="-94"/>
                        </a:rPr>
                        <a:t>2016 yılında </a:t>
                      </a:r>
                      <a:r>
                        <a:rPr lang="tr-TR" sz="1800" b="0" i="0" u="none" strike="noStrike" dirty="0" err="1" smtClean="0">
                          <a:solidFill>
                            <a:srgbClr val="FF0000"/>
                          </a:solidFill>
                          <a:effectLst/>
                          <a:latin typeface="Calibri" charset="-94"/>
                        </a:rPr>
                        <a:t>Ymm’ler</a:t>
                      </a:r>
                      <a:r>
                        <a:rPr lang="tr-TR" sz="1800" b="0" i="0" u="none" strike="noStrike" dirty="0" smtClean="0">
                          <a:solidFill>
                            <a:srgbClr val="FF0000"/>
                          </a:solidFill>
                          <a:effectLst/>
                          <a:latin typeface="Calibri" charset="-94"/>
                        </a:rPr>
                        <a:t> tarafından 17 milyar TL KDV İadesi yapılmıştır.</a:t>
                      </a:r>
                      <a:endParaRPr lang="tr-TR" sz="1800" b="0" i="0" u="none" strike="noStrike" dirty="0">
                        <a:solidFill>
                          <a:srgbClr val="FF0000"/>
                        </a:solidFill>
                        <a:effectLst/>
                        <a:latin typeface="Calibri" charset="-94"/>
                      </a:endParaRPr>
                    </a:p>
                  </a:txBody>
                  <a:tcPr marL="10848" marR="10848" marT="10848" marB="0" anchor="b"/>
                </a:tc>
                <a:tc hMerge="1">
                  <a:txBody>
                    <a:bodyPr/>
                    <a:lstStyle/>
                    <a:p>
                      <a:pPr algn="l" fontAlgn="b"/>
                      <a:endParaRPr lang="tr-TR" sz="1000" b="0" i="0" u="none" strike="noStrike" dirty="0">
                        <a:solidFill>
                          <a:srgbClr val="000000"/>
                        </a:solidFill>
                        <a:effectLst/>
                        <a:latin typeface="Calibri" charset="-94"/>
                      </a:endParaRPr>
                    </a:p>
                  </a:txBody>
                  <a:tcPr marL="10848" marR="10848" marT="10848" marB="0" anchor="b"/>
                </a:tc>
                <a:tc hMerge="1">
                  <a:txBody>
                    <a:bodyPr/>
                    <a:lstStyle/>
                    <a:p>
                      <a:pPr algn="l" fontAlgn="b"/>
                      <a:endParaRPr lang="tr-TR" sz="1000" b="0" i="0" u="none" strike="noStrike" dirty="0">
                        <a:solidFill>
                          <a:srgbClr val="000000"/>
                        </a:solidFill>
                        <a:effectLst/>
                        <a:latin typeface="Calibri" charset="-94"/>
                      </a:endParaRPr>
                    </a:p>
                  </a:txBody>
                  <a:tcPr marL="10848" marR="10848" marT="10848" marB="0" anchor="b"/>
                </a:tc>
                <a:tc hMerge="1">
                  <a:txBody>
                    <a:bodyPr/>
                    <a:lstStyle/>
                    <a:p>
                      <a:pPr algn="l" fontAlgn="b"/>
                      <a:endParaRPr lang="tr-TR" sz="1000" b="0" i="0" u="none" strike="noStrike" dirty="0">
                        <a:solidFill>
                          <a:srgbClr val="000000"/>
                        </a:solidFill>
                        <a:effectLst/>
                        <a:latin typeface="Calibri" charset="-94"/>
                      </a:endParaRPr>
                    </a:p>
                  </a:txBody>
                  <a:tcPr marL="10848" marR="10848" marT="10848" marB="0" anchor="b"/>
                </a:tc>
              </a:tr>
              <a:tr h="370883">
                <a:tc>
                  <a:txBody>
                    <a:bodyPr/>
                    <a:lstStyle/>
                    <a:p>
                      <a:pPr algn="l" fontAlgn="b"/>
                      <a:r>
                        <a:rPr lang="tr-TR" sz="1000" u="none" strike="noStrike" dirty="0">
                          <a:effectLst/>
                        </a:rPr>
                        <a:t>KAYNAK: GİB</a:t>
                      </a:r>
                      <a:endParaRPr lang="tr-TR" sz="1000" b="0" i="0" u="none" strike="noStrike" dirty="0">
                        <a:solidFill>
                          <a:srgbClr val="000000"/>
                        </a:solidFill>
                        <a:effectLst/>
                        <a:latin typeface="Calibri" charset="-94"/>
                      </a:endParaRPr>
                    </a:p>
                  </a:txBody>
                  <a:tcPr marL="10848" marR="10848" marT="10848" marB="0" anchor="b"/>
                </a:tc>
                <a:tc>
                  <a:txBody>
                    <a:bodyPr/>
                    <a:lstStyle/>
                    <a:p>
                      <a:pPr algn="l" fontAlgn="b"/>
                      <a:endParaRPr lang="tr-TR" sz="1000" b="0" i="0" u="none" strike="noStrike">
                        <a:solidFill>
                          <a:srgbClr val="000000"/>
                        </a:solidFill>
                        <a:effectLst/>
                        <a:latin typeface="Calibri" charset="-94"/>
                      </a:endParaRPr>
                    </a:p>
                  </a:txBody>
                  <a:tcPr marL="10848" marR="10848" marT="10848" marB="0" anchor="b"/>
                </a:tc>
                <a:tc>
                  <a:txBody>
                    <a:bodyPr/>
                    <a:lstStyle/>
                    <a:p>
                      <a:pPr algn="l" fontAlgn="b"/>
                      <a:endParaRPr lang="tr-TR" sz="1000" b="0" i="0" u="none" strike="noStrike">
                        <a:solidFill>
                          <a:srgbClr val="000000"/>
                        </a:solidFill>
                        <a:effectLst/>
                        <a:latin typeface="Calibri" charset="-94"/>
                      </a:endParaRPr>
                    </a:p>
                  </a:txBody>
                  <a:tcPr marL="10848" marR="10848" marT="10848" marB="0" anchor="b"/>
                </a:tc>
                <a:tc>
                  <a:txBody>
                    <a:bodyPr/>
                    <a:lstStyle/>
                    <a:p>
                      <a:pPr algn="l" fontAlgn="b"/>
                      <a:endParaRPr lang="tr-TR" sz="1000" b="0" i="0" u="none" strike="noStrike" dirty="0">
                        <a:solidFill>
                          <a:srgbClr val="000000"/>
                        </a:solidFill>
                        <a:effectLst/>
                        <a:latin typeface="Calibri" charset="-94"/>
                      </a:endParaRPr>
                    </a:p>
                  </a:txBody>
                  <a:tcPr marL="10848" marR="10848" marT="10848" marB="0" anchor="b"/>
                </a:tc>
              </a:tr>
            </a:tbl>
          </a:graphicData>
        </a:graphic>
      </p:graphicFrame>
    </p:spTree>
    <p:extLst>
      <p:ext uri="{BB962C8B-B14F-4D97-AF65-F5344CB8AC3E}">
        <p14:creationId xmlns:p14="http://schemas.microsoft.com/office/powerpoint/2010/main" val="206351643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KDV İADESİNDE YMM’LERİN PAYI</a:t>
            </a:r>
            <a:endParaRPr lang="tr-TR" sz="18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41030854"/>
              </p:ext>
            </p:extLst>
          </p:nvPr>
        </p:nvGraphicFramePr>
        <p:xfrm>
          <a:off x="1584325" y="1223862"/>
          <a:ext cx="6769100" cy="4791456"/>
        </p:xfrm>
        <a:graphic>
          <a:graphicData uri="http://schemas.openxmlformats.org/drawingml/2006/table">
            <a:tbl>
              <a:tblPr>
                <a:tableStyleId>{5C22544A-7EE6-4342-B048-85BDC9FD1C3A}</a:tableStyleId>
              </a:tblPr>
              <a:tblGrid>
                <a:gridCol w="3152492"/>
                <a:gridCol w="1164670"/>
                <a:gridCol w="1225969"/>
                <a:gridCol w="1225969"/>
              </a:tblGrid>
              <a:tr h="277627">
                <a:tc>
                  <a:txBody>
                    <a:bodyPr/>
                    <a:lstStyle/>
                    <a:p>
                      <a:pPr algn="l" fontAlgn="b"/>
                      <a:endParaRPr lang="tr-TR" sz="1100" b="0" i="0" u="none" strike="noStrike" dirty="0">
                        <a:solidFill>
                          <a:srgbClr val="000000"/>
                        </a:solidFill>
                        <a:effectLst/>
                        <a:latin typeface="Calibri" charset="-94"/>
                      </a:endParaRPr>
                    </a:p>
                  </a:txBody>
                  <a:tcPr marL="11671" marR="11671" marT="11671" marB="0" anchor="b"/>
                </a:tc>
                <a:tc>
                  <a:txBody>
                    <a:bodyPr/>
                    <a:lstStyle/>
                    <a:p>
                      <a:pPr algn="r" fontAlgn="b"/>
                      <a:r>
                        <a:rPr lang="tr-TR" sz="1100" u="none" strike="noStrike">
                          <a:effectLst/>
                        </a:rPr>
                        <a:t>2014</a:t>
                      </a:r>
                      <a:endParaRPr lang="tr-TR" sz="1100" b="0" i="0" u="none" strike="noStrike">
                        <a:solidFill>
                          <a:srgbClr val="000000"/>
                        </a:solidFill>
                        <a:effectLst/>
                        <a:latin typeface="Calibri" charset="-94"/>
                      </a:endParaRPr>
                    </a:p>
                  </a:txBody>
                  <a:tcPr marL="11671" marR="11671" marT="11671" marB="0" anchor="b"/>
                </a:tc>
                <a:tc>
                  <a:txBody>
                    <a:bodyPr/>
                    <a:lstStyle/>
                    <a:p>
                      <a:pPr algn="r" fontAlgn="b"/>
                      <a:r>
                        <a:rPr lang="tr-TR" sz="1100" u="none" strike="noStrike">
                          <a:effectLst/>
                        </a:rPr>
                        <a:t>2015</a:t>
                      </a:r>
                      <a:endParaRPr lang="tr-TR" sz="1100" b="0" i="0" u="none" strike="noStrike">
                        <a:solidFill>
                          <a:srgbClr val="000000"/>
                        </a:solidFill>
                        <a:effectLst/>
                        <a:latin typeface="Calibri" charset="-94"/>
                      </a:endParaRPr>
                    </a:p>
                  </a:txBody>
                  <a:tcPr marL="11671" marR="11671" marT="11671" marB="0" anchor="b"/>
                </a:tc>
                <a:tc>
                  <a:txBody>
                    <a:bodyPr/>
                    <a:lstStyle/>
                    <a:p>
                      <a:pPr algn="r" fontAlgn="b"/>
                      <a:r>
                        <a:rPr lang="tr-TR" sz="1100" u="none" strike="noStrike">
                          <a:effectLst/>
                        </a:rPr>
                        <a:t>2016</a:t>
                      </a:r>
                      <a:endParaRPr lang="tr-TR" sz="1100" b="0" i="0" u="none" strike="noStrike">
                        <a:solidFill>
                          <a:srgbClr val="000000"/>
                        </a:solidFill>
                        <a:effectLst/>
                        <a:latin typeface="Calibri" charset="-94"/>
                      </a:endParaRPr>
                    </a:p>
                  </a:txBody>
                  <a:tcPr marL="11671" marR="11671" marT="11671" marB="0" anchor="b"/>
                </a:tc>
              </a:tr>
              <a:tr h="515831">
                <a:tc>
                  <a:txBody>
                    <a:bodyPr/>
                    <a:lstStyle/>
                    <a:p>
                      <a:pPr algn="l" fontAlgn="b"/>
                      <a:r>
                        <a:rPr lang="tr-TR" sz="1100" b="1" u="none" strike="noStrike" dirty="0">
                          <a:solidFill>
                            <a:schemeClr val="accent6"/>
                          </a:solidFill>
                          <a:effectLst/>
                        </a:rPr>
                        <a:t>BÜTÇE </a:t>
                      </a:r>
                      <a:r>
                        <a:rPr lang="tr-TR" sz="1100" b="1" u="none" strike="noStrike" dirty="0" smtClean="0">
                          <a:solidFill>
                            <a:schemeClr val="accent6"/>
                          </a:solidFill>
                          <a:effectLst/>
                        </a:rPr>
                        <a:t>İÇİNDE YER ALAN KDV </a:t>
                      </a:r>
                      <a:r>
                        <a:rPr lang="tr-TR" sz="1100" b="1" u="none" strike="noStrike" dirty="0">
                          <a:solidFill>
                            <a:schemeClr val="accent6"/>
                          </a:solidFill>
                          <a:effectLst/>
                        </a:rPr>
                        <a:t>RED VE İADE TUTARI</a:t>
                      </a:r>
                      <a:endParaRPr lang="tr-TR" sz="1100" b="1" i="0" u="none" strike="noStrike" dirty="0">
                        <a:solidFill>
                          <a:schemeClr val="accent6"/>
                        </a:solidFill>
                        <a:effectLst/>
                        <a:latin typeface="Calibri" charset="-94"/>
                      </a:endParaRPr>
                    </a:p>
                  </a:txBody>
                  <a:tcPr marL="11671" marR="11671" marT="11671" marB="0" anchor="b"/>
                </a:tc>
                <a:tc>
                  <a:txBody>
                    <a:bodyPr/>
                    <a:lstStyle/>
                    <a:p>
                      <a:pPr algn="r" fontAlgn="b"/>
                      <a:r>
                        <a:rPr lang="tr-TR" sz="1100" b="1" u="none" strike="noStrike" dirty="0">
                          <a:solidFill>
                            <a:schemeClr val="accent6"/>
                          </a:solidFill>
                          <a:effectLst/>
                        </a:rPr>
                        <a:t>28.003.374.000</a:t>
                      </a:r>
                      <a:endParaRPr lang="tr-TR" sz="1100" b="1" i="0" u="none" strike="noStrike" dirty="0">
                        <a:solidFill>
                          <a:schemeClr val="accent6"/>
                        </a:solidFill>
                        <a:effectLst/>
                        <a:latin typeface="Calibri" charset="-94"/>
                      </a:endParaRPr>
                    </a:p>
                  </a:txBody>
                  <a:tcPr marL="11671" marR="11671" marT="11671" marB="0" anchor="b"/>
                </a:tc>
                <a:tc>
                  <a:txBody>
                    <a:bodyPr/>
                    <a:lstStyle/>
                    <a:p>
                      <a:pPr algn="r" fontAlgn="b"/>
                      <a:r>
                        <a:rPr lang="tr-TR" sz="1100" b="1" u="none" strike="noStrike" dirty="0">
                          <a:solidFill>
                            <a:schemeClr val="accent6"/>
                          </a:solidFill>
                          <a:effectLst/>
                        </a:rPr>
                        <a:t>32.764.358.000</a:t>
                      </a:r>
                      <a:endParaRPr lang="tr-TR" sz="1100" b="1" i="0" u="none" strike="noStrike" dirty="0">
                        <a:solidFill>
                          <a:schemeClr val="accent6"/>
                        </a:solidFill>
                        <a:effectLst/>
                        <a:latin typeface="Calibri" charset="-94"/>
                      </a:endParaRPr>
                    </a:p>
                  </a:txBody>
                  <a:tcPr marL="11671" marR="11671" marT="11671" marB="0" anchor="b"/>
                </a:tc>
                <a:tc>
                  <a:txBody>
                    <a:bodyPr/>
                    <a:lstStyle/>
                    <a:p>
                      <a:pPr algn="r" fontAlgn="b"/>
                      <a:r>
                        <a:rPr lang="tr-TR" sz="1100" b="1" u="none" strike="noStrike" dirty="0">
                          <a:solidFill>
                            <a:schemeClr val="accent6"/>
                          </a:solidFill>
                          <a:effectLst/>
                        </a:rPr>
                        <a:t>37.979.413.000</a:t>
                      </a:r>
                      <a:endParaRPr lang="tr-TR" sz="1100" b="1" i="0" u="none" strike="noStrike" dirty="0">
                        <a:solidFill>
                          <a:schemeClr val="accent6"/>
                        </a:solidFill>
                        <a:effectLst/>
                        <a:latin typeface="Calibri" charset="-94"/>
                      </a:endParaRPr>
                    </a:p>
                  </a:txBody>
                  <a:tcPr marL="11671" marR="11671" marT="11671" marB="0" anchor="b"/>
                </a:tc>
              </a:tr>
              <a:tr h="515831">
                <a:tc>
                  <a:txBody>
                    <a:bodyPr/>
                    <a:lstStyle/>
                    <a:p>
                      <a:pPr algn="l" fontAlgn="b"/>
                      <a:r>
                        <a:rPr lang="tr-TR" sz="1100" b="1" u="none" strike="noStrike" dirty="0">
                          <a:solidFill>
                            <a:srgbClr val="FF0000"/>
                          </a:solidFill>
                          <a:effectLst/>
                        </a:rPr>
                        <a:t>YMM'LER TARAFINDAN İADESİ YAPILAN </a:t>
                      </a:r>
                      <a:r>
                        <a:rPr lang="tr-TR" sz="1100" b="1" u="none" strike="noStrike" dirty="0" smtClean="0">
                          <a:solidFill>
                            <a:srgbClr val="FF0000"/>
                          </a:solidFill>
                          <a:effectLst/>
                        </a:rPr>
                        <a:t>KDV TUTARI</a:t>
                      </a:r>
                      <a:endParaRPr lang="tr-TR" sz="1100" b="1" i="0" u="none" strike="noStrike" dirty="0">
                        <a:solidFill>
                          <a:srgbClr val="FF0000"/>
                        </a:solidFill>
                        <a:effectLst/>
                        <a:latin typeface="Calibri" charset="-94"/>
                      </a:endParaRPr>
                    </a:p>
                  </a:txBody>
                  <a:tcPr marL="11671" marR="11671" marT="11671" marB="0" anchor="b"/>
                </a:tc>
                <a:tc>
                  <a:txBody>
                    <a:bodyPr/>
                    <a:lstStyle/>
                    <a:p>
                      <a:pPr algn="r" fontAlgn="b"/>
                      <a:r>
                        <a:rPr lang="tr-TR" sz="1100" b="1" u="none" strike="noStrike" dirty="0">
                          <a:solidFill>
                            <a:srgbClr val="FF0000"/>
                          </a:solidFill>
                          <a:effectLst/>
                        </a:rPr>
                        <a:t>10.438.553.084</a:t>
                      </a:r>
                      <a:endParaRPr lang="tr-TR" sz="1100" b="1" i="0" u="none" strike="noStrike" dirty="0">
                        <a:solidFill>
                          <a:srgbClr val="FF0000"/>
                        </a:solidFill>
                        <a:effectLst/>
                        <a:latin typeface="Calibri" charset="-94"/>
                      </a:endParaRPr>
                    </a:p>
                  </a:txBody>
                  <a:tcPr marL="11671" marR="11671" marT="11671" marB="0" anchor="b"/>
                </a:tc>
                <a:tc>
                  <a:txBody>
                    <a:bodyPr/>
                    <a:lstStyle/>
                    <a:p>
                      <a:pPr algn="r" fontAlgn="b"/>
                      <a:r>
                        <a:rPr lang="tr-TR" sz="1100" b="1" u="none" strike="noStrike" dirty="0">
                          <a:solidFill>
                            <a:srgbClr val="FF0000"/>
                          </a:solidFill>
                          <a:effectLst/>
                        </a:rPr>
                        <a:t>14.219.310.535</a:t>
                      </a:r>
                      <a:endParaRPr lang="tr-TR" sz="1100" b="1" i="0" u="none" strike="noStrike" dirty="0">
                        <a:solidFill>
                          <a:srgbClr val="FF0000"/>
                        </a:solidFill>
                        <a:effectLst/>
                        <a:latin typeface="Calibri" charset="-94"/>
                      </a:endParaRPr>
                    </a:p>
                  </a:txBody>
                  <a:tcPr marL="11671" marR="11671" marT="11671" marB="0" anchor="b"/>
                </a:tc>
                <a:tc>
                  <a:txBody>
                    <a:bodyPr/>
                    <a:lstStyle/>
                    <a:p>
                      <a:pPr algn="r" fontAlgn="b"/>
                      <a:r>
                        <a:rPr lang="tr-TR" sz="1100" b="1" u="none" strike="noStrike" dirty="0">
                          <a:solidFill>
                            <a:srgbClr val="FF0000"/>
                          </a:solidFill>
                          <a:effectLst/>
                        </a:rPr>
                        <a:t>17.001.027.672</a:t>
                      </a:r>
                      <a:endParaRPr lang="tr-TR" sz="1100" b="1" i="0" u="none" strike="noStrike" dirty="0">
                        <a:solidFill>
                          <a:srgbClr val="FF0000"/>
                        </a:solidFill>
                        <a:effectLst/>
                        <a:latin typeface="Calibri" charset="-94"/>
                      </a:endParaRPr>
                    </a:p>
                  </a:txBody>
                  <a:tcPr marL="11671" marR="11671" marT="11671" marB="0" anchor="b"/>
                </a:tc>
              </a:tr>
              <a:tr h="277627">
                <a:tc>
                  <a:txBody>
                    <a:bodyPr/>
                    <a:lstStyle/>
                    <a:p>
                      <a:pPr algn="l" fontAlgn="b"/>
                      <a:r>
                        <a:rPr lang="tr-TR" sz="1400" b="1" u="none" strike="noStrike" dirty="0" smtClean="0">
                          <a:solidFill>
                            <a:srgbClr val="FF0000"/>
                          </a:solidFill>
                          <a:effectLst/>
                        </a:rPr>
                        <a:t>TÜM KDV </a:t>
                      </a:r>
                      <a:r>
                        <a:rPr lang="tr-TR" sz="1400" b="1" u="none" strike="noStrike" dirty="0">
                          <a:solidFill>
                            <a:srgbClr val="FF0000"/>
                          </a:solidFill>
                          <a:effectLst/>
                        </a:rPr>
                        <a:t>İADESİNDE YMM'LERİN PAYI </a:t>
                      </a:r>
                      <a:r>
                        <a:rPr lang="tr-TR" sz="1400" b="1" u="none" strike="noStrike" dirty="0" smtClean="0">
                          <a:solidFill>
                            <a:srgbClr val="FF0000"/>
                          </a:solidFill>
                          <a:effectLst/>
                        </a:rPr>
                        <a:t>(%) 😃</a:t>
                      </a:r>
                      <a:endParaRPr lang="tr-TR" sz="1400" b="1" i="0" u="none" strike="noStrike" dirty="0">
                        <a:solidFill>
                          <a:srgbClr val="FF0000"/>
                        </a:solidFill>
                        <a:effectLst/>
                        <a:latin typeface="Calibri" charset="-94"/>
                      </a:endParaRPr>
                    </a:p>
                  </a:txBody>
                  <a:tcPr marL="11671" marR="11671" marT="11671" marB="0" anchor="b">
                    <a:solidFill>
                      <a:srgbClr val="FFC000"/>
                    </a:solidFill>
                  </a:tcPr>
                </a:tc>
                <a:tc>
                  <a:txBody>
                    <a:bodyPr/>
                    <a:lstStyle/>
                    <a:p>
                      <a:pPr algn="r" fontAlgn="b"/>
                      <a:r>
                        <a:rPr lang="tr-TR" sz="1400" b="1" u="none" strike="noStrike" dirty="0">
                          <a:solidFill>
                            <a:srgbClr val="FF0000"/>
                          </a:solidFill>
                          <a:effectLst/>
                        </a:rPr>
                        <a:t>0,37</a:t>
                      </a:r>
                      <a:endParaRPr lang="tr-TR" sz="1400" b="1" i="0" u="none" strike="noStrike" dirty="0">
                        <a:solidFill>
                          <a:srgbClr val="FF0000"/>
                        </a:solidFill>
                        <a:effectLst/>
                        <a:latin typeface="Calibri" charset="-94"/>
                      </a:endParaRPr>
                    </a:p>
                  </a:txBody>
                  <a:tcPr marL="11671" marR="11671" marT="11671" marB="0" anchor="b">
                    <a:solidFill>
                      <a:srgbClr val="FFC000"/>
                    </a:solidFill>
                  </a:tcPr>
                </a:tc>
                <a:tc>
                  <a:txBody>
                    <a:bodyPr/>
                    <a:lstStyle/>
                    <a:p>
                      <a:pPr algn="r" fontAlgn="b"/>
                      <a:r>
                        <a:rPr lang="tr-TR" sz="1400" b="1" u="none" strike="noStrike" dirty="0">
                          <a:solidFill>
                            <a:srgbClr val="FF0000"/>
                          </a:solidFill>
                          <a:effectLst/>
                        </a:rPr>
                        <a:t>0,43</a:t>
                      </a:r>
                      <a:endParaRPr lang="tr-TR" sz="1400" b="1" i="0" u="none" strike="noStrike" dirty="0">
                        <a:solidFill>
                          <a:srgbClr val="FF0000"/>
                        </a:solidFill>
                        <a:effectLst/>
                        <a:latin typeface="Calibri" charset="-94"/>
                      </a:endParaRPr>
                    </a:p>
                  </a:txBody>
                  <a:tcPr marL="11671" marR="11671" marT="11671" marB="0" anchor="b">
                    <a:solidFill>
                      <a:srgbClr val="FFC000"/>
                    </a:solidFill>
                  </a:tcPr>
                </a:tc>
                <a:tc>
                  <a:txBody>
                    <a:bodyPr/>
                    <a:lstStyle/>
                    <a:p>
                      <a:pPr algn="r" fontAlgn="b"/>
                      <a:r>
                        <a:rPr lang="tr-TR" sz="1400" b="1" u="none" strike="noStrike" dirty="0">
                          <a:solidFill>
                            <a:srgbClr val="FF0000"/>
                          </a:solidFill>
                          <a:effectLst/>
                        </a:rPr>
                        <a:t>0,45</a:t>
                      </a:r>
                      <a:endParaRPr lang="tr-TR" sz="1400" b="1" i="0" u="none" strike="noStrike" dirty="0">
                        <a:solidFill>
                          <a:srgbClr val="FF0000"/>
                        </a:solidFill>
                        <a:effectLst/>
                        <a:latin typeface="Calibri" charset="-94"/>
                      </a:endParaRPr>
                    </a:p>
                  </a:txBody>
                  <a:tcPr marL="11671" marR="11671" marT="11671" marB="0" anchor="b">
                    <a:solidFill>
                      <a:srgbClr val="FFC000"/>
                    </a:solidFill>
                  </a:tcPr>
                </a:tc>
              </a:tr>
              <a:tr h="277627">
                <a:tc>
                  <a:txBody>
                    <a:bodyPr/>
                    <a:lstStyle/>
                    <a:p>
                      <a:pPr algn="l" fontAlgn="b"/>
                      <a:endParaRPr lang="tr-TR" sz="1400" b="0" i="0" u="none" strike="noStrike" dirty="0">
                        <a:solidFill>
                          <a:srgbClr val="000000"/>
                        </a:solidFill>
                        <a:effectLst/>
                        <a:latin typeface="Calibri" charset="-94"/>
                      </a:endParaRPr>
                    </a:p>
                  </a:txBody>
                  <a:tcPr marL="11671" marR="11671" marT="11671" marB="0" anchor="b"/>
                </a:tc>
                <a:tc>
                  <a:txBody>
                    <a:bodyPr/>
                    <a:lstStyle/>
                    <a:p>
                      <a:pPr algn="l" fontAlgn="b"/>
                      <a:endParaRPr lang="tr-TR" sz="1100" b="0" i="0" u="none" strike="noStrike">
                        <a:solidFill>
                          <a:srgbClr val="000000"/>
                        </a:solidFill>
                        <a:effectLst/>
                        <a:latin typeface="Calibri" charset="-94"/>
                      </a:endParaRPr>
                    </a:p>
                  </a:txBody>
                  <a:tcPr marL="11671" marR="11671" marT="11671" marB="0" anchor="b"/>
                </a:tc>
                <a:tc>
                  <a:txBody>
                    <a:bodyPr/>
                    <a:lstStyle/>
                    <a:p>
                      <a:pPr algn="l" fontAlgn="b"/>
                      <a:endParaRPr lang="tr-TR" sz="1100" b="0" i="0" u="none" strike="noStrike">
                        <a:solidFill>
                          <a:srgbClr val="000000"/>
                        </a:solidFill>
                        <a:effectLst/>
                        <a:latin typeface="Calibri" charset="-94"/>
                      </a:endParaRPr>
                    </a:p>
                  </a:txBody>
                  <a:tcPr marL="11671" marR="11671" marT="11671" marB="0" anchor="b"/>
                </a:tc>
                <a:tc>
                  <a:txBody>
                    <a:bodyPr/>
                    <a:lstStyle/>
                    <a:p>
                      <a:pPr algn="l" fontAlgn="b"/>
                      <a:endParaRPr lang="tr-TR" sz="1100" b="0" i="0" u="none" strike="noStrike">
                        <a:solidFill>
                          <a:srgbClr val="000000"/>
                        </a:solidFill>
                        <a:effectLst/>
                        <a:latin typeface="Calibri" charset="-94"/>
                      </a:endParaRPr>
                    </a:p>
                  </a:txBody>
                  <a:tcPr marL="11671" marR="11671" marT="11671" marB="0" anchor="b"/>
                </a:tc>
              </a:tr>
              <a:tr h="515831">
                <a:tc gridSpan="2">
                  <a:txBody>
                    <a:bodyPr/>
                    <a:lstStyle/>
                    <a:p>
                      <a:pPr algn="l" fontAlgn="b"/>
                      <a:r>
                        <a:rPr lang="tr-TR" sz="1600" b="1" u="none" strike="noStrike" dirty="0">
                          <a:solidFill>
                            <a:schemeClr val="accent6"/>
                          </a:solidFill>
                          <a:effectLst/>
                        </a:rPr>
                        <a:t>SADECE İHRACATTA  </a:t>
                      </a:r>
                      <a:r>
                        <a:rPr lang="tr-TR" sz="1600" b="1" u="none" strike="noStrike" dirty="0" smtClean="0">
                          <a:solidFill>
                            <a:schemeClr val="accent6"/>
                          </a:solidFill>
                          <a:effectLst/>
                        </a:rPr>
                        <a:t>NAKDEN KDV </a:t>
                      </a:r>
                      <a:r>
                        <a:rPr lang="tr-TR" sz="1600" b="1" u="none" strike="noStrike" dirty="0">
                          <a:solidFill>
                            <a:schemeClr val="accent6"/>
                          </a:solidFill>
                          <a:effectLst/>
                        </a:rPr>
                        <a:t>İADESİNDE (301 VE 302) YMM'LERİN </a:t>
                      </a:r>
                      <a:r>
                        <a:rPr lang="tr-TR" sz="1600" b="1" u="none" strike="noStrike" dirty="0" smtClean="0">
                          <a:solidFill>
                            <a:schemeClr val="accent6"/>
                          </a:solidFill>
                          <a:effectLst/>
                        </a:rPr>
                        <a:t>PAYI :</a:t>
                      </a:r>
                      <a:endParaRPr lang="tr-TR" sz="1600" b="1" i="0" u="none" strike="noStrike" dirty="0">
                        <a:solidFill>
                          <a:schemeClr val="accent6"/>
                        </a:solidFill>
                        <a:effectLst/>
                        <a:latin typeface="Calibri" charset="-94"/>
                      </a:endParaRPr>
                    </a:p>
                  </a:txBody>
                  <a:tcPr marL="11671" marR="11671" marT="11671" marB="0" anchor="b"/>
                </a:tc>
                <a:tc hMerge="1">
                  <a:txBody>
                    <a:bodyPr/>
                    <a:lstStyle/>
                    <a:p>
                      <a:endParaRPr lang="tr-TR"/>
                    </a:p>
                  </a:txBody>
                  <a:tcPr/>
                </a:tc>
                <a:tc>
                  <a:txBody>
                    <a:bodyPr/>
                    <a:lstStyle/>
                    <a:p>
                      <a:pPr algn="l" fontAlgn="b"/>
                      <a:endParaRPr lang="tr-TR" sz="1100" b="0" i="0" u="none" strike="noStrike" dirty="0">
                        <a:solidFill>
                          <a:srgbClr val="000000"/>
                        </a:solidFill>
                        <a:effectLst/>
                        <a:latin typeface="Calibri" charset="-94"/>
                      </a:endParaRPr>
                    </a:p>
                  </a:txBody>
                  <a:tcPr marL="11671" marR="11671" marT="11671" marB="0" anchor="b"/>
                </a:tc>
                <a:tc>
                  <a:txBody>
                    <a:bodyPr/>
                    <a:lstStyle/>
                    <a:p>
                      <a:pPr algn="l" fontAlgn="b"/>
                      <a:endParaRPr lang="tr-TR" sz="1100" b="0" i="0" u="none" strike="noStrike">
                        <a:solidFill>
                          <a:srgbClr val="000000"/>
                        </a:solidFill>
                        <a:effectLst/>
                        <a:latin typeface="Calibri" charset="-94"/>
                      </a:endParaRPr>
                    </a:p>
                  </a:txBody>
                  <a:tcPr marL="11671" marR="11671" marT="11671" marB="0" anchor="b"/>
                </a:tc>
              </a:tr>
              <a:tr h="277627">
                <a:tc>
                  <a:txBody>
                    <a:bodyPr/>
                    <a:lstStyle/>
                    <a:p>
                      <a:pPr algn="l" fontAlgn="b"/>
                      <a:endParaRPr lang="tr-TR" sz="1100" b="0" i="0" u="none" strike="noStrike" dirty="0">
                        <a:solidFill>
                          <a:srgbClr val="000000"/>
                        </a:solidFill>
                        <a:effectLst/>
                        <a:latin typeface="Calibri" charset="-94"/>
                      </a:endParaRPr>
                    </a:p>
                  </a:txBody>
                  <a:tcPr marL="11671" marR="11671" marT="11671" marB="0" anchor="b"/>
                </a:tc>
                <a:tc>
                  <a:txBody>
                    <a:bodyPr/>
                    <a:lstStyle/>
                    <a:p>
                      <a:pPr algn="l" fontAlgn="b"/>
                      <a:endParaRPr lang="tr-TR" sz="1100" b="0" i="0" u="none" strike="noStrike">
                        <a:solidFill>
                          <a:srgbClr val="000000"/>
                        </a:solidFill>
                        <a:effectLst/>
                        <a:latin typeface="Calibri" charset="-94"/>
                      </a:endParaRPr>
                    </a:p>
                  </a:txBody>
                  <a:tcPr marL="11671" marR="11671" marT="11671" marB="0" anchor="b"/>
                </a:tc>
                <a:tc>
                  <a:txBody>
                    <a:bodyPr/>
                    <a:lstStyle/>
                    <a:p>
                      <a:pPr algn="l" fontAlgn="b"/>
                      <a:endParaRPr lang="tr-TR" sz="1100" b="0" i="0" u="none" strike="noStrike">
                        <a:solidFill>
                          <a:srgbClr val="000000"/>
                        </a:solidFill>
                        <a:effectLst/>
                        <a:latin typeface="Calibri" charset="-94"/>
                      </a:endParaRPr>
                    </a:p>
                  </a:txBody>
                  <a:tcPr marL="11671" marR="11671" marT="11671" marB="0" anchor="b"/>
                </a:tc>
                <a:tc>
                  <a:txBody>
                    <a:bodyPr/>
                    <a:lstStyle/>
                    <a:p>
                      <a:pPr algn="l" fontAlgn="b"/>
                      <a:endParaRPr lang="tr-TR" sz="1100" b="0" i="0" u="none" strike="noStrike">
                        <a:solidFill>
                          <a:srgbClr val="000000"/>
                        </a:solidFill>
                        <a:effectLst/>
                        <a:latin typeface="Calibri" charset="-94"/>
                      </a:endParaRPr>
                    </a:p>
                  </a:txBody>
                  <a:tcPr marL="11671" marR="11671" marT="11671" marB="0" anchor="b"/>
                </a:tc>
              </a:tr>
              <a:tr h="425198">
                <a:tc>
                  <a:txBody>
                    <a:bodyPr/>
                    <a:lstStyle/>
                    <a:p>
                      <a:pPr algn="l" fontAlgn="b"/>
                      <a:r>
                        <a:rPr lang="tr-TR" sz="900" u="none" strike="noStrike" dirty="0">
                          <a:effectLst/>
                        </a:rPr>
                        <a:t>GENEL BÜTÇEDEN YAPILAN RED VE İADE (Sadece </a:t>
                      </a:r>
                      <a:r>
                        <a:rPr lang="tr-TR" sz="900" u="none" strike="noStrike" dirty="0" smtClean="0">
                          <a:effectLst/>
                        </a:rPr>
                        <a:t>İhracat;</a:t>
                      </a:r>
                      <a:r>
                        <a:rPr lang="tr-TR" sz="900" u="none" strike="noStrike" baseline="0" dirty="0" smtClean="0">
                          <a:effectLst/>
                        </a:rPr>
                        <a:t> mahsuben iade +nakden iade dahil)</a:t>
                      </a:r>
                      <a:endParaRPr lang="tr-TR" sz="900" b="0" i="0" u="none" strike="noStrike" dirty="0">
                        <a:solidFill>
                          <a:srgbClr val="00B050"/>
                        </a:solidFill>
                        <a:effectLst/>
                        <a:latin typeface="Calibri" charset="-94"/>
                      </a:endParaRPr>
                    </a:p>
                  </a:txBody>
                  <a:tcPr marL="11671" marR="11671" marT="11671" marB="0" anchor="b"/>
                </a:tc>
                <a:tc>
                  <a:txBody>
                    <a:bodyPr/>
                    <a:lstStyle/>
                    <a:p>
                      <a:pPr algn="r" fontAlgn="b"/>
                      <a:r>
                        <a:rPr lang="tr-TR" sz="1100" u="none" strike="noStrike">
                          <a:effectLst/>
                        </a:rPr>
                        <a:t>19.940.702.000</a:t>
                      </a:r>
                      <a:endParaRPr lang="tr-TR" sz="1100" b="0" i="0" u="none" strike="noStrike">
                        <a:solidFill>
                          <a:srgbClr val="00B050"/>
                        </a:solidFill>
                        <a:effectLst/>
                        <a:latin typeface="Calibri" charset="-94"/>
                      </a:endParaRPr>
                    </a:p>
                  </a:txBody>
                  <a:tcPr marL="11671" marR="11671" marT="11671" marB="0" anchor="b"/>
                </a:tc>
                <a:tc>
                  <a:txBody>
                    <a:bodyPr/>
                    <a:lstStyle/>
                    <a:p>
                      <a:pPr algn="r" fontAlgn="b"/>
                      <a:r>
                        <a:rPr lang="tr-TR" sz="1100" u="none" strike="noStrike">
                          <a:effectLst/>
                        </a:rPr>
                        <a:t>22.486.743.000</a:t>
                      </a:r>
                      <a:endParaRPr lang="tr-TR" sz="1100" b="0" i="0" u="none" strike="noStrike">
                        <a:solidFill>
                          <a:srgbClr val="00B050"/>
                        </a:solidFill>
                        <a:effectLst/>
                        <a:latin typeface="Calibri" charset="-94"/>
                      </a:endParaRPr>
                    </a:p>
                  </a:txBody>
                  <a:tcPr marL="11671" marR="11671" marT="11671" marB="0" anchor="b"/>
                </a:tc>
                <a:tc>
                  <a:txBody>
                    <a:bodyPr/>
                    <a:lstStyle/>
                    <a:p>
                      <a:pPr algn="r" fontAlgn="b"/>
                      <a:r>
                        <a:rPr lang="tr-TR" sz="1100" u="none" strike="noStrike">
                          <a:effectLst/>
                        </a:rPr>
                        <a:t>25.250.399.000</a:t>
                      </a:r>
                      <a:endParaRPr lang="tr-TR" sz="1100" b="0" i="0" u="none" strike="noStrike">
                        <a:solidFill>
                          <a:srgbClr val="00B050"/>
                        </a:solidFill>
                        <a:effectLst/>
                        <a:latin typeface="Calibri" charset="-94"/>
                      </a:endParaRPr>
                    </a:p>
                  </a:txBody>
                  <a:tcPr marL="11671" marR="11671" marT="11671" marB="0" anchor="b"/>
                </a:tc>
              </a:tr>
              <a:tr h="515831">
                <a:tc>
                  <a:txBody>
                    <a:bodyPr/>
                    <a:lstStyle/>
                    <a:p>
                      <a:pPr algn="l" fontAlgn="b"/>
                      <a:r>
                        <a:rPr lang="tr-TR" sz="1100" u="none" strike="noStrike" dirty="0">
                          <a:effectLst/>
                        </a:rPr>
                        <a:t>YMM Tasdik Raporu ile yapılan </a:t>
                      </a:r>
                      <a:r>
                        <a:rPr lang="tr-TR" sz="1100" u="none" strike="noStrike" dirty="0" smtClean="0">
                          <a:effectLst/>
                        </a:rPr>
                        <a:t>Nakden KDV </a:t>
                      </a:r>
                      <a:r>
                        <a:rPr lang="tr-TR" sz="1100" u="none" strike="noStrike" dirty="0">
                          <a:effectLst/>
                        </a:rPr>
                        <a:t>İadesi (301 ve 302)</a:t>
                      </a:r>
                      <a:endParaRPr lang="tr-TR" sz="1100" b="0" i="0" u="none" strike="noStrike" dirty="0">
                        <a:solidFill>
                          <a:srgbClr val="000000"/>
                        </a:solidFill>
                        <a:effectLst/>
                        <a:latin typeface="Calibri" charset="-94"/>
                      </a:endParaRPr>
                    </a:p>
                  </a:txBody>
                  <a:tcPr marL="11671" marR="11671" marT="11671" marB="0" anchor="b"/>
                </a:tc>
                <a:tc>
                  <a:txBody>
                    <a:bodyPr/>
                    <a:lstStyle/>
                    <a:p>
                      <a:pPr algn="r" fontAlgn="b"/>
                      <a:r>
                        <a:rPr lang="tr-TR" sz="1100" u="none" strike="noStrike">
                          <a:effectLst/>
                        </a:rPr>
                        <a:t>4.476.809.638</a:t>
                      </a:r>
                      <a:endParaRPr lang="tr-TR" sz="1100" b="0" i="0" u="none" strike="noStrike">
                        <a:solidFill>
                          <a:srgbClr val="000000"/>
                        </a:solidFill>
                        <a:effectLst/>
                        <a:latin typeface="Calibri" charset="-94"/>
                      </a:endParaRPr>
                    </a:p>
                  </a:txBody>
                  <a:tcPr marL="11671" marR="11671" marT="11671" marB="0" anchor="b"/>
                </a:tc>
                <a:tc>
                  <a:txBody>
                    <a:bodyPr/>
                    <a:lstStyle/>
                    <a:p>
                      <a:pPr algn="r" fontAlgn="b"/>
                      <a:r>
                        <a:rPr lang="tr-TR" sz="1100" u="none" strike="noStrike">
                          <a:effectLst/>
                        </a:rPr>
                        <a:t>6.028.454.727</a:t>
                      </a:r>
                      <a:endParaRPr lang="tr-TR" sz="1100" b="0" i="0" u="none" strike="noStrike">
                        <a:solidFill>
                          <a:srgbClr val="000000"/>
                        </a:solidFill>
                        <a:effectLst/>
                        <a:latin typeface="Calibri" charset="-94"/>
                      </a:endParaRPr>
                    </a:p>
                  </a:txBody>
                  <a:tcPr marL="11671" marR="11671" marT="11671" marB="0" anchor="b"/>
                </a:tc>
                <a:tc>
                  <a:txBody>
                    <a:bodyPr/>
                    <a:lstStyle/>
                    <a:p>
                      <a:pPr algn="r" fontAlgn="b"/>
                      <a:r>
                        <a:rPr lang="tr-TR" sz="1100" u="none" strike="noStrike">
                          <a:effectLst/>
                        </a:rPr>
                        <a:t>6.433.250.408</a:t>
                      </a:r>
                      <a:endParaRPr lang="tr-TR" sz="1100" b="0" i="0" u="none" strike="noStrike">
                        <a:solidFill>
                          <a:srgbClr val="000000"/>
                        </a:solidFill>
                        <a:effectLst/>
                        <a:latin typeface="Calibri" charset="-94"/>
                      </a:endParaRPr>
                    </a:p>
                  </a:txBody>
                  <a:tcPr marL="11671" marR="11671" marT="11671" marB="0" anchor="b"/>
                </a:tc>
              </a:tr>
              <a:tr h="515831">
                <a:tc>
                  <a:txBody>
                    <a:bodyPr/>
                    <a:lstStyle/>
                    <a:p>
                      <a:pPr algn="l" fontAlgn="b"/>
                      <a:r>
                        <a:rPr lang="tr-TR" sz="1100" b="1" u="none" strike="noStrike" dirty="0" smtClean="0">
                          <a:solidFill>
                            <a:schemeClr val="accent6"/>
                          </a:solidFill>
                          <a:effectLst/>
                        </a:rPr>
                        <a:t>SADECE İHRACATTA </a:t>
                      </a:r>
                      <a:r>
                        <a:rPr lang="tr-TR" sz="1100" b="1" u="none" strike="noStrike" dirty="0">
                          <a:solidFill>
                            <a:schemeClr val="accent6"/>
                          </a:solidFill>
                          <a:effectLst/>
                        </a:rPr>
                        <a:t>KDV İADESİNDE YMM'LERİN PAYI </a:t>
                      </a:r>
                      <a:r>
                        <a:rPr lang="tr-TR" sz="1100" b="1" u="none" strike="noStrike" dirty="0" smtClean="0">
                          <a:solidFill>
                            <a:schemeClr val="accent6"/>
                          </a:solidFill>
                          <a:effectLst/>
                        </a:rPr>
                        <a:t>(%) </a:t>
                      </a:r>
                      <a:r>
                        <a:rPr lang="tr-TR" sz="1600" b="1" u="none" strike="noStrike" dirty="0" smtClean="0">
                          <a:solidFill>
                            <a:schemeClr val="accent6"/>
                          </a:solidFill>
                          <a:effectLst/>
                        </a:rPr>
                        <a:t>😃</a:t>
                      </a:r>
                      <a:endParaRPr lang="tr-TR" sz="1600" b="1" i="0" u="none" strike="noStrike" dirty="0">
                        <a:solidFill>
                          <a:schemeClr val="accent6"/>
                        </a:solidFill>
                        <a:effectLst/>
                        <a:latin typeface="Calibri" charset="-94"/>
                      </a:endParaRPr>
                    </a:p>
                  </a:txBody>
                  <a:tcPr marL="11671" marR="11671" marT="11671" marB="0" anchor="b">
                    <a:solidFill>
                      <a:schemeClr val="accent1">
                        <a:lumMod val="60000"/>
                        <a:lumOff val="40000"/>
                      </a:schemeClr>
                    </a:solidFill>
                  </a:tcPr>
                </a:tc>
                <a:tc>
                  <a:txBody>
                    <a:bodyPr/>
                    <a:lstStyle/>
                    <a:p>
                      <a:pPr algn="r" fontAlgn="b"/>
                      <a:r>
                        <a:rPr lang="tr-TR" sz="1400" b="1" u="none" strike="noStrike" dirty="0">
                          <a:solidFill>
                            <a:schemeClr val="accent6"/>
                          </a:solidFill>
                          <a:effectLst/>
                        </a:rPr>
                        <a:t>0,22</a:t>
                      </a:r>
                      <a:endParaRPr lang="tr-TR" sz="1400" b="1" i="0" u="none" strike="noStrike" dirty="0">
                        <a:solidFill>
                          <a:schemeClr val="accent6"/>
                        </a:solidFill>
                        <a:effectLst/>
                        <a:latin typeface="Calibri" charset="-94"/>
                      </a:endParaRPr>
                    </a:p>
                  </a:txBody>
                  <a:tcPr marL="11671" marR="11671" marT="11671" marB="0" anchor="b">
                    <a:solidFill>
                      <a:schemeClr val="accent1">
                        <a:lumMod val="60000"/>
                        <a:lumOff val="40000"/>
                      </a:schemeClr>
                    </a:solidFill>
                  </a:tcPr>
                </a:tc>
                <a:tc>
                  <a:txBody>
                    <a:bodyPr/>
                    <a:lstStyle/>
                    <a:p>
                      <a:pPr algn="r" fontAlgn="b"/>
                      <a:r>
                        <a:rPr lang="tr-TR" sz="1400" b="1" u="none" strike="noStrike" dirty="0">
                          <a:solidFill>
                            <a:schemeClr val="accent6"/>
                          </a:solidFill>
                          <a:effectLst/>
                        </a:rPr>
                        <a:t>0,27</a:t>
                      </a:r>
                      <a:endParaRPr lang="tr-TR" sz="1400" b="1" i="0" u="none" strike="noStrike" dirty="0">
                        <a:solidFill>
                          <a:schemeClr val="accent6"/>
                        </a:solidFill>
                        <a:effectLst/>
                        <a:latin typeface="Calibri" charset="-94"/>
                      </a:endParaRPr>
                    </a:p>
                  </a:txBody>
                  <a:tcPr marL="11671" marR="11671" marT="11671" marB="0" anchor="b">
                    <a:solidFill>
                      <a:schemeClr val="accent1">
                        <a:lumMod val="60000"/>
                        <a:lumOff val="40000"/>
                      </a:schemeClr>
                    </a:solidFill>
                  </a:tcPr>
                </a:tc>
                <a:tc>
                  <a:txBody>
                    <a:bodyPr/>
                    <a:lstStyle/>
                    <a:p>
                      <a:pPr algn="r" fontAlgn="b"/>
                      <a:r>
                        <a:rPr lang="tr-TR" sz="1400" b="1" u="none" strike="noStrike" dirty="0">
                          <a:solidFill>
                            <a:schemeClr val="accent6"/>
                          </a:solidFill>
                          <a:effectLst/>
                        </a:rPr>
                        <a:t>0,25</a:t>
                      </a:r>
                      <a:endParaRPr lang="tr-TR" sz="1400" b="1" i="0" u="none" strike="noStrike" dirty="0">
                        <a:solidFill>
                          <a:schemeClr val="accent6"/>
                        </a:solidFill>
                        <a:effectLst/>
                        <a:latin typeface="Calibri" charset="-94"/>
                      </a:endParaRPr>
                    </a:p>
                  </a:txBody>
                  <a:tcPr marL="11671" marR="11671" marT="11671" marB="0" anchor="b">
                    <a:solidFill>
                      <a:schemeClr val="accent1">
                        <a:lumMod val="60000"/>
                        <a:lumOff val="40000"/>
                      </a:schemeClr>
                    </a:solidFill>
                  </a:tcPr>
                </a:tc>
              </a:tr>
              <a:tr h="515831">
                <a:tc gridSpan="4">
                  <a:txBody>
                    <a:bodyPr/>
                    <a:lstStyle/>
                    <a:p>
                      <a:pPr algn="l" fontAlgn="b"/>
                      <a:r>
                        <a:rPr lang="tr-TR" sz="1100" b="1" i="0" u="none" strike="noStrike" dirty="0" smtClean="0">
                          <a:solidFill>
                            <a:srgbClr val="FF0000"/>
                          </a:solidFill>
                          <a:effectLst/>
                          <a:latin typeface="Calibri" charset="-94"/>
                        </a:rPr>
                        <a:t>MAHSUBEN KDV İADELERİNDE YMM</a:t>
                      </a:r>
                      <a:r>
                        <a:rPr lang="tr-TR" sz="1100" b="1" i="0" u="none" strike="noStrike" baseline="0" dirty="0" smtClean="0">
                          <a:solidFill>
                            <a:srgbClr val="FF0000"/>
                          </a:solidFill>
                          <a:effectLst/>
                          <a:latin typeface="Calibri" charset="-94"/>
                        </a:rPr>
                        <a:t> </a:t>
                      </a:r>
                      <a:r>
                        <a:rPr lang="tr-TR" sz="1100" b="1" i="0" u="none" strike="noStrike" dirty="0" smtClean="0">
                          <a:solidFill>
                            <a:srgbClr val="FF0000"/>
                          </a:solidFill>
                          <a:effectLst/>
                          <a:latin typeface="Calibri" charset="-94"/>
                        </a:rPr>
                        <a:t>RAPORU ARANMASA DAHİ, DOSYANIN HAZIRLANMASI AŞAMASINDAKİ (YÜKLENİLEN VE İNDİRİLECEK KDV LİSTESİ, GÇB, MİKTAR DENGESİ VB) YMM’LERİN KATKISI  DİKKATE ALINDIĞINDA, BU ORANIN (YMM KATKISININ) DAHA YÜKSEK OLDUĞU AÇIKTIR.</a:t>
                      </a:r>
                      <a:endParaRPr lang="tr-TR" sz="1100" b="1" i="0" u="none" strike="noStrike" dirty="0">
                        <a:solidFill>
                          <a:srgbClr val="FF0000"/>
                        </a:solidFill>
                        <a:effectLst/>
                        <a:latin typeface="Calibri" charset="-94"/>
                      </a:endParaRPr>
                    </a:p>
                  </a:txBody>
                  <a:tcPr marL="11671" marR="11671" marT="11671" marB="0" anchor="b"/>
                </a:tc>
                <a:tc hMerge="1">
                  <a:txBody>
                    <a:bodyPr/>
                    <a:lstStyle/>
                    <a:p>
                      <a:pPr algn="r" fontAlgn="b"/>
                      <a:endParaRPr lang="tr-TR" sz="1100" b="1" i="0" u="none" strike="noStrike" dirty="0">
                        <a:solidFill>
                          <a:schemeClr val="accent6"/>
                        </a:solidFill>
                        <a:effectLst/>
                        <a:latin typeface="Calibri" charset="-94"/>
                      </a:endParaRPr>
                    </a:p>
                  </a:txBody>
                  <a:tcPr marL="11671" marR="11671" marT="11671" marB="0" anchor="b"/>
                </a:tc>
                <a:tc hMerge="1">
                  <a:txBody>
                    <a:bodyPr/>
                    <a:lstStyle/>
                    <a:p>
                      <a:pPr algn="r" fontAlgn="b"/>
                      <a:endParaRPr lang="tr-TR" sz="1100" b="1" i="0" u="none" strike="noStrike" dirty="0">
                        <a:solidFill>
                          <a:schemeClr val="accent6"/>
                        </a:solidFill>
                        <a:effectLst/>
                        <a:latin typeface="Calibri" charset="-94"/>
                      </a:endParaRPr>
                    </a:p>
                  </a:txBody>
                  <a:tcPr marL="11671" marR="11671" marT="11671" marB="0" anchor="b"/>
                </a:tc>
                <a:tc hMerge="1">
                  <a:txBody>
                    <a:bodyPr/>
                    <a:lstStyle/>
                    <a:p>
                      <a:pPr algn="r" fontAlgn="b"/>
                      <a:endParaRPr lang="tr-TR" sz="1100" b="1" i="0" u="none" strike="noStrike" dirty="0">
                        <a:solidFill>
                          <a:schemeClr val="accent6"/>
                        </a:solidFill>
                        <a:effectLst/>
                        <a:latin typeface="Calibri" charset="-94"/>
                      </a:endParaRPr>
                    </a:p>
                  </a:txBody>
                  <a:tcPr marL="11671" marR="11671" marT="11671" marB="0" anchor="b"/>
                </a:tc>
              </a:tr>
            </a:tbl>
          </a:graphicData>
        </a:graphic>
      </p:graphicFrame>
    </p:spTree>
    <p:extLst>
      <p:ext uri="{BB962C8B-B14F-4D97-AF65-F5344CB8AC3E}">
        <p14:creationId xmlns:p14="http://schemas.microsoft.com/office/powerpoint/2010/main" val="96884633"/>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a:t>İHRACAT Hariç tutulduğunda kalan KDV İadesinde </a:t>
            </a:r>
            <a:r>
              <a:rPr lang="tr-TR" sz="1800" dirty="0" err="1"/>
              <a:t>Ymm'lerin</a:t>
            </a:r>
            <a:r>
              <a:rPr lang="tr-TR" sz="1800" dirty="0"/>
              <a:t> payı</a:t>
            </a:r>
            <a:r>
              <a:rPr lang="tr-TR" sz="1800" dirty="0" smtClean="0"/>
              <a:t>:</a:t>
            </a:r>
            <a:endParaRPr lang="tr-TR" sz="18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576618314"/>
              </p:ext>
            </p:extLst>
          </p:nvPr>
        </p:nvGraphicFramePr>
        <p:xfrm>
          <a:off x="1584325" y="1295871"/>
          <a:ext cx="6912519" cy="3789055"/>
        </p:xfrm>
        <a:graphic>
          <a:graphicData uri="http://schemas.openxmlformats.org/drawingml/2006/table">
            <a:tbl>
              <a:tblPr>
                <a:tableStyleId>{5C22544A-7EE6-4342-B048-85BDC9FD1C3A}</a:tableStyleId>
              </a:tblPr>
              <a:tblGrid>
                <a:gridCol w="3219285"/>
                <a:gridCol w="1189346"/>
                <a:gridCol w="1251944"/>
                <a:gridCol w="1251944"/>
              </a:tblGrid>
              <a:tr h="459417">
                <a:tc>
                  <a:txBody>
                    <a:bodyPr/>
                    <a:lstStyle/>
                    <a:p>
                      <a:pPr algn="l" fontAlgn="b"/>
                      <a:endParaRPr lang="tr-TR" sz="1100" b="0" i="0" u="none" strike="noStrike" dirty="0">
                        <a:solidFill>
                          <a:srgbClr val="000000"/>
                        </a:solidFill>
                        <a:effectLst/>
                        <a:latin typeface="Calibri" charset="-94"/>
                      </a:endParaRPr>
                    </a:p>
                  </a:txBody>
                  <a:tcPr marL="11671" marR="11671" marT="11671" marB="0" anchor="b"/>
                </a:tc>
                <a:tc>
                  <a:txBody>
                    <a:bodyPr/>
                    <a:lstStyle/>
                    <a:p>
                      <a:pPr algn="r" fontAlgn="b"/>
                      <a:r>
                        <a:rPr lang="tr-TR" sz="1400" b="1" u="none" strike="noStrike" dirty="0">
                          <a:effectLst/>
                        </a:rPr>
                        <a:t>2014</a:t>
                      </a:r>
                      <a:endParaRPr lang="tr-TR" sz="1400" b="1" i="0" u="none" strike="noStrike" dirty="0">
                        <a:solidFill>
                          <a:srgbClr val="000000"/>
                        </a:solidFill>
                        <a:effectLst/>
                        <a:latin typeface="Calibri" charset="-94"/>
                      </a:endParaRPr>
                    </a:p>
                  </a:txBody>
                  <a:tcPr marL="11671" marR="11671" marT="11671" marB="0" anchor="b"/>
                </a:tc>
                <a:tc>
                  <a:txBody>
                    <a:bodyPr/>
                    <a:lstStyle/>
                    <a:p>
                      <a:pPr algn="r" fontAlgn="b"/>
                      <a:r>
                        <a:rPr lang="tr-TR" sz="1400" b="1" u="none" strike="noStrike" dirty="0">
                          <a:effectLst/>
                        </a:rPr>
                        <a:t>2015</a:t>
                      </a:r>
                      <a:endParaRPr lang="tr-TR" sz="1400" b="1" i="0" u="none" strike="noStrike" dirty="0">
                        <a:solidFill>
                          <a:srgbClr val="000000"/>
                        </a:solidFill>
                        <a:effectLst/>
                        <a:latin typeface="Calibri" charset="-94"/>
                      </a:endParaRPr>
                    </a:p>
                  </a:txBody>
                  <a:tcPr marL="11671" marR="11671" marT="11671" marB="0" anchor="b"/>
                </a:tc>
                <a:tc>
                  <a:txBody>
                    <a:bodyPr/>
                    <a:lstStyle/>
                    <a:p>
                      <a:pPr algn="r" fontAlgn="b"/>
                      <a:r>
                        <a:rPr lang="tr-TR" sz="1400" b="1" u="none" strike="noStrike" dirty="0">
                          <a:effectLst/>
                        </a:rPr>
                        <a:t>2016</a:t>
                      </a:r>
                      <a:endParaRPr lang="tr-TR" sz="1400" b="1" i="0" u="none" strike="noStrike" dirty="0">
                        <a:solidFill>
                          <a:srgbClr val="000000"/>
                        </a:solidFill>
                        <a:effectLst/>
                        <a:latin typeface="Calibri" charset="-94"/>
                      </a:endParaRPr>
                    </a:p>
                  </a:txBody>
                  <a:tcPr marL="11671" marR="11671" marT="11671" marB="0" anchor="b"/>
                </a:tc>
              </a:tr>
              <a:tr h="853594">
                <a:tc>
                  <a:txBody>
                    <a:bodyPr/>
                    <a:lstStyle/>
                    <a:p>
                      <a:pPr algn="l" fontAlgn="b"/>
                      <a:r>
                        <a:rPr lang="tr-TR" sz="1400" u="none" strike="noStrike" dirty="0">
                          <a:effectLst/>
                        </a:rPr>
                        <a:t>BÜTÇE </a:t>
                      </a:r>
                      <a:r>
                        <a:rPr lang="tr-TR" sz="1400" u="none" strike="noStrike" dirty="0" smtClean="0">
                          <a:effectLst/>
                        </a:rPr>
                        <a:t> İÇİNDEKİ </a:t>
                      </a:r>
                      <a:r>
                        <a:rPr lang="tr-TR" sz="1400" u="none" strike="noStrike" dirty="0">
                          <a:effectLst/>
                        </a:rPr>
                        <a:t>KDV </a:t>
                      </a:r>
                      <a:r>
                        <a:rPr lang="tr-TR" sz="1400" u="none" strike="noStrike" dirty="0" smtClean="0">
                          <a:effectLst/>
                        </a:rPr>
                        <a:t>RED </a:t>
                      </a:r>
                      <a:r>
                        <a:rPr lang="tr-TR" sz="1400" u="none" strike="noStrike" dirty="0">
                          <a:effectLst/>
                        </a:rPr>
                        <a:t>İADE TUTARI</a:t>
                      </a:r>
                      <a:endParaRPr lang="tr-TR" sz="1400" b="1" i="0" u="none" strike="noStrike" dirty="0">
                        <a:solidFill>
                          <a:srgbClr val="000000"/>
                        </a:solidFill>
                        <a:effectLst/>
                        <a:latin typeface="Calibri" charset="-94"/>
                      </a:endParaRPr>
                    </a:p>
                  </a:txBody>
                  <a:tcPr marL="11671" marR="11671" marT="11671" marB="0" anchor="b">
                    <a:solidFill>
                      <a:srgbClr val="FFC000"/>
                    </a:solidFill>
                  </a:tcPr>
                </a:tc>
                <a:tc>
                  <a:txBody>
                    <a:bodyPr/>
                    <a:lstStyle/>
                    <a:p>
                      <a:pPr algn="r" fontAlgn="b"/>
                      <a:r>
                        <a:rPr lang="tr-TR" sz="1300" u="none" strike="noStrike" dirty="0">
                          <a:effectLst/>
                        </a:rPr>
                        <a:t>28.003.374.000</a:t>
                      </a:r>
                      <a:endParaRPr lang="tr-TR" sz="1300" b="0" i="0" u="none" strike="noStrike" dirty="0">
                        <a:solidFill>
                          <a:srgbClr val="548235"/>
                        </a:solidFill>
                        <a:effectLst/>
                        <a:latin typeface="Calibri" charset="-94"/>
                      </a:endParaRPr>
                    </a:p>
                  </a:txBody>
                  <a:tcPr marL="11671" marR="11671" marT="11671" marB="0" anchor="b">
                    <a:solidFill>
                      <a:srgbClr val="FFC000"/>
                    </a:solidFill>
                  </a:tcPr>
                </a:tc>
                <a:tc>
                  <a:txBody>
                    <a:bodyPr/>
                    <a:lstStyle/>
                    <a:p>
                      <a:pPr algn="r" fontAlgn="b"/>
                      <a:r>
                        <a:rPr lang="tr-TR" sz="1300" u="none" strike="noStrike" dirty="0">
                          <a:effectLst/>
                        </a:rPr>
                        <a:t>32.764.358.000</a:t>
                      </a:r>
                      <a:endParaRPr lang="tr-TR" sz="1300" b="0" i="0" u="none" strike="noStrike" dirty="0">
                        <a:solidFill>
                          <a:srgbClr val="548235"/>
                        </a:solidFill>
                        <a:effectLst/>
                        <a:latin typeface="Calibri" charset="-94"/>
                      </a:endParaRPr>
                    </a:p>
                  </a:txBody>
                  <a:tcPr marL="11671" marR="11671" marT="11671" marB="0" anchor="b">
                    <a:solidFill>
                      <a:srgbClr val="FFC000"/>
                    </a:solidFill>
                  </a:tcPr>
                </a:tc>
                <a:tc>
                  <a:txBody>
                    <a:bodyPr/>
                    <a:lstStyle/>
                    <a:p>
                      <a:pPr algn="r" fontAlgn="b"/>
                      <a:r>
                        <a:rPr lang="tr-TR" sz="1300" u="none" strike="noStrike" dirty="0">
                          <a:effectLst/>
                        </a:rPr>
                        <a:t>37.979.413.000</a:t>
                      </a:r>
                      <a:endParaRPr lang="tr-TR" sz="1300" b="0" i="0" u="none" strike="noStrike" dirty="0">
                        <a:solidFill>
                          <a:srgbClr val="548235"/>
                        </a:solidFill>
                        <a:effectLst/>
                        <a:latin typeface="Calibri" charset="-94"/>
                      </a:endParaRPr>
                    </a:p>
                  </a:txBody>
                  <a:tcPr marL="11671" marR="11671" marT="11671" marB="0" anchor="b">
                    <a:solidFill>
                      <a:srgbClr val="FFC000"/>
                    </a:solidFill>
                  </a:tcPr>
                </a:tc>
              </a:tr>
              <a:tr h="703616">
                <a:tc>
                  <a:txBody>
                    <a:bodyPr/>
                    <a:lstStyle/>
                    <a:p>
                      <a:pPr algn="l" fontAlgn="b"/>
                      <a:r>
                        <a:rPr lang="tr-TR" sz="1300" u="none" strike="noStrike" dirty="0">
                          <a:effectLst/>
                        </a:rPr>
                        <a:t>GENEL BÜTÇEDEN </a:t>
                      </a:r>
                      <a:r>
                        <a:rPr lang="tr-TR" sz="1300" u="none" strike="noStrike" dirty="0" smtClean="0">
                          <a:effectLst/>
                        </a:rPr>
                        <a:t>SADECE</a:t>
                      </a:r>
                      <a:r>
                        <a:rPr lang="tr-TR" sz="1300" u="none" strike="noStrike" baseline="0" dirty="0" smtClean="0">
                          <a:effectLst/>
                        </a:rPr>
                        <a:t> İHRACATTA </a:t>
                      </a:r>
                      <a:r>
                        <a:rPr lang="tr-TR" sz="1300" u="none" strike="noStrike" dirty="0" smtClean="0">
                          <a:effectLst/>
                        </a:rPr>
                        <a:t>YAPILAN KDV İADESİ</a:t>
                      </a:r>
                      <a:endParaRPr lang="tr-TR" sz="1300" b="1" i="0" u="none" strike="noStrike" dirty="0">
                        <a:solidFill>
                          <a:srgbClr val="00B050"/>
                        </a:solidFill>
                        <a:effectLst/>
                        <a:latin typeface="Calibri" charset="-94"/>
                      </a:endParaRPr>
                    </a:p>
                  </a:txBody>
                  <a:tcPr marL="11671" marR="11671" marT="11671" marB="0" anchor="b">
                    <a:solidFill>
                      <a:schemeClr val="accent2">
                        <a:lumMod val="60000"/>
                        <a:lumOff val="40000"/>
                      </a:schemeClr>
                    </a:solidFill>
                  </a:tcPr>
                </a:tc>
                <a:tc>
                  <a:txBody>
                    <a:bodyPr/>
                    <a:lstStyle/>
                    <a:p>
                      <a:pPr algn="r" fontAlgn="b"/>
                      <a:r>
                        <a:rPr lang="tr-TR" sz="1300" u="none" strike="noStrike" dirty="0">
                          <a:effectLst/>
                        </a:rPr>
                        <a:t>19.940.702.000</a:t>
                      </a:r>
                      <a:endParaRPr lang="tr-TR" sz="1300" b="0" i="0" u="none" strike="noStrike" dirty="0">
                        <a:solidFill>
                          <a:srgbClr val="00B050"/>
                        </a:solidFill>
                        <a:effectLst/>
                        <a:latin typeface="Calibri" charset="-94"/>
                      </a:endParaRPr>
                    </a:p>
                  </a:txBody>
                  <a:tcPr marL="11671" marR="11671" marT="11671" marB="0" anchor="b">
                    <a:solidFill>
                      <a:schemeClr val="accent2">
                        <a:lumMod val="60000"/>
                        <a:lumOff val="40000"/>
                      </a:schemeClr>
                    </a:solidFill>
                  </a:tcPr>
                </a:tc>
                <a:tc>
                  <a:txBody>
                    <a:bodyPr/>
                    <a:lstStyle/>
                    <a:p>
                      <a:pPr algn="r" fontAlgn="b"/>
                      <a:r>
                        <a:rPr lang="tr-TR" sz="1300" u="none" strike="noStrike" dirty="0">
                          <a:effectLst/>
                        </a:rPr>
                        <a:t>22.486.743.000</a:t>
                      </a:r>
                      <a:endParaRPr lang="tr-TR" sz="1300" b="0" i="0" u="none" strike="noStrike" dirty="0">
                        <a:solidFill>
                          <a:srgbClr val="00B050"/>
                        </a:solidFill>
                        <a:effectLst/>
                        <a:latin typeface="Calibri" charset="-94"/>
                      </a:endParaRPr>
                    </a:p>
                  </a:txBody>
                  <a:tcPr marL="11671" marR="11671" marT="11671" marB="0" anchor="b">
                    <a:solidFill>
                      <a:schemeClr val="accent2">
                        <a:lumMod val="60000"/>
                        <a:lumOff val="40000"/>
                      </a:schemeClr>
                    </a:solidFill>
                  </a:tcPr>
                </a:tc>
                <a:tc>
                  <a:txBody>
                    <a:bodyPr/>
                    <a:lstStyle/>
                    <a:p>
                      <a:pPr algn="r" fontAlgn="b"/>
                      <a:r>
                        <a:rPr lang="tr-TR" sz="1300" u="none" strike="noStrike" dirty="0">
                          <a:effectLst/>
                        </a:rPr>
                        <a:t>25.250.399.000</a:t>
                      </a:r>
                      <a:endParaRPr lang="tr-TR" sz="1300" b="0" i="0" u="none" strike="noStrike" dirty="0">
                        <a:solidFill>
                          <a:srgbClr val="00B050"/>
                        </a:solidFill>
                        <a:effectLst/>
                        <a:latin typeface="Calibri" charset="-94"/>
                      </a:endParaRPr>
                    </a:p>
                  </a:txBody>
                  <a:tcPr marL="11671" marR="11671" marT="11671" marB="0" anchor="b">
                    <a:solidFill>
                      <a:schemeClr val="accent2">
                        <a:lumMod val="60000"/>
                        <a:lumOff val="40000"/>
                      </a:schemeClr>
                    </a:solidFill>
                  </a:tcPr>
                </a:tc>
              </a:tr>
              <a:tr h="459417">
                <a:tc>
                  <a:txBody>
                    <a:bodyPr/>
                    <a:lstStyle/>
                    <a:p>
                      <a:pPr algn="l" fontAlgn="b"/>
                      <a:r>
                        <a:rPr lang="tr-TR" sz="1300" u="none" strike="noStrike" dirty="0">
                          <a:effectLst/>
                        </a:rPr>
                        <a:t>Kalan KDV İadesi (</a:t>
                      </a:r>
                      <a:r>
                        <a:rPr lang="tr-TR" sz="1300" u="none" strike="noStrike" dirty="0" smtClean="0">
                          <a:effectLst/>
                        </a:rPr>
                        <a:t>Bütçe</a:t>
                      </a:r>
                      <a:r>
                        <a:rPr lang="tr-TR" sz="1300" u="none" strike="noStrike" baseline="0" dirty="0" smtClean="0">
                          <a:effectLst/>
                        </a:rPr>
                        <a:t> </a:t>
                      </a:r>
                      <a:r>
                        <a:rPr lang="tr-TR" sz="1300" u="none" strike="noStrike" dirty="0" smtClean="0">
                          <a:effectLst/>
                        </a:rPr>
                        <a:t>İçindeki</a:t>
                      </a:r>
                      <a:r>
                        <a:rPr lang="tr-TR" sz="1300" u="none" strike="noStrike" dirty="0">
                          <a:effectLst/>
                        </a:rPr>
                        <a:t>)</a:t>
                      </a:r>
                      <a:endParaRPr lang="tr-TR" sz="1300" b="1" i="0" u="none" strike="noStrike" dirty="0">
                        <a:solidFill>
                          <a:srgbClr val="000000"/>
                        </a:solidFill>
                        <a:effectLst/>
                        <a:latin typeface="Calibri" charset="-94"/>
                      </a:endParaRPr>
                    </a:p>
                  </a:txBody>
                  <a:tcPr marL="11671" marR="11671" marT="11671" marB="0" anchor="b">
                    <a:solidFill>
                      <a:schemeClr val="accent5"/>
                    </a:solidFill>
                  </a:tcPr>
                </a:tc>
                <a:tc>
                  <a:txBody>
                    <a:bodyPr/>
                    <a:lstStyle/>
                    <a:p>
                      <a:pPr algn="r" fontAlgn="b"/>
                      <a:r>
                        <a:rPr lang="tr-TR" sz="1300" u="none" strike="noStrike" dirty="0">
                          <a:effectLst/>
                        </a:rPr>
                        <a:t>8.062.672.000</a:t>
                      </a:r>
                      <a:endParaRPr lang="tr-TR" sz="1300" b="0" i="0" u="none" strike="noStrike" dirty="0">
                        <a:solidFill>
                          <a:srgbClr val="000000"/>
                        </a:solidFill>
                        <a:effectLst/>
                        <a:latin typeface="Calibri" charset="-94"/>
                      </a:endParaRPr>
                    </a:p>
                  </a:txBody>
                  <a:tcPr marL="11671" marR="11671" marT="11671" marB="0" anchor="b">
                    <a:solidFill>
                      <a:schemeClr val="accent5"/>
                    </a:solidFill>
                  </a:tcPr>
                </a:tc>
                <a:tc>
                  <a:txBody>
                    <a:bodyPr/>
                    <a:lstStyle/>
                    <a:p>
                      <a:pPr algn="r" fontAlgn="b"/>
                      <a:r>
                        <a:rPr lang="tr-TR" sz="1300" u="none" strike="noStrike" dirty="0">
                          <a:effectLst/>
                        </a:rPr>
                        <a:t>10.277.615.000</a:t>
                      </a:r>
                      <a:endParaRPr lang="tr-TR" sz="1300" b="0" i="0" u="none" strike="noStrike" dirty="0">
                        <a:solidFill>
                          <a:srgbClr val="000000"/>
                        </a:solidFill>
                        <a:effectLst/>
                        <a:latin typeface="Calibri" charset="-94"/>
                      </a:endParaRPr>
                    </a:p>
                  </a:txBody>
                  <a:tcPr marL="11671" marR="11671" marT="11671" marB="0" anchor="b">
                    <a:solidFill>
                      <a:schemeClr val="accent5"/>
                    </a:solidFill>
                  </a:tcPr>
                </a:tc>
                <a:tc>
                  <a:txBody>
                    <a:bodyPr/>
                    <a:lstStyle/>
                    <a:p>
                      <a:pPr algn="r" fontAlgn="b"/>
                      <a:r>
                        <a:rPr lang="tr-TR" sz="1300" u="none" strike="noStrike" dirty="0">
                          <a:effectLst/>
                        </a:rPr>
                        <a:t>12.729.014.000</a:t>
                      </a:r>
                      <a:endParaRPr lang="tr-TR" sz="1300" b="0" i="0" u="none" strike="noStrike" dirty="0">
                        <a:solidFill>
                          <a:srgbClr val="000000"/>
                        </a:solidFill>
                        <a:effectLst/>
                        <a:latin typeface="Calibri" charset="-94"/>
                      </a:endParaRPr>
                    </a:p>
                  </a:txBody>
                  <a:tcPr marL="11671" marR="11671" marT="11671" marB="0" anchor="b">
                    <a:solidFill>
                      <a:schemeClr val="accent5"/>
                    </a:solidFill>
                  </a:tcPr>
                </a:tc>
              </a:tr>
              <a:tr h="853594">
                <a:tc>
                  <a:txBody>
                    <a:bodyPr/>
                    <a:lstStyle/>
                    <a:p>
                      <a:pPr algn="l" fontAlgn="b"/>
                      <a:r>
                        <a:rPr lang="tr-TR" sz="1300" u="none" strike="noStrike" dirty="0">
                          <a:effectLst/>
                        </a:rPr>
                        <a:t>YMM'ler </a:t>
                      </a:r>
                      <a:r>
                        <a:rPr lang="tr-TR" sz="1300" u="none" strike="noStrike" dirty="0" smtClean="0">
                          <a:effectLst/>
                        </a:rPr>
                        <a:t>tarafından</a:t>
                      </a:r>
                      <a:r>
                        <a:rPr lang="tr-TR" sz="1300" u="none" strike="noStrike" baseline="0" dirty="0" smtClean="0">
                          <a:effectLst/>
                        </a:rPr>
                        <a:t> İHRACAT hariç yapılan</a:t>
                      </a:r>
                      <a:r>
                        <a:rPr lang="tr-TR" sz="1300" u="none" strike="noStrike" dirty="0" smtClean="0">
                          <a:effectLst/>
                        </a:rPr>
                        <a:t> </a:t>
                      </a:r>
                      <a:r>
                        <a:rPr lang="tr-TR" sz="1300" u="none" strike="noStrike" dirty="0">
                          <a:effectLst/>
                        </a:rPr>
                        <a:t>KDV </a:t>
                      </a:r>
                      <a:r>
                        <a:rPr lang="tr-TR" sz="1300" u="none" strike="noStrike" dirty="0" smtClean="0">
                          <a:effectLst/>
                        </a:rPr>
                        <a:t>İadesi</a:t>
                      </a:r>
                      <a:r>
                        <a:rPr lang="tr-TR" sz="1300" u="none" strike="noStrike" baseline="0" dirty="0" smtClean="0">
                          <a:effectLst/>
                        </a:rPr>
                        <a:t> tutarı</a:t>
                      </a:r>
                      <a:endParaRPr lang="tr-TR" sz="1300" b="1" i="0" u="none" strike="noStrike" dirty="0">
                        <a:solidFill>
                          <a:srgbClr val="000000"/>
                        </a:solidFill>
                        <a:effectLst/>
                        <a:latin typeface="Calibri" charset="-94"/>
                      </a:endParaRPr>
                    </a:p>
                  </a:txBody>
                  <a:tcPr marL="11671" marR="11671" marT="11671" marB="0" anchor="b">
                    <a:solidFill>
                      <a:srgbClr val="FFFF00"/>
                    </a:solidFill>
                  </a:tcPr>
                </a:tc>
                <a:tc>
                  <a:txBody>
                    <a:bodyPr/>
                    <a:lstStyle/>
                    <a:p>
                      <a:pPr algn="r" fontAlgn="b"/>
                      <a:r>
                        <a:rPr lang="tr-TR" sz="1300" u="none" strike="noStrike" dirty="0">
                          <a:effectLst/>
                        </a:rPr>
                        <a:t>5.961.743.446</a:t>
                      </a:r>
                      <a:endParaRPr lang="tr-TR" sz="1300" b="0" i="0" u="none" strike="noStrike" dirty="0">
                        <a:solidFill>
                          <a:srgbClr val="000000"/>
                        </a:solidFill>
                        <a:effectLst/>
                        <a:latin typeface="Calibri" charset="-94"/>
                      </a:endParaRPr>
                    </a:p>
                  </a:txBody>
                  <a:tcPr marL="11671" marR="11671" marT="11671" marB="0" anchor="b">
                    <a:solidFill>
                      <a:srgbClr val="FFFF00"/>
                    </a:solidFill>
                  </a:tcPr>
                </a:tc>
                <a:tc>
                  <a:txBody>
                    <a:bodyPr/>
                    <a:lstStyle/>
                    <a:p>
                      <a:pPr algn="r" fontAlgn="b"/>
                      <a:r>
                        <a:rPr lang="tr-TR" sz="1300" u="none" strike="noStrike" dirty="0">
                          <a:effectLst/>
                        </a:rPr>
                        <a:t>8.190.855.808</a:t>
                      </a:r>
                      <a:endParaRPr lang="tr-TR" sz="1300" b="0" i="0" u="none" strike="noStrike" dirty="0">
                        <a:solidFill>
                          <a:srgbClr val="000000"/>
                        </a:solidFill>
                        <a:effectLst/>
                        <a:latin typeface="Calibri" charset="-94"/>
                      </a:endParaRPr>
                    </a:p>
                  </a:txBody>
                  <a:tcPr marL="11671" marR="11671" marT="11671" marB="0" anchor="b">
                    <a:solidFill>
                      <a:srgbClr val="FFFF00"/>
                    </a:solidFill>
                  </a:tcPr>
                </a:tc>
                <a:tc>
                  <a:txBody>
                    <a:bodyPr/>
                    <a:lstStyle/>
                    <a:p>
                      <a:pPr algn="r" fontAlgn="b"/>
                      <a:r>
                        <a:rPr lang="tr-TR" sz="1300" u="none" strike="noStrike" dirty="0">
                          <a:effectLst/>
                        </a:rPr>
                        <a:t>10.567.777.264</a:t>
                      </a:r>
                      <a:endParaRPr lang="tr-TR" sz="1300" b="0" i="0" u="none" strike="noStrike" dirty="0">
                        <a:solidFill>
                          <a:srgbClr val="000000"/>
                        </a:solidFill>
                        <a:effectLst/>
                        <a:latin typeface="Calibri" charset="-94"/>
                      </a:endParaRPr>
                    </a:p>
                  </a:txBody>
                  <a:tcPr marL="11671" marR="11671" marT="11671" marB="0" anchor="b">
                    <a:solidFill>
                      <a:srgbClr val="FFFF00"/>
                    </a:solidFill>
                  </a:tcPr>
                </a:tc>
              </a:tr>
              <a:tr h="459417">
                <a:tc>
                  <a:txBody>
                    <a:bodyPr/>
                    <a:lstStyle/>
                    <a:p>
                      <a:pPr algn="l" fontAlgn="b"/>
                      <a:r>
                        <a:rPr lang="tr-TR" sz="1300" u="none" strike="noStrike" dirty="0" smtClean="0">
                          <a:effectLst/>
                        </a:rPr>
                        <a:t>İhracat </a:t>
                      </a:r>
                      <a:r>
                        <a:rPr lang="tr-TR" sz="1300" u="none" strike="noStrike" dirty="0">
                          <a:effectLst/>
                        </a:rPr>
                        <a:t>hariç KDV İadesinde </a:t>
                      </a:r>
                      <a:r>
                        <a:rPr lang="tr-TR" sz="1300" u="none" strike="noStrike" dirty="0" err="1">
                          <a:effectLst/>
                        </a:rPr>
                        <a:t>Ymm'lerin</a:t>
                      </a:r>
                      <a:r>
                        <a:rPr lang="tr-TR" sz="1300" u="none" strike="noStrike" dirty="0">
                          <a:effectLst/>
                        </a:rPr>
                        <a:t> payı </a:t>
                      </a:r>
                      <a:r>
                        <a:rPr lang="tr-TR" sz="1300" u="none" strike="noStrike" dirty="0" smtClean="0">
                          <a:effectLst/>
                        </a:rPr>
                        <a:t>  (%)</a:t>
                      </a:r>
                      <a:endParaRPr lang="tr-TR" sz="1300" b="1" i="0" u="none" strike="noStrike" dirty="0">
                        <a:solidFill>
                          <a:srgbClr val="000000"/>
                        </a:solidFill>
                        <a:effectLst/>
                        <a:latin typeface="Calibri" charset="-94"/>
                      </a:endParaRPr>
                    </a:p>
                  </a:txBody>
                  <a:tcPr marL="11671" marR="11671" marT="11671" marB="0" anchor="b">
                    <a:solidFill>
                      <a:srgbClr val="B74703"/>
                    </a:solidFill>
                  </a:tcPr>
                </a:tc>
                <a:tc>
                  <a:txBody>
                    <a:bodyPr/>
                    <a:lstStyle/>
                    <a:p>
                      <a:pPr algn="r" fontAlgn="b"/>
                      <a:r>
                        <a:rPr lang="tr-TR" sz="1600" u="none" strike="noStrike" dirty="0" smtClean="0">
                          <a:effectLst/>
                        </a:rPr>
                        <a:t>0,74</a:t>
                      </a:r>
                      <a:endParaRPr lang="tr-TR" sz="1600" b="0" i="0" u="none" strike="noStrike" dirty="0">
                        <a:solidFill>
                          <a:srgbClr val="000000"/>
                        </a:solidFill>
                        <a:effectLst/>
                        <a:latin typeface="Calibri" charset="-94"/>
                      </a:endParaRPr>
                    </a:p>
                  </a:txBody>
                  <a:tcPr marL="11671" marR="11671" marT="11671" marB="0" anchor="b">
                    <a:solidFill>
                      <a:srgbClr val="B74703"/>
                    </a:solidFill>
                  </a:tcPr>
                </a:tc>
                <a:tc>
                  <a:txBody>
                    <a:bodyPr/>
                    <a:lstStyle/>
                    <a:p>
                      <a:pPr algn="r" fontAlgn="b"/>
                      <a:r>
                        <a:rPr lang="tr-TR" sz="1600" u="none" strike="noStrike" dirty="0">
                          <a:effectLst/>
                        </a:rPr>
                        <a:t>0,80</a:t>
                      </a:r>
                      <a:endParaRPr lang="tr-TR" sz="1600" b="0" i="0" u="none" strike="noStrike" dirty="0">
                        <a:solidFill>
                          <a:srgbClr val="000000"/>
                        </a:solidFill>
                        <a:effectLst/>
                        <a:latin typeface="Calibri" charset="-94"/>
                      </a:endParaRPr>
                    </a:p>
                  </a:txBody>
                  <a:tcPr marL="11671" marR="11671" marT="11671" marB="0" anchor="b">
                    <a:solidFill>
                      <a:srgbClr val="B74703"/>
                    </a:solidFill>
                  </a:tcPr>
                </a:tc>
                <a:tc>
                  <a:txBody>
                    <a:bodyPr/>
                    <a:lstStyle/>
                    <a:p>
                      <a:pPr algn="r" fontAlgn="b"/>
                      <a:r>
                        <a:rPr lang="tr-TR" sz="1600" u="none" strike="noStrike" dirty="0">
                          <a:effectLst/>
                        </a:rPr>
                        <a:t>0,83</a:t>
                      </a:r>
                      <a:endParaRPr lang="tr-TR" sz="1600" b="0" i="0" u="none" strike="noStrike" dirty="0">
                        <a:solidFill>
                          <a:srgbClr val="000000"/>
                        </a:solidFill>
                        <a:effectLst/>
                        <a:latin typeface="Calibri" charset="-94"/>
                      </a:endParaRPr>
                    </a:p>
                  </a:txBody>
                  <a:tcPr marL="11671" marR="11671" marT="11671" marB="0" anchor="b">
                    <a:solidFill>
                      <a:srgbClr val="B74703"/>
                    </a:solidFill>
                  </a:tcPr>
                </a:tc>
              </a:tr>
            </a:tbl>
          </a:graphicData>
        </a:graphic>
      </p:graphicFrame>
    </p:spTree>
    <p:extLst>
      <p:ext uri="{BB962C8B-B14F-4D97-AF65-F5344CB8AC3E}">
        <p14:creationId xmlns:p14="http://schemas.microsoft.com/office/powerpoint/2010/main" val="1859963713"/>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3-VERGİ İNCELEMELERİNDE YMM’LERİN ROLÜ</a:t>
            </a:r>
            <a:endParaRPr lang="tr-TR" sz="1800" dirty="0"/>
          </a:p>
        </p:txBody>
      </p:sp>
      <p:sp>
        <p:nvSpPr>
          <p:cNvPr id="3" name="İçerik Yer Tutucusu 2"/>
          <p:cNvSpPr>
            <a:spLocks noGrp="1"/>
          </p:cNvSpPr>
          <p:nvPr>
            <p:ph idx="1"/>
          </p:nvPr>
        </p:nvSpPr>
        <p:spPr/>
        <p:txBody>
          <a:bodyPr/>
          <a:lstStyle/>
          <a:p>
            <a:r>
              <a:rPr lang="tr-TR" sz="1400" dirty="0" smtClean="0"/>
              <a:t>Vergi İncelemesinde maksat, ödenmesi gereken verginin doğruluğunu araştırmak, tespit etmek ve sağlamaktır. </a:t>
            </a:r>
          </a:p>
          <a:p>
            <a:r>
              <a:rPr lang="tr-TR" sz="1400" dirty="0" smtClean="0"/>
              <a:t>Vergi İncelemesi Vergi Müfettişleri (VDK) tarafından yapılmaktadır.</a:t>
            </a:r>
          </a:p>
          <a:p>
            <a:r>
              <a:rPr lang="tr-TR" sz="1400" b="1" dirty="0" err="1" smtClean="0">
                <a:solidFill>
                  <a:srgbClr val="FF0000"/>
                </a:solidFill>
              </a:rPr>
              <a:t>Ymm’ler</a:t>
            </a:r>
            <a:r>
              <a:rPr lang="tr-TR" sz="1400" b="1" dirty="0" smtClean="0">
                <a:solidFill>
                  <a:srgbClr val="FF0000"/>
                </a:solidFill>
              </a:rPr>
              <a:t> vergi müfettişi değildir. Vergi müfettişi yetkileri ile donatılmamıştır. (Böyle bir iddiası da yoktur)</a:t>
            </a:r>
            <a:endParaRPr lang="tr-TR" sz="1400" b="1" dirty="0">
              <a:solidFill>
                <a:srgbClr val="FF0000"/>
              </a:solidFill>
            </a:endParaRPr>
          </a:p>
          <a:p>
            <a:r>
              <a:rPr lang="tr-TR" sz="1400" dirty="0" err="1" smtClean="0">
                <a:solidFill>
                  <a:srgbClr val="0E2B8D"/>
                </a:solidFill>
              </a:rPr>
              <a:t>Ymm</a:t>
            </a:r>
            <a:r>
              <a:rPr lang="tr-TR" sz="1400" dirty="0" smtClean="0">
                <a:solidFill>
                  <a:srgbClr val="0E2B8D"/>
                </a:solidFill>
              </a:rPr>
              <a:t> Tasdik Raporları vergi inceleme raporu (VİR) değildir. </a:t>
            </a:r>
          </a:p>
          <a:p>
            <a:r>
              <a:rPr lang="tr-TR" sz="1400" dirty="0" smtClean="0"/>
              <a:t>Tasdik raporu, mükellefe ait yasal defter ve belgelere dayanarak, mali tabloların vergi kanunlarına uygun hazırlanması ve sunumu sağlayan,  beyan edilen vergi matrahının doğruluğunu  onaylayan bir rapordur.</a:t>
            </a:r>
          </a:p>
          <a:p>
            <a:r>
              <a:rPr lang="tr-TR" sz="1400" dirty="0" err="1" smtClean="0"/>
              <a:t>Ymm’ler</a:t>
            </a:r>
            <a:r>
              <a:rPr lang="tr-TR" sz="1400" dirty="0" smtClean="0"/>
              <a:t> mükelleflerin “</a:t>
            </a:r>
            <a:r>
              <a:rPr lang="tr-TR" sz="1400" b="1" dirty="0" smtClean="0"/>
              <a:t>vergi yasalarına uyum” </a:t>
            </a:r>
            <a:r>
              <a:rPr lang="tr-TR" sz="1400" dirty="0" smtClean="0"/>
              <a:t>ve “</a:t>
            </a:r>
            <a:r>
              <a:rPr lang="tr-TR" sz="1400" b="1" dirty="0" smtClean="0"/>
              <a:t>vergi bilincinin yaygınlaştırılması</a:t>
            </a:r>
            <a:r>
              <a:rPr lang="tr-TR" sz="1400" dirty="0" smtClean="0"/>
              <a:t>” konusunda</a:t>
            </a:r>
            <a:r>
              <a:rPr lang="tr-TR" sz="1400" dirty="0"/>
              <a:t> </a:t>
            </a:r>
            <a:r>
              <a:rPr lang="tr-TR" sz="1400" dirty="0" smtClean="0"/>
              <a:t>en etkin çalışan meslek grubudur.</a:t>
            </a:r>
          </a:p>
          <a:p>
            <a:r>
              <a:rPr lang="tr-TR" sz="1400" dirty="0" err="1" smtClean="0"/>
              <a:t>Ymm’ler</a:t>
            </a:r>
            <a:r>
              <a:rPr lang="tr-TR" sz="1400" dirty="0" smtClean="0"/>
              <a:t> </a:t>
            </a:r>
            <a:r>
              <a:rPr lang="tr-TR" sz="1400" b="1" u="sng" dirty="0" smtClean="0">
                <a:solidFill>
                  <a:srgbClr val="FF0000"/>
                </a:solidFill>
              </a:rPr>
              <a:t>vergi incelemesinde</a:t>
            </a:r>
            <a:r>
              <a:rPr lang="tr-TR" sz="1400" dirty="0" smtClean="0"/>
              <a:t>, mesleki deneyim ve tecrübesi ile kamu hizmeti yapma bilinciyle hareket ederek, taraflar arasında “</a:t>
            </a:r>
            <a:r>
              <a:rPr lang="tr-TR" sz="1400" b="1" dirty="0" smtClean="0">
                <a:solidFill>
                  <a:srgbClr val="FF0000"/>
                </a:solidFill>
              </a:rPr>
              <a:t>resmi arabulucu</a:t>
            </a:r>
            <a:r>
              <a:rPr lang="tr-TR" sz="1400" dirty="0" smtClean="0"/>
              <a:t>” veya “</a:t>
            </a:r>
            <a:r>
              <a:rPr lang="tr-TR" sz="1400" b="1" dirty="0" err="1" smtClean="0">
                <a:solidFill>
                  <a:srgbClr val="FF0000"/>
                </a:solidFill>
              </a:rPr>
              <a:t>ombusman</a:t>
            </a:r>
            <a:r>
              <a:rPr lang="tr-TR" sz="1400" dirty="0" smtClean="0"/>
              <a:t>” gibi çalışmaktadır.</a:t>
            </a:r>
          </a:p>
          <a:p>
            <a:r>
              <a:rPr lang="tr-TR" sz="1400" dirty="0" smtClean="0"/>
              <a:t>Ayrıca, </a:t>
            </a:r>
            <a:r>
              <a:rPr lang="tr-TR" sz="1400" dirty="0" err="1" smtClean="0"/>
              <a:t>GİB’in</a:t>
            </a:r>
            <a:r>
              <a:rPr lang="tr-TR" sz="1400" dirty="0" smtClean="0"/>
              <a:t> “</a:t>
            </a:r>
            <a:r>
              <a:rPr lang="tr-TR" sz="1400" b="1" dirty="0" smtClean="0">
                <a:solidFill>
                  <a:srgbClr val="FF0000"/>
                </a:solidFill>
              </a:rPr>
              <a:t>Mükellef Hakları Bildirgesinde</a:t>
            </a:r>
            <a:r>
              <a:rPr lang="tr-TR" sz="1400" dirty="0" smtClean="0"/>
              <a:t>” yer alan ve </a:t>
            </a:r>
            <a:r>
              <a:rPr lang="tr-TR" sz="1400" u="sng" dirty="0" smtClean="0">
                <a:solidFill>
                  <a:schemeClr val="accent2"/>
                </a:solidFill>
              </a:rPr>
              <a:t>mükellef haklarını</a:t>
            </a:r>
            <a:r>
              <a:rPr lang="tr-TR" sz="1400" dirty="0" smtClean="0"/>
              <a:t> mükellefler adına savunan, takip eden kişilerdir. </a:t>
            </a:r>
          </a:p>
          <a:p>
            <a:r>
              <a:rPr lang="tr-TR" sz="1400" dirty="0" smtClean="0"/>
              <a:t>Bu nedenle, yapılmakta olan bir </a:t>
            </a:r>
            <a:r>
              <a:rPr lang="tr-TR" sz="1400" dirty="0"/>
              <a:t>vergi incelemesinde mükelleflerin YMM’ler ile çalışması, her iki tarafın da menfaatinedir</a:t>
            </a:r>
            <a:r>
              <a:rPr lang="tr-TR" sz="1400" dirty="0" smtClean="0"/>
              <a:t>. </a:t>
            </a:r>
          </a:p>
          <a:p>
            <a:endParaRPr lang="tr-TR" sz="1800" dirty="0"/>
          </a:p>
        </p:txBody>
      </p:sp>
    </p:spTree>
    <p:extLst>
      <p:ext uri="{BB962C8B-B14F-4D97-AF65-F5344CB8AC3E}">
        <p14:creationId xmlns:p14="http://schemas.microsoft.com/office/powerpoint/2010/main" val="1972144944"/>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600" dirty="0"/>
              <a:t>VERGİ </a:t>
            </a:r>
            <a:r>
              <a:rPr lang="tr-TR" sz="1600" dirty="0" smtClean="0"/>
              <a:t>İNCELEMELERİ HK SAYISAL VERİİLER </a:t>
            </a:r>
            <a:r>
              <a:rPr lang="tr-TR" sz="1000" dirty="0" smtClean="0"/>
              <a:t>(Kaynak: VDK 2016 yılı Faaliyet Raporu)</a:t>
            </a:r>
            <a:endParaRPr lang="tr-TR" sz="1000" dirty="0"/>
          </a:p>
        </p:txBody>
      </p:sp>
      <p:sp>
        <p:nvSpPr>
          <p:cNvPr id="3" name="İçerik Yer Tutucusu 2"/>
          <p:cNvSpPr>
            <a:spLocks noGrp="1"/>
          </p:cNvSpPr>
          <p:nvPr>
            <p:ph idx="1"/>
          </p:nvPr>
        </p:nvSpPr>
        <p:spPr>
          <a:xfrm>
            <a:off x="1584325" y="1152525"/>
            <a:ext cx="6769100" cy="2663626"/>
          </a:xfrm>
        </p:spPr>
        <p:txBody>
          <a:bodyPr/>
          <a:lstStyle/>
          <a:p>
            <a:endParaRPr lang="tr-TR" dirty="0" smtClean="0"/>
          </a:p>
          <a:p>
            <a:endParaRPr lang="tr-TR" dirty="0"/>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224222181"/>
              </p:ext>
            </p:extLst>
          </p:nvPr>
        </p:nvGraphicFramePr>
        <p:xfrm>
          <a:off x="2090490" y="1007839"/>
          <a:ext cx="6046314" cy="2438400"/>
        </p:xfrm>
        <a:graphic>
          <a:graphicData uri="http://schemas.openxmlformats.org/drawingml/2006/table">
            <a:tbl>
              <a:tblPr>
                <a:tableStyleId>{5C22544A-7EE6-4342-B048-85BDC9FD1C3A}</a:tableStyleId>
              </a:tblPr>
              <a:tblGrid>
                <a:gridCol w="2393334"/>
                <a:gridCol w="1217660"/>
                <a:gridCol w="1217660"/>
                <a:gridCol w="1217660"/>
              </a:tblGrid>
              <a:tr h="203200">
                <a:tc>
                  <a:txBody>
                    <a:bodyPr/>
                    <a:lstStyle/>
                    <a:p>
                      <a:pPr algn="l" fontAlgn="b"/>
                      <a:r>
                        <a:rPr lang="tr-TR" sz="1200" u="none" strike="noStrike" dirty="0">
                          <a:effectLst/>
                        </a:rPr>
                        <a:t>VERGİ </a:t>
                      </a:r>
                      <a:r>
                        <a:rPr lang="tr-TR" sz="1200" u="none" strike="noStrike" dirty="0" smtClean="0">
                          <a:effectLst/>
                        </a:rPr>
                        <a:t>MÜFETTİŞİ</a:t>
                      </a:r>
                      <a:r>
                        <a:rPr lang="tr-TR" sz="1200" u="none" strike="noStrike" baseline="0" dirty="0" smtClean="0">
                          <a:effectLst/>
                        </a:rPr>
                        <a:t> SAYISI</a:t>
                      </a:r>
                      <a:endParaRPr lang="tr-TR" sz="1200" b="1" i="0" u="none" strike="noStrike" dirty="0">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l" fontAlgn="b"/>
                      <a:r>
                        <a:rPr lang="tr-TR" sz="1200" u="none" strike="noStrike">
                          <a:effectLst/>
                        </a:rPr>
                        <a:t>Vergi Başmüfettişi</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 239 </a:t>
                      </a:r>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l" fontAlgn="b"/>
                      <a:r>
                        <a:rPr lang="tr-TR" sz="1200" u="none" strike="noStrike">
                          <a:effectLst/>
                        </a:rPr>
                        <a:t>Vergi Müfettişi</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 3.018 </a:t>
                      </a:r>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l" fontAlgn="b"/>
                      <a:r>
                        <a:rPr lang="tr-TR" sz="1200" u="none" strike="noStrike">
                          <a:effectLst/>
                        </a:rPr>
                        <a:t>Vergi Müfettiş Yrd.</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a:effectLst/>
                        </a:rPr>
                        <a:t> 5.264 </a:t>
                      </a:r>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l" fontAlgn="b"/>
                      <a:r>
                        <a:rPr lang="tr-TR" sz="1200" u="none" strike="noStrike">
                          <a:effectLst/>
                        </a:rPr>
                        <a:t>Toplam</a:t>
                      </a:r>
                      <a:endParaRPr lang="tr-TR" sz="1200" b="0" i="0" u="none" strike="noStrike">
                        <a:solidFill>
                          <a:srgbClr val="000000"/>
                        </a:solidFill>
                        <a:effectLst/>
                        <a:latin typeface="Calibri" charset="-94"/>
                      </a:endParaRPr>
                    </a:p>
                  </a:txBody>
                  <a:tcPr marL="12700" marR="12700" marT="12700" marB="0" anchor="b"/>
                </a:tc>
                <a:tc>
                  <a:txBody>
                    <a:bodyPr/>
                    <a:lstStyle/>
                    <a:p>
                      <a:pPr algn="r" fontAlgn="b"/>
                      <a:r>
                        <a:rPr lang="tr-TR" sz="1200" u="none" strike="noStrike" dirty="0">
                          <a:effectLst/>
                        </a:rPr>
                        <a:t> </a:t>
                      </a:r>
                      <a:r>
                        <a:rPr lang="tr-TR" sz="1200" b="1" u="none" strike="noStrike" dirty="0">
                          <a:effectLst/>
                        </a:rPr>
                        <a:t>8.521</a:t>
                      </a:r>
                      <a:r>
                        <a:rPr lang="tr-TR" sz="1200" u="none" strike="noStrike" dirty="0">
                          <a:effectLst/>
                        </a:rPr>
                        <a:t> </a:t>
                      </a:r>
                      <a:endParaRPr lang="tr-TR" sz="1200" b="1" i="0" u="none" strike="noStrike" dirty="0">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gridSpan="2">
                  <a:txBody>
                    <a:bodyPr/>
                    <a:lstStyle/>
                    <a:p>
                      <a:pPr algn="l" fontAlgn="b"/>
                      <a:r>
                        <a:rPr lang="tr-TR" sz="1200" u="none" strike="noStrike">
                          <a:effectLst/>
                        </a:rPr>
                        <a:t>VERGİ İNCELEME SAYILARI</a:t>
                      </a:r>
                      <a:endParaRPr lang="tr-TR" sz="1200" b="1" i="0" u="none" strike="noStrike">
                        <a:solidFill>
                          <a:srgbClr val="000000"/>
                        </a:solidFill>
                        <a:effectLst/>
                        <a:latin typeface="Calibri" charset="-94"/>
                      </a:endParaRPr>
                    </a:p>
                  </a:txBody>
                  <a:tcPr marL="12700" marR="12700" marT="12700" marB="0" anchor="b"/>
                </a:tc>
                <a:tc hMerge="1">
                  <a:txBody>
                    <a:bodyPr/>
                    <a:lstStyle/>
                    <a:p>
                      <a:endParaRPr lang="tr-TR"/>
                    </a:p>
                  </a:txBody>
                  <a:tcPr/>
                </a:tc>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203200">
                <a:tc>
                  <a:txBody>
                    <a:bodyPr/>
                    <a:lstStyle/>
                    <a:p>
                      <a:pPr algn="l" fontAlgn="b"/>
                      <a:endParaRPr lang="tr-TR" sz="1200" b="0" i="0" u="none" strike="noStrike">
                        <a:solidFill>
                          <a:srgbClr val="000000"/>
                        </a:solidFill>
                        <a:effectLst/>
                        <a:latin typeface="Calibri" charset="-94"/>
                      </a:endParaRPr>
                    </a:p>
                  </a:txBody>
                  <a:tcPr marL="12700" marR="12700" marT="12700" marB="0" anchor="b"/>
                </a:tc>
                <a:tc gridSpan="3">
                  <a:txBody>
                    <a:bodyPr/>
                    <a:lstStyle/>
                    <a:p>
                      <a:pPr algn="l" fontAlgn="b"/>
                      <a:r>
                        <a:rPr lang="tr-TR" sz="1200" b="1" i="0" u="none" strike="noStrike" dirty="0" smtClean="0">
                          <a:solidFill>
                            <a:srgbClr val="000000"/>
                          </a:solidFill>
                          <a:effectLst/>
                          <a:latin typeface="Calibri" charset="-94"/>
                        </a:rPr>
                        <a:t>                      2014                            2015                     2016                          </a:t>
                      </a:r>
                      <a:endParaRPr lang="tr-TR" sz="1200" b="1" i="0" u="none" strike="noStrike" dirty="0">
                        <a:solidFill>
                          <a:srgbClr val="000000"/>
                        </a:solidFill>
                        <a:effectLst/>
                        <a:latin typeface="Calibri" charset="-94"/>
                      </a:endParaRPr>
                    </a:p>
                  </a:txBody>
                  <a:tcPr marL="12700" marR="12700" marT="12700" marB="0" anchor="b"/>
                </a:tc>
                <a:tc hMerge="1">
                  <a:txBody>
                    <a:bodyPr/>
                    <a:lstStyle/>
                    <a:p>
                      <a:endParaRPr lang="tr-TR"/>
                    </a:p>
                  </a:txBody>
                  <a:tcPr/>
                </a:tc>
                <a:tc hMerge="1">
                  <a:txBody>
                    <a:bodyPr/>
                    <a:lstStyle/>
                    <a:p>
                      <a:endParaRPr lang="tr-TR" dirty="0"/>
                    </a:p>
                  </a:txBody>
                  <a:tcPr/>
                </a:tc>
              </a:tr>
              <a:tr h="203200">
                <a:tc>
                  <a:txBody>
                    <a:bodyPr/>
                    <a:lstStyle/>
                    <a:p>
                      <a:pPr algn="l" fontAlgn="b"/>
                      <a:r>
                        <a:rPr lang="tr-TR" sz="1200" b="1" u="none" strike="noStrike" dirty="0">
                          <a:effectLst/>
                        </a:rPr>
                        <a:t>Sınırlı </a:t>
                      </a:r>
                      <a:r>
                        <a:rPr lang="tr-TR" sz="1200" b="1" u="none" strike="noStrike" dirty="0" smtClean="0">
                          <a:effectLst/>
                        </a:rPr>
                        <a:t>İnceleme Rapor Sayısı</a:t>
                      </a:r>
                      <a:endParaRPr lang="tr-TR" sz="1200" b="1" i="0" u="none" strike="noStrike" dirty="0">
                        <a:solidFill>
                          <a:srgbClr val="000000"/>
                        </a:solidFill>
                        <a:effectLst/>
                        <a:latin typeface="Calibri" charset="-94"/>
                      </a:endParaRPr>
                    </a:p>
                  </a:txBody>
                  <a:tcPr marL="12700" marR="12700" marT="12700" marB="0" anchor="b"/>
                </a:tc>
                <a:tc>
                  <a:txBody>
                    <a:bodyPr/>
                    <a:lstStyle/>
                    <a:p>
                      <a:pPr algn="r" fontAlgn="b"/>
                      <a:r>
                        <a:rPr lang="tr-TR" sz="1200" b="1" u="none" strike="noStrike" dirty="0">
                          <a:effectLst/>
                        </a:rPr>
                        <a:t>111.692</a:t>
                      </a:r>
                      <a:endParaRPr lang="tr-TR" sz="1200" b="1" i="0" u="none" strike="noStrike" dirty="0">
                        <a:solidFill>
                          <a:srgbClr val="000000"/>
                        </a:solidFill>
                        <a:effectLst/>
                        <a:latin typeface="Calibri" charset="-94"/>
                      </a:endParaRPr>
                    </a:p>
                  </a:txBody>
                  <a:tcPr marL="12700" marR="12700" marT="12700" marB="0" anchor="b"/>
                </a:tc>
                <a:tc>
                  <a:txBody>
                    <a:bodyPr/>
                    <a:lstStyle/>
                    <a:p>
                      <a:pPr algn="r" fontAlgn="b"/>
                      <a:r>
                        <a:rPr lang="tr-TR" sz="1200" b="1" u="none" strike="noStrike">
                          <a:effectLst/>
                        </a:rPr>
                        <a:t>129.209</a:t>
                      </a:r>
                      <a:endParaRPr lang="tr-TR" sz="1200" b="1" i="0" u="none" strike="noStrike">
                        <a:solidFill>
                          <a:srgbClr val="000000"/>
                        </a:solidFill>
                        <a:effectLst/>
                        <a:latin typeface="Calibri" charset="-94"/>
                      </a:endParaRPr>
                    </a:p>
                  </a:txBody>
                  <a:tcPr marL="12700" marR="12700" marT="12700" marB="0" anchor="b"/>
                </a:tc>
                <a:tc>
                  <a:txBody>
                    <a:bodyPr/>
                    <a:lstStyle/>
                    <a:p>
                      <a:pPr algn="r" fontAlgn="b"/>
                      <a:r>
                        <a:rPr lang="tr-TR" sz="1200" b="1" u="none" strike="noStrike">
                          <a:effectLst/>
                        </a:rPr>
                        <a:t>144.820</a:t>
                      </a:r>
                      <a:endParaRPr lang="tr-TR" sz="1200" b="1" i="0" u="none" strike="noStrike">
                        <a:solidFill>
                          <a:srgbClr val="000000"/>
                        </a:solidFill>
                        <a:effectLst/>
                        <a:latin typeface="Calibri" charset="-94"/>
                      </a:endParaRPr>
                    </a:p>
                  </a:txBody>
                  <a:tcPr marL="12700" marR="12700" marT="12700" marB="0" anchor="b"/>
                </a:tc>
              </a:tr>
              <a:tr h="203200">
                <a:tc>
                  <a:txBody>
                    <a:bodyPr/>
                    <a:lstStyle/>
                    <a:p>
                      <a:pPr algn="l" fontAlgn="b"/>
                      <a:r>
                        <a:rPr lang="tr-TR" sz="1200" b="1" u="none" strike="noStrike" dirty="0">
                          <a:effectLst/>
                        </a:rPr>
                        <a:t>Tam </a:t>
                      </a:r>
                      <a:r>
                        <a:rPr lang="tr-TR" sz="1200" b="1" u="none" strike="noStrike" dirty="0" smtClean="0">
                          <a:effectLst/>
                        </a:rPr>
                        <a:t>İnceleme Rapor Sayısı</a:t>
                      </a:r>
                      <a:endParaRPr lang="tr-TR" sz="1200" b="1" i="0" u="none" strike="noStrike" dirty="0">
                        <a:solidFill>
                          <a:srgbClr val="000000"/>
                        </a:solidFill>
                        <a:effectLst/>
                        <a:latin typeface="Calibri" charset="-94"/>
                      </a:endParaRPr>
                    </a:p>
                  </a:txBody>
                  <a:tcPr marL="12700" marR="12700" marT="12700" marB="0" anchor="b"/>
                </a:tc>
                <a:tc>
                  <a:txBody>
                    <a:bodyPr/>
                    <a:lstStyle/>
                    <a:p>
                      <a:pPr algn="r" fontAlgn="b"/>
                      <a:r>
                        <a:rPr lang="tr-TR" sz="1200" b="1" u="none" strike="noStrike" dirty="0">
                          <a:effectLst/>
                        </a:rPr>
                        <a:t>37.355</a:t>
                      </a:r>
                      <a:endParaRPr lang="tr-TR" sz="1200" b="1" i="0" u="none" strike="noStrike" dirty="0">
                        <a:solidFill>
                          <a:srgbClr val="000000"/>
                        </a:solidFill>
                        <a:effectLst/>
                        <a:latin typeface="Calibri" charset="-94"/>
                      </a:endParaRPr>
                    </a:p>
                  </a:txBody>
                  <a:tcPr marL="12700" marR="12700" marT="12700" marB="0" anchor="b"/>
                </a:tc>
                <a:tc>
                  <a:txBody>
                    <a:bodyPr/>
                    <a:lstStyle/>
                    <a:p>
                      <a:pPr algn="r" fontAlgn="b"/>
                      <a:r>
                        <a:rPr lang="tr-TR" sz="1200" b="1" u="none" strike="noStrike" dirty="0">
                          <a:effectLst/>
                        </a:rPr>
                        <a:t>30.291</a:t>
                      </a:r>
                      <a:endParaRPr lang="tr-TR" sz="1200" b="1" i="0" u="none" strike="noStrike" dirty="0">
                        <a:solidFill>
                          <a:srgbClr val="000000"/>
                        </a:solidFill>
                        <a:effectLst/>
                        <a:latin typeface="Calibri" charset="-94"/>
                      </a:endParaRPr>
                    </a:p>
                  </a:txBody>
                  <a:tcPr marL="12700" marR="12700" marT="12700" marB="0" anchor="b"/>
                </a:tc>
                <a:tc>
                  <a:txBody>
                    <a:bodyPr/>
                    <a:lstStyle/>
                    <a:p>
                      <a:pPr algn="r" fontAlgn="b"/>
                      <a:r>
                        <a:rPr lang="tr-TR" sz="1200" b="1" u="none" strike="noStrike" dirty="0">
                          <a:effectLst/>
                        </a:rPr>
                        <a:t>40.642</a:t>
                      </a:r>
                      <a:endParaRPr lang="tr-TR" sz="1200" b="1" i="0" u="none" strike="noStrike" dirty="0">
                        <a:solidFill>
                          <a:srgbClr val="000000"/>
                        </a:solidFill>
                        <a:effectLst/>
                        <a:latin typeface="Calibri" charset="-94"/>
                      </a:endParaRPr>
                    </a:p>
                  </a:txBody>
                  <a:tcPr marL="12700" marR="12700" marT="12700" marB="0" anchor="b"/>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069184979"/>
              </p:ext>
            </p:extLst>
          </p:nvPr>
        </p:nvGraphicFramePr>
        <p:xfrm>
          <a:off x="2160141" y="3735163"/>
          <a:ext cx="5832647" cy="2097210"/>
        </p:xfrm>
        <a:graphic>
          <a:graphicData uri="http://schemas.openxmlformats.org/drawingml/2006/table">
            <a:tbl>
              <a:tblPr>
                <a:tableStyleId>{5C22544A-7EE6-4342-B048-85BDC9FD1C3A}</a:tableStyleId>
              </a:tblPr>
              <a:tblGrid>
                <a:gridCol w="1019145"/>
                <a:gridCol w="1614954"/>
                <a:gridCol w="1834461"/>
                <a:gridCol w="1364087"/>
              </a:tblGrid>
              <a:tr h="349535">
                <a:tc gridSpan="3">
                  <a:txBody>
                    <a:bodyPr/>
                    <a:lstStyle/>
                    <a:p>
                      <a:pPr algn="l" fontAlgn="b"/>
                      <a:r>
                        <a:rPr lang="tr-TR" sz="1200" u="none" strike="noStrike">
                          <a:effectLst/>
                        </a:rPr>
                        <a:t>TÜRKİYE GENELİNDE İNCELEME ORANI</a:t>
                      </a:r>
                      <a:endParaRPr lang="tr-TR" sz="1200" b="0" i="0" u="none" strike="noStrike">
                        <a:solidFill>
                          <a:srgbClr val="000000"/>
                        </a:solidFill>
                        <a:effectLst/>
                        <a:latin typeface="Calibri" charset="-94"/>
                      </a:endParaRPr>
                    </a:p>
                  </a:txBody>
                  <a:tcPr marL="12700" marR="12700" marT="12700" marB="0" anchor="b"/>
                </a:tc>
                <a:tc hMerge="1">
                  <a:txBody>
                    <a:bodyPr/>
                    <a:lstStyle/>
                    <a:p>
                      <a:endParaRPr lang="tr-TR"/>
                    </a:p>
                  </a:txBody>
                  <a:tcPr/>
                </a:tc>
                <a:tc hMerge="1">
                  <a:txBody>
                    <a:bodyPr/>
                    <a:lstStyle/>
                    <a:p>
                      <a:endParaRPr lang="tr-TR"/>
                    </a:p>
                  </a:txBody>
                  <a:tcPr/>
                </a:tc>
                <a:tc>
                  <a:txBody>
                    <a:bodyPr/>
                    <a:lstStyle/>
                    <a:p>
                      <a:pPr algn="l" fontAlgn="b"/>
                      <a:endParaRPr lang="tr-TR" sz="1200" b="0" i="0" u="none" strike="noStrike">
                        <a:solidFill>
                          <a:srgbClr val="000000"/>
                        </a:solidFill>
                        <a:effectLst/>
                        <a:latin typeface="Calibri" charset="-94"/>
                      </a:endParaRPr>
                    </a:p>
                  </a:txBody>
                  <a:tcPr marL="12700" marR="12700" marT="12700" marB="0" anchor="b"/>
                </a:tc>
              </a:tr>
              <a:tr h="349535">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r>
                        <a:rPr lang="tr-TR" sz="1200" u="none" strike="noStrike" dirty="0">
                          <a:effectLst/>
                        </a:rPr>
                        <a:t>Mükellef </a:t>
                      </a:r>
                      <a:endParaRPr lang="tr-TR" sz="1200" b="0" i="0" u="none" strike="noStrike" dirty="0">
                        <a:solidFill>
                          <a:srgbClr val="000000"/>
                        </a:solidFill>
                        <a:effectLst/>
                        <a:latin typeface="Calibri" charset="-94"/>
                      </a:endParaRPr>
                    </a:p>
                  </a:txBody>
                  <a:tcPr marL="12700" marR="12700" marT="12700" marB="0" anchor="b">
                    <a:solidFill>
                      <a:schemeClr val="accent1">
                        <a:lumMod val="60000"/>
                        <a:lumOff val="40000"/>
                      </a:schemeClr>
                    </a:solidFill>
                  </a:tcPr>
                </a:tc>
                <a:tc>
                  <a:txBody>
                    <a:bodyPr/>
                    <a:lstStyle/>
                    <a:p>
                      <a:pPr algn="l" fontAlgn="b"/>
                      <a:r>
                        <a:rPr lang="tr-TR" sz="1200" b="1" u="none" strike="noStrike" dirty="0">
                          <a:effectLst/>
                        </a:rPr>
                        <a:t>İncelenen </a:t>
                      </a:r>
                      <a:endParaRPr lang="tr-TR" sz="1200" b="1" i="0" u="none" strike="noStrike" dirty="0">
                        <a:solidFill>
                          <a:srgbClr val="000000"/>
                        </a:solidFill>
                        <a:effectLst/>
                        <a:latin typeface="Calibri" charset="-94"/>
                      </a:endParaRPr>
                    </a:p>
                  </a:txBody>
                  <a:tcPr marL="12700" marR="12700" marT="12700" marB="0" anchor="b"/>
                </a:tc>
                <a:tc>
                  <a:txBody>
                    <a:bodyPr/>
                    <a:lstStyle/>
                    <a:p>
                      <a:pPr algn="l" fontAlgn="b"/>
                      <a:r>
                        <a:rPr lang="tr-TR" sz="1200" b="1" u="none" strike="noStrike" dirty="0">
                          <a:effectLst/>
                        </a:rPr>
                        <a:t>İnceleme</a:t>
                      </a:r>
                      <a:endParaRPr lang="tr-TR" sz="1200" b="1" i="0" u="none" strike="noStrike" dirty="0">
                        <a:solidFill>
                          <a:srgbClr val="000000"/>
                        </a:solidFill>
                        <a:effectLst/>
                        <a:latin typeface="Calibri" charset="-94"/>
                      </a:endParaRPr>
                    </a:p>
                  </a:txBody>
                  <a:tcPr marL="12700" marR="12700" marT="12700" marB="0" anchor="b">
                    <a:solidFill>
                      <a:srgbClr val="FFC000"/>
                    </a:solidFill>
                  </a:tcPr>
                </a:tc>
              </a:tr>
              <a:tr h="349535">
                <a:tc>
                  <a:txBody>
                    <a:bodyPr/>
                    <a:lstStyle/>
                    <a:p>
                      <a:pPr algn="l" fontAlgn="b"/>
                      <a:endParaRPr lang="tr-TR" sz="1200" b="0" i="0" u="none" strike="noStrike">
                        <a:solidFill>
                          <a:srgbClr val="000000"/>
                        </a:solidFill>
                        <a:effectLst/>
                        <a:latin typeface="Calibri" charset="-94"/>
                      </a:endParaRPr>
                    </a:p>
                  </a:txBody>
                  <a:tcPr marL="12700" marR="12700" marT="12700" marB="0" anchor="b"/>
                </a:tc>
                <a:tc>
                  <a:txBody>
                    <a:bodyPr/>
                    <a:lstStyle/>
                    <a:p>
                      <a:pPr algn="l" fontAlgn="b"/>
                      <a:r>
                        <a:rPr lang="tr-TR" sz="1200" u="none" strike="noStrike" dirty="0">
                          <a:effectLst/>
                        </a:rPr>
                        <a:t>Sayısı</a:t>
                      </a:r>
                      <a:endParaRPr lang="tr-TR" sz="1200" b="0" i="0" u="none" strike="noStrike" dirty="0">
                        <a:solidFill>
                          <a:srgbClr val="000000"/>
                        </a:solidFill>
                        <a:effectLst/>
                        <a:latin typeface="Calibri" charset="-94"/>
                      </a:endParaRPr>
                    </a:p>
                  </a:txBody>
                  <a:tcPr marL="12700" marR="12700" marT="12700" marB="0" anchor="b">
                    <a:solidFill>
                      <a:schemeClr val="accent1">
                        <a:lumMod val="60000"/>
                        <a:lumOff val="40000"/>
                      </a:schemeClr>
                    </a:solidFill>
                  </a:tcPr>
                </a:tc>
                <a:tc>
                  <a:txBody>
                    <a:bodyPr/>
                    <a:lstStyle/>
                    <a:p>
                      <a:pPr algn="l" fontAlgn="b"/>
                      <a:r>
                        <a:rPr lang="tr-TR" sz="1200" b="1" u="none" strike="noStrike" dirty="0">
                          <a:effectLst/>
                        </a:rPr>
                        <a:t>Mükellef Sayısı</a:t>
                      </a:r>
                      <a:endParaRPr lang="tr-TR" sz="1200" b="1" i="0" u="none" strike="noStrike" dirty="0">
                        <a:solidFill>
                          <a:srgbClr val="000000"/>
                        </a:solidFill>
                        <a:effectLst/>
                        <a:latin typeface="Calibri" charset="-94"/>
                      </a:endParaRPr>
                    </a:p>
                  </a:txBody>
                  <a:tcPr marL="12700" marR="12700" marT="12700" marB="0" anchor="b"/>
                </a:tc>
                <a:tc>
                  <a:txBody>
                    <a:bodyPr/>
                    <a:lstStyle/>
                    <a:p>
                      <a:pPr algn="l" fontAlgn="b"/>
                      <a:r>
                        <a:rPr lang="tr-TR" sz="1200" b="1" u="none" strike="noStrike" dirty="0">
                          <a:effectLst/>
                        </a:rPr>
                        <a:t>Oranı</a:t>
                      </a:r>
                      <a:endParaRPr lang="tr-TR" sz="1200" b="1" i="0" u="none" strike="noStrike" dirty="0">
                        <a:solidFill>
                          <a:srgbClr val="000000"/>
                        </a:solidFill>
                        <a:effectLst/>
                        <a:latin typeface="Calibri" charset="-94"/>
                      </a:endParaRPr>
                    </a:p>
                  </a:txBody>
                  <a:tcPr marL="12700" marR="12700" marT="12700" marB="0" anchor="b">
                    <a:solidFill>
                      <a:srgbClr val="FFC000"/>
                    </a:solidFill>
                  </a:tcPr>
                </a:tc>
              </a:tr>
              <a:tr h="349535">
                <a:tc>
                  <a:txBody>
                    <a:bodyPr/>
                    <a:lstStyle/>
                    <a:p>
                      <a:pPr algn="r" fontAlgn="b"/>
                      <a:r>
                        <a:rPr lang="tr-TR" sz="1200" u="none" strike="noStrike">
                          <a:effectLst/>
                        </a:rPr>
                        <a:t>2014</a:t>
                      </a:r>
                      <a:endParaRPr lang="tr-TR" sz="1200" b="0" i="0" u="none" strike="noStrike">
                        <a:solidFill>
                          <a:srgbClr val="000000"/>
                        </a:solidFill>
                        <a:effectLst/>
                        <a:latin typeface="Calibri" charset="-94"/>
                      </a:endParaRPr>
                    </a:p>
                  </a:txBody>
                  <a:tcPr marL="12700" marR="12700" marT="12700" marB="0" anchor="b"/>
                </a:tc>
                <a:tc>
                  <a:txBody>
                    <a:bodyPr/>
                    <a:lstStyle/>
                    <a:p>
                      <a:pPr algn="ctr" fontAlgn="b"/>
                      <a:r>
                        <a:rPr lang="tr-TR" sz="1200" u="none" strike="noStrike" dirty="0">
                          <a:effectLst/>
                        </a:rPr>
                        <a:t>2.472.658</a:t>
                      </a:r>
                      <a:endParaRPr lang="tr-TR" sz="1200" b="0" i="0" u="none" strike="noStrike" dirty="0">
                        <a:solidFill>
                          <a:srgbClr val="000000"/>
                        </a:solidFill>
                        <a:effectLst/>
                        <a:latin typeface="Calibri" charset="-94"/>
                      </a:endParaRPr>
                    </a:p>
                  </a:txBody>
                  <a:tcPr marL="12700" marR="12700" marT="12700" marB="0" anchor="b">
                    <a:solidFill>
                      <a:schemeClr val="accent1">
                        <a:lumMod val="60000"/>
                        <a:lumOff val="40000"/>
                      </a:schemeClr>
                    </a:solidFill>
                  </a:tcPr>
                </a:tc>
                <a:tc>
                  <a:txBody>
                    <a:bodyPr/>
                    <a:lstStyle/>
                    <a:p>
                      <a:pPr algn="ctr" fontAlgn="b"/>
                      <a:r>
                        <a:rPr lang="tr-TR" sz="1200" b="1" u="none" strike="noStrike" dirty="0">
                          <a:effectLst/>
                        </a:rPr>
                        <a:t>55.284</a:t>
                      </a:r>
                      <a:endParaRPr lang="tr-TR" sz="1200" b="1" i="0" u="none" strike="noStrike" dirty="0">
                        <a:solidFill>
                          <a:srgbClr val="000000"/>
                        </a:solidFill>
                        <a:effectLst/>
                        <a:latin typeface="Calibri" charset="-94"/>
                      </a:endParaRPr>
                    </a:p>
                  </a:txBody>
                  <a:tcPr marL="12700" marR="12700" marT="12700" marB="0" anchor="b"/>
                </a:tc>
                <a:tc>
                  <a:txBody>
                    <a:bodyPr/>
                    <a:lstStyle/>
                    <a:p>
                      <a:pPr algn="r" fontAlgn="b"/>
                      <a:r>
                        <a:rPr lang="tr-TR" sz="1200" b="1" u="none" strike="noStrike" dirty="0">
                          <a:effectLst/>
                        </a:rPr>
                        <a:t>2,24%</a:t>
                      </a:r>
                      <a:endParaRPr lang="tr-TR" sz="1200" b="1" i="0" u="none" strike="noStrike" dirty="0">
                        <a:solidFill>
                          <a:srgbClr val="000000"/>
                        </a:solidFill>
                        <a:effectLst/>
                        <a:latin typeface="Calibri" charset="-94"/>
                      </a:endParaRPr>
                    </a:p>
                  </a:txBody>
                  <a:tcPr marL="12700" marR="12700" marT="12700" marB="0" anchor="b">
                    <a:solidFill>
                      <a:srgbClr val="FFC000"/>
                    </a:solidFill>
                  </a:tcPr>
                </a:tc>
              </a:tr>
              <a:tr h="349535">
                <a:tc>
                  <a:txBody>
                    <a:bodyPr/>
                    <a:lstStyle/>
                    <a:p>
                      <a:pPr algn="r" fontAlgn="b"/>
                      <a:r>
                        <a:rPr lang="tr-TR" sz="1200" u="none" strike="noStrike">
                          <a:effectLst/>
                        </a:rPr>
                        <a:t>2015</a:t>
                      </a:r>
                      <a:endParaRPr lang="tr-TR" sz="1200" b="0" i="0" u="none" strike="noStrike">
                        <a:solidFill>
                          <a:srgbClr val="000000"/>
                        </a:solidFill>
                        <a:effectLst/>
                        <a:latin typeface="Calibri" charset="-94"/>
                      </a:endParaRPr>
                    </a:p>
                  </a:txBody>
                  <a:tcPr marL="12700" marR="12700" marT="12700" marB="0" anchor="b"/>
                </a:tc>
                <a:tc>
                  <a:txBody>
                    <a:bodyPr/>
                    <a:lstStyle/>
                    <a:p>
                      <a:pPr algn="ctr" fontAlgn="b"/>
                      <a:r>
                        <a:rPr lang="tr-TR" sz="1200" u="none" strike="noStrike" dirty="0">
                          <a:effectLst/>
                        </a:rPr>
                        <a:t>2.527.084</a:t>
                      </a:r>
                      <a:endParaRPr lang="tr-TR" sz="1200" b="0" i="0" u="none" strike="noStrike" dirty="0">
                        <a:solidFill>
                          <a:srgbClr val="000000"/>
                        </a:solidFill>
                        <a:effectLst/>
                        <a:latin typeface="Calibri" charset="-94"/>
                      </a:endParaRPr>
                    </a:p>
                  </a:txBody>
                  <a:tcPr marL="12700" marR="12700" marT="12700" marB="0" anchor="b">
                    <a:solidFill>
                      <a:schemeClr val="accent1">
                        <a:lumMod val="60000"/>
                        <a:lumOff val="40000"/>
                      </a:schemeClr>
                    </a:solidFill>
                  </a:tcPr>
                </a:tc>
                <a:tc>
                  <a:txBody>
                    <a:bodyPr/>
                    <a:lstStyle/>
                    <a:p>
                      <a:pPr algn="ctr" fontAlgn="b"/>
                      <a:r>
                        <a:rPr lang="tr-TR" sz="1200" b="1" u="none" strike="noStrike" dirty="0">
                          <a:effectLst/>
                        </a:rPr>
                        <a:t>58.676</a:t>
                      </a:r>
                      <a:endParaRPr lang="tr-TR" sz="1200" b="1" i="0" u="none" strike="noStrike" dirty="0">
                        <a:solidFill>
                          <a:srgbClr val="000000"/>
                        </a:solidFill>
                        <a:effectLst/>
                        <a:latin typeface="Calibri" charset="-94"/>
                      </a:endParaRPr>
                    </a:p>
                  </a:txBody>
                  <a:tcPr marL="12700" marR="12700" marT="12700" marB="0" anchor="b"/>
                </a:tc>
                <a:tc>
                  <a:txBody>
                    <a:bodyPr/>
                    <a:lstStyle/>
                    <a:p>
                      <a:pPr algn="r" fontAlgn="b"/>
                      <a:r>
                        <a:rPr lang="tr-TR" sz="1200" b="1" u="none" strike="noStrike" dirty="0">
                          <a:effectLst/>
                        </a:rPr>
                        <a:t>2,32%</a:t>
                      </a:r>
                      <a:endParaRPr lang="tr-TR" sz="1200" b="1" i="0" u="none" strike="noStrike" dirty="0">
                        <a:solidFill>
                          <a:srgbClr val="000000"/>
                        </a:solidFill>
                        <a:effectLst/>
                        <a:latin typeface="Calibri" charset="-94"/>
                      </a:endParaRPr>
                    </a:p>
                  </a:txBody>
                  <a:tcPr marL="12700" marR="12700" marT="12700" marB="0" anchor="b">
                    <a:solidFill>
                      <a:srgbClr val="FFC000"/>
                    </a:solidFill>
                  </a:tcPr>
                </a:tc>
              </a:tr>
              <a:tr h="349535">
                <a:tc>
                  <a:txBody>
                    <a:bodyPr/>
                    <a:lstStyle/>
                    <a:p>
                      <a:pPr algn="r" fontAlgn="b"/>
                      <a:r>
                        <a:rPr lang="tr-TR" sz="1200" u="none" strike="noStrike" dirty="0">
                          <a:effectLst/>
                        </a:rPr>
                        <a:t>2016</a:t>
                      </a:r>
                      <a:endParaRPr lang="tr-TR" sz="1200" b="0" i="0" u="none" strike="noStrike" dirty="0">
                        <a:solidFill>
                          <a:srgbClr val="000000"/>
                        </a:solidFill>
                        <a:effectLst/>
                        <a:latin typeface="Calibri" charset="-94"/>
                      </a:endParaRPr>
                    </a:p>
                  </a:txBody>
                  <a:tcPr marL="12700" marR="12700" marT="12700" marB="0" anchor="b"/>
                </a:tc>
                <a:tc>
                  <a:txBody>
                    <a:bodyPr/>
                    <a:lstStyle/>
                    <a:p>
                      <a:pPr algn="ctr" fontAlgn="b"/>
                      <a:r>
                        <a:rPr lang="tr-TR" sz="1200" u="none" strike="noStrike" dirty="0">
                          <a:effectLst/>
                        </a:rPr>
                        <a:t>2.541.016</a:t>
                      </a:r>
                      <a:endParaRPr lang="tr-TR" sz="1200" b="0" i="0" u="none" strike="noStrike" dirty="0">
                        <a:solidFill>
                          <a:srgbClr val="000000"/>
                        </a:solidFill>
                        <a:effectLst/>
                        <a:latin typeface="Calibri" charset="-94"/>
                      </a:endParaRPr>
                    </a:p>
                  </a:txBody>
                  <a:tcPr marL="12700" marR="12700" marT="12700" marB="0" anchor="b">
                    <a:solidFill>
                      <a:schemeClr val="accent1">
                        <a:lumMod val="60000"/>
                        <a:lumOff val="40000"/>
                      </a:schemeClr>
                    </a:solidFill>
                  </a:tcPr>
                </a:tc>
                <a:tc>
                  <a:txBody>
                    <a:bodyPr/>
                    <a:lstStyle/>
                    <a:p>
                      <a:pPr algn="ctr" fontAlgn="b"/>
                      <a:r>
                        <a:rPr lang="tr-TR" sz="1200" b="1" u="none" strike="noStrike" dirty="0">
                          <a:effectLst/>
                        </a:rPr>
                        <a:t>49.817</a:t>
                      </a:r>
                      <a:endParaRPr lang="tr-TR" sz="1200" b="1" i="0" u="none" strike="noStrike" dirty="0">
                        <a:solidFill>
                          <a:srgbClr val="000000"/>
                        </a:solidFill>
                        <a:effectLst/>
                        <a:latin typeface="Calibri" charset="-94"/>
                      </a:endParaRPr>
                    </a:p>
                  </a:txBody>
                  <a:tcPr marL="12700" marR="12700" marT="12700" marB="0" anchor="b"/>
                </a:tc>
                <a:tc>
                  <a:txBody>
                    <a:bodyPr/>
                    <a:lstStyle/>
                    <a:p>
                      <a:pPr algn="r" fontAlgn="b"/>
                      <a:r>
                        <a:rPr lang="tr-TR" sz="1200" b="1" u="none" strike="noStrike" dirty="0">
                          <a:effectLst/>
                        </a:rPr>
                        <a:t>1,96%</a:t>
                      </a:r>
                      <a:endParaRPr lang="tr-TR" sz="1200" b="1" i="0" u="none" strike="noStrike" dirty="0">
                        <a:solidFill>
                          <a:srgbClr val="000000"/>
                        </a:solidFill>
                        <a:effectLst/>
                        <a:latin typeface="Calibri" charset="-94"/>
                      </a:endParaRPr>
                    </a:p>
                  </a:txBody>
                  <a:tcPr marL="12700" marR="12700" marT="12700" marB="0" anchor="b">
                    <a:solidFill>
                      <a:srgbClr val="FFC000"/>
                    </a:solidFill>
                  </a:tcPr>
                </a:tc>
              </a:tr>
            </a:tbl>
          </a:graphicData>
        </a:graphic>
      </p:graphicFrame>
    </p:spTree>
    <p:extLst>
      <p:ext uri="{BB962C8B-B14F-4D97-AF65-F5344CB8AC3E}">
        <p14:creationId xmlns:p14="http://schemas.microsoft.com/office/powerpoint/2010/main" val="1577466010"/>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ctr"/>
            <a:r>
              <a:rPr lang="tr-TR" sz="1600" dirty="0"/>
              <a:t>SON 3 YILDA TASDİK SÖZLEŞMESİ BULUNAN MÜKELLEFLER NEZDİNDE YAPILAN VERGİ İNCELEME </a:t>
            </a:r>
            <a:r>
              <a:rPr lang="tr-TR" sz="1600" dirty="0" smtClean="0"/>
              <a:t>SAYISI ve İNCELEME ORANI</a:t>
            </a:r>
            <a:endParaRPr lang="tr-TR" sz="1600" dirty="0">
              <a:solidFill>
                <a:srgbClr val="000000"/>
              </a:solidFill>
              <a:latin typeface="Calibri" charset="-94"/>
            </a:endParaRP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342609438"/>
              </p:ext>
            </p:extLst>
          </p:nvPr>
        </p:nvGraphicFramePr>
        <p:xfrm>
          <a:off x="1584325" y="935829"/>
          <a:ext cx="6912519" cy="5810834"/>
        </p:xfrm>
        <a:graphic>
          <a:graphicData uri="http://schemas.openxmlformats.org/drawingml/2006/table">
            <a:tbl>
              <a:tblPr>
                <a:tableStyleId>{5C22544A-7EE6-4342-B048-85BDC9FD1C3A}</a:tableStyleId>
              </a:tblPr>
              <a:tblGrid>
                <a:gridCol w="3616227"/>
                <a:gridCol w="824073"/>
                <a:gridCol w="824073"/>
                <a:gridCol w="824073"/>
                <a:gridCol w="824073"/>
              </a:tblGrid>
              <a:tr h="513910">
                <a:tc gridSpan="5">
                  <a:txBody>
                    <a:bodyPr/>
                    <a:lstStyle/>
                    <a:p>
                      <a:pPr algn="l" fontAlgn="ctr"/>
                      <a:r>
                        <a:rPr lang="tr-TR" sz="1100" u="none" strike="noStrike">
                          <a:effectLst/>
                        </a:rPr>
                        <a:t>SON 3 YILDA TASDİK SÖZLEŞMESİ BULUNAN MÜKELLEFLER NEZDİNDE YAPILAN VERGİ İNCELEME SAYISI:</a:t>
                      </a:r>
                      <a:endParaRPr lang="tr-TR" sz="1100" b="1" i="0" u="none" strike="noStrike">
                        <a:solidFill>
                          <a:srgbClr val="000000"/>
                        </a:solidFill>
                        <a:effectLst/>
                        <a:latin typeface="Calibri" charset="-94"/>
                      </a:endParaRPr>
                    </a:p>
                  </a:txBody>
                  <a:tcPr marL="11206" marR="11206" marT="11206"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7526">
                <a:tc>
                  <a:txBody>
                    <a:bodyPr/>
                    <a:lstStyle/>
                    <a:p>
                      <a:pPr algn="l" fontAlgn="b"/>
                      <a:r>
                        <a:rPr lang="tr-TR" sz="1000" u="none" strike="noStrike">
                          <a:effectLst/>
                        </a:rPr>
                        <a:t> </a:t>
                      </a:r>
                      <a:endParaRPr lang="tr-TR" sz="1000" b="0" i="0" u="none" strike="noStrike">
                        <a:solidFill>
                          <a:srgbClr val="000000"/>
                        </a:solidFill>
                        <a:effectLst/>
                        <a:latin typeface="Calibri" charset="-94"/>
                      </a:endParaRPr>
                    </a:p>
                  </a:txBody>
                  <a:tcPr marL="11206" marR="11206" marT="11206" marB="0" anchor="b"/>
                </a:tc>
                <a:tc>
                  <a:txBody>
                    <a:bodyPr/>
                    <a:lstStyle/>
                    <a:p>
                      <a:pPr algn="ctr" fontAlgn="ctr"/>
                      <a:r>
                        <a:rPr lang="tr-TR" sz="1100" b="1" u="none" strike="noStrike" dirty="0">
                          <a:effectLst/>
                        </a:rPr>
                        <a:t>2014</a:t>
                      </a:r>
                      <a:endParaRPr lang="tr-TR" sz="1100" b="1" i="0" u="none" strike="noStrike" dirty="0">
                        <a:solidFill>
                          <a:srgbClr val="000000"/>
                        </a:solidFill>
                        <a:effectLst/>
                        <a:latin typeface="Arial Black" charset="-94"/>
                      </a:endParaRPr>
                    </a:p>
                  </a:txBody>
                  <a:tcPr marL="11206" marR="11206" marT="11206" marB="0" anchor="ctr">
                    <a:solidFill>
                      <a:srgbClr val="FFFF00"/>
                    </a:solidFill>
                  </a:tcPr>
                </a:tc>
                <a:tc>
                  <a:txBody>
                    <a:bodyPr/>
                    <a:lstStyle/>
                    <a:p>
                      <a:pPr algn="ctr" fontAlgn="ctr"/>
                      <a:r>
                        <a:rPr lang="tr-TR" sz="1100" b="1" u="none" strike="noStrike" dirty="0">
                          <a:effectLst/>
                        </a:rPr>
                        <a:t>2015</a:t>
                      </a:r>
                      <a:endParaRPr lang="tr-TR" sz="1100" b="1" i="0" u="none" strike="noStrike" dirty="0">
                        <a:solidFill>
                          <a:srgbClr val="000000"/>
                        </a:solidFill>
                        <a:effectLst/>
                        <a:latin typeface="Arial Black" charset="-94"/>
                      </a:endParaRPr>
                    </a:p>
                  </a:txBody>
                  <a:tcPr marL="11206" marR="11206" marT="11206" marB="0" anchor="ctr"/>
                </a:tc>
                <a:tc>
                  <a:txBody>
                    <a:bodyPr/>
                    <a:lstStyle/>
                    <a:p>
                      <a:pPr algn="ctr" fontAlgn="ctr"/>
                      <a:r>
                        <a:rPr lang="tr-TR" sz="1100" b="1" u="none" strike="noStrike" dirty="0">
                          <a:effectLst/>
                        </a:rPr>
                        <a:t>2016</a:t>
                      </a:r>
                      <a:endParaRPr lang="tr-TR" sz="1100" b="1" i="0" u="none" strike="noStrike" dirty="0">
                        <a:solidFill>
                          <a:srgbClr val="000000"/>
                        </a:solidFill>
                        <a:effectLst/>
                        <a:latin typeface="Arial Black" charset="-94"/>
                      </a:endParaRPr>
                    </a:p>
                  </a:txBody>
                  <a:tcPr marL="11206" marR="11206" marT="11206" marB="0" anchor="ctr">
                    <a:solidFill>
                      <a:srgbClr val="FFC000"/>
                    </a:solidFill>
                  </a:tcPr>
                </a:tc>
                <a:tc>
                  <a:txBody>
                    <a:bodyPr/>
                    <a:lstStyle/>
                    <a:p>
                      <a:pPr algn="ctr" fontAlgn="ctr"/>
                      <a:r>
                        <a:rPr lang="tr-TR" sz="1100" b="1" u="none" strike="noStrike" dirty="0">
                          <a:effectLst/>
                        </a:rPr>
                        <a:t>2017</a:t>
                      </a:r>
                      <a:endParaRPr lang="tr-TR" sz="1100" b="1" i="0" u="none" strike="noStrike" dirty="0">
                        <a:solidFill>
                          <a:srgbClr val="000000"/>
                        </a:solidFill>
                        <a:effectLst/>
                        <a:latin typeface="Arial Black" charset="-94"/>
                      </a:endParaRPr>
                    </a:p>
                  </a:txBody>
                  <a:tcPr marL="11206" marR="11206" marT="11206" marB="0" anchor="ctr"/>
                </a:tc>
              </a:tr>
              <a:tr h="369654">
                <a:tc>
                  <a:txBody>
                    <a:bodyPr/>
                    <a:lstStyle/>
                    <a:p>
                      <a:pPr algn="l" fontAlgn="ctr"/>
                      <a:r>
                        <a:rPr lang="tr-TR" sz="800" u="none" strike="noStrike">
                          <a:effectLst/>
                        </a:rPr>
                        <a:t>KURUM VERGİSİ MÜKELLEFİ</a:t>
                      </a:r>
                      <a:endParaRPr lang="tr-TR" sz="800" b="1" i="0" u="none" strike="noStrike">
                        <a:solidFill>
                          <a:srgbClr val="000000"/>
                        </a:solidFill>
                        <a:effectLst/>
                        <a:latin typeface="Arial Black" charset="-94"/>
                      </a:endParaRPr>
                    </a:p>
                  </a:txBody>
                  <a:tcPr marL="11206" marR="11206" marT="11206" marB="0" anchor="ctr"/>
                </a:tc>
                <a:tc>
                  <a:txBody>
                    <a:bodyPr/>
                    <a:lstStyle/>
                    <a:p>
                      <a:pPr algn="r" fontAlgn="b"/>
                      <a:r>
                        <a:rPr lang="tr-TR" sz="1000" u="none" strike="noStrike" dirty="0">
                          <a:effectLst/>
                        </a:rPr>
                        <a:t>2.868</a:t>
                      </a:r>
                      <a:endParaRPr lang="tr-TR" sz="1000" b="1" i="0" u="none" strike="noStrike" dirty="0">
                        <a:solidFill>
                          <a:srgbClr val="000000"/>
                        </a:solidFill>
                        <a:effectLst/>
                        <a:latin typeface="Arial Black" charset="-94"/>
                      </a:endParaRPr>
                    </a:p>
                  </a:txBody>
                  <a:tcPr marL="11206" marR="11206" marT="11206" marB="0" anchor="b">
                    <a:solidFill>
                      <a:srgbClr val="FFFF00"/>
                    </a:solidFill>
                  </a:tcPr>
                </a:tc>
                <a:tc>
                  <a:txBody>
                    <a:bodyPr/>
                    <a:lstStyle/>
                    <a:p>
                      <a:pPr algn="r" fontAlgn="b"/>
                      <a:r>
                        <a:rPr lang="tr-TR" sz="1000" u="none" strike="noStrike" dirty="0">
                          <a:effectLst/>
                        </a:rPr>
                        <a:t>3.614</a:t>
                      </a:r>
                      <a:endParaRPr lang="tr-TR" sz="1000" b="1" i="0" u="none" strike="noStrike" dirty="0">
                        <a:solidFill>
                          <a:srgbClr val="000000"/>
                        </a:solidFill>
                        <a:effectLst/>
                        <a:latin typeface="Arial Black" charset="-94"/>
                      </a:endParaRPr>
                    </a:p>
                  </a:txBody>
                  <a:tcPr marL="11206" marR="11206" marT="11206" marB="0" anchor="b"/>
                </a:tc>
                <a:tc>
                  <a:txBody>
                    <a:bodyPr/>
                    <a:lstStyle/>
                    <a:p>
                      <a:pPr algn="r" fontAlgn="b"/>
                      <a:r>
                        <a:rPr lang="tr-TR" sz="1000" u="none" strike="noStrike" dirty="0">
                          <a:effectLst/>
                        </a:rPr>
                        <a:t>3.493</a:t>
                      </a:r>
                      <a:endParaRPr lang="tr-TR" sz="1000" b="1" i="0" u="none" strike="noStrike" dirty="0">
                        <a:solidFill>
                          <a:srgbClr val="000000"/>
                        </a:solidFill>
                        <a:effectLst/>
                        <a:latin typeface="Arial Black" charset="-94"/>
                      </a:endParaRPr>
                    </a:p>
                  </a:txBody>
                  <a:tcPr marL="11206" marR="11206" marT="11206" marB="0" anchor="b">
                    <a:solidFill>
                      <a:srgbClr val="FFC000"/>
                    </a:solidFill>
                  </a:tcPr>
                </a:tc>
                <a:tc>
                  <a:txBody>
                    <a:bodyPr/>
                    <a:lstStyle/>
                    <a:p>
                      <a:pPr algn="r" fontAlgn="b"/>
                      <a:r>
                        <a:rPr lang="tr-TR" sz="1000" u="none" strike="noStrike">
                          <a:effectLst/>
                        </a:rPr>
                        <a:t>352</a:t>
                      </a:r>
                      <a:endParaRPr lang="tr-TR" sz="1000" b="1" i="0" u="none" strike="noStrike">
                        <a:solidFill>
                          <a:srgbClr val="000000"/>
                        </a:solidFill>
                        <a:effectLst/>
                        <a:latin typeface="Arial Black" charset="-94"/>
                      </a:endParaRPr>
                    </a:p>
                  </a:txBody>
                  <a:tcPr marL="11206" marR="11206" marT="11206" marB="0" anchor="b"/>
                </a:tc>
              </a:tr>
              <a:tr h="252447">
                <a:tc>
                  <a:txBody>
                    <a:bodyPr/>
                    <a:lstStyle/>
                    <a:p>
                      <a:pPr algn="l" fontAlgn="ctr"/>
                      <a:r>
                        <a:rPr lang="tr-TR" sz="800" u="none" strike="noStrike">
                          <a:effectLst/>
                        </a:rPr>
                        <a:t>GELIR VERGİSİ MÜKELLEFİ</a:t>
                      </a:r>
                      <a:endParaRPr lang="tr-TR" sz="800" b="1" i="0" u="none" strike="noStrike">
                        <a:solidFill>
                          <a:srgbClr val="000000"/>
                        </a:solidFill>
                        <a:effectLst/>
                        <a:latin typeface="Arial Black" charset="-94"/>
                      </a:endParaRPr>
                    </a:p>
                  </a:txBody>
                  <a:tcPr marL="11206" marR="11206" marT="11206" marB="0" anchor="ctr"/>
                </a:tc>
                <a:tc>
                  <a:txBody>
                    <a:bodyPr/>
                    <a:lstStyle/>
                    <a:p>
                      <a:pPr algn="r" fontAlgn="b"/>
                      <a:r>
                        <a:rPr lang="tr-TR" sz="1000" u="none" strike="noStrike" dirty="0">
                          <a:effectLst/>
                        </a:rPr>
                        <a:t>10</a:t>
                      </a:r>
                      <a:endParaRPr lang="tr-TR" sz="1000" b="1" i="0" u="none" strike="noStrike" dirty="0">
                        <a:solidFill>
                          <a:srgbClr val="000000"/>
                        </a:solidFill>
                        <a:effectLst/>
                        <a:latin typeface="Arial Black" charset="-94"/>
                      </a:endParaRPr>
                    </a:p>
                  </a:txBody>
                  <a:tcPr marL="11206" marR="11206" marT="11206" marB="0" anchor="b">
                    <a:solidFill>
                      <a:srgbClr val="FFFF00"/>
                    </a:solidFill>
                  </a:tcPr>
                </a:tc>
                <a:tc>
                  <a:txBody>
                    <a:bodyPr/>
                    <a:lstStyle/>
                    <a:p>
                      <a:pPr algn="r" fontAlgn="b"/>
                      <a:r>
                        <a:rPr lang="tr-TR" sz="1000" u="none" strike="noStrike">
                          <a:effectLst/>
                        </a:rPr>
                        <a:t>19</a:t>
                      </a:r>
                      <a:endParaRPr lang="tr-TR" sz="1000" b="1" i="0" u="none" strike="noStrike">
                        <a:solidFill>
                          <a:srgbClr val="000000"/>
                        </a:solidFill>
                        <a:effectLst/>
                        <a:latin typeface="Arial Black" charset="-94"/>
                      </a:endParaRPr>
                    </a:p>
                  </a:txBody>
                  <a:tcPr marL="11206" marR="11206" marT="11206" marB="0" anchor="b"/>
                </a:tc>
                <a:tc>
                  <a:txBody>
                    <a:bodyPr/>
                    <a:lstStyle/>
                    <a:p>
                      <a:pPr algn="r" fontAlgn="b"/>
                      <a:r>
                        <a:rPr lang="tr-TR" sz="1000" u="none" strike="noStrike" dirty="0">
                          <a:effectLst/>
                        </a:rPr>
                        <a:t>11</a:t>
                      </a:r>
                      <a:endParaRPr lang="tr-TR" sz="1000" b="1" i="0" u="none" strike="noStrike" dirty="0">
                        <a:solidFill>
                          <a:srgbClr val="000000"/>
                        </a:solidFill>
                        <a:effectLst/>
                        <a:latin typeface="Arial Black" charset="-94"/>
                      </a:endParaRPr>
                    </a:p>
                  </a:txBody>
                  <a:tcPr marL="11206" marR="11206" marT="11206" marB="0" anchor="b">
                    <a:solidFill>
                      <a:srgbClr val="FFC000"/>
                    </a:solidFill>
                  </a:tcPr>
                </a:tc>
                <a:tc>
                  <a:txBody>
                    <a:bodyPr/>
                    <a:lstStyle/>
                    <a:p>
                      <a:pPr algn="r" fontAlgn="b"/>
                      <a:r>
                        <a:rPr lang="tr-TR" sz="1000" u="none" strike="noStrike">
                          <a:effectLst/>
                        </a:rPr>
                        <a:t>2</a:t>
                      </a:r>
                      <a:endParaRPr lang="tr-TR" sz="1000" b="1" i="0" u="none" strike="noStrike">
                        <a:solidFill>
                          <a:srgbClr val="000000"/>
                        </a:solidFill>
                        <a:effectLst/>
                        <a:latin typeface="Arial Black" charset="-94"/>
                      </a:endParaRPr>
                    </a:p>
                  </a:txBody>
                  <a:tcPr marL="11206" marR="11206" marT="11206" marB="0" anchor="b"/>
                </a:tc>
              </a:tr>
              <a:tr h="204361">
                <a:tc>
                  <a:txBody>
                    <a:bodyPr/>
                    <a:lstStyle/>
                    <a:p>
                      <a:pPr algn="l" fontAlgn="ctr"/>
                      <a:r>
                        <a:rPr lang="tr-TR" sz="800" u="none" strike="noStrike">
                          <a:effectLst/>
                        </a:rPr>
                        <a:t>KDV MÜKELLEFİ</a:t>
                      </a:r>
                      <a:endParaRPr lang="tr-TR" sz="800" b="1" i="0" u="none" strike="noStrike">
                        <a:solidFill>
                          <a:srgbClr val="000000"/>
                        </a:solidFill>
                        <a:effectLst/>
                        <a:latin typeface="Arial Black" charset="-94"/>
                      </a:endParaRPr>
                    </a:p>
                  </a:txBody>
                  <a:tcPr marL="11206" marR="11206" marT="11206" marB="0" anchor="ctr"/>
                </a:tc>
                <a:tc>
                  <a:txBody>
                    <a:bodyPr/>
                    <a:lstStyle/>
                    <a:p>
                      <a:pPr algn="r" fontAlgn="b"/>
                      <a:r>
                        <a:rPr lang="tr-TR" sz="1000" u="none" strike="noStrike" dirty="0">
                          <a:effectLst/>
                        </a:rPr>
                        <a:t>4.042</a:t>
                      </a:r>
                      <a:endParaRPr lang="tr-TR" sz="1000" b="1" i="0" u="none" strike="noStrike" dirty="0">
                        <a:solidFill>
                          <a:srgbClr val="000000"/>
                        </a:solidFill>
                        <a:effectLst/>
                        <a:latin typeface="Arial Black" charset="-94"/>
                      </a:endParaRPr>
                    </a:p>
                  </a:txBody>
                  <a:tcPr marL="11206" marR="11206" marT="11206" marB="0" anchor="b">
                    <a:solidFill>
                      <a:srgbClr val="FFFF00"/>
                    </a:solidFill>
                  </a:tcPr>
                </a:tc>
                <a:tc>
                  <a:txBody>
                    <a:bodyPr/>
                    <a:lstStyle/>
                    <a:p>
                      <a:pPr algn="r" fontAlgn="b"/>
                      <a:r>
                        <a:rPr lang="tr-TR" sz="1000" u="none" strike="noStrike">
                          <a:effectLst/>
                        </a:rPr>
                        <a:t>5.116</a:t>
                      </a:r>
                      <a:endParaRPr lang="tr-TR" sz="1000" b="1" i="0" u="none" strike="noStrike">
                        <a:solidFill>
                          <a:srgbClr val="000000"/>
                        </a:solidFill>
                        <a:effectLst/>
                        <a:latin typeface="Arial Black" charset="-94"/>
                      </a:endParaRPr>
                    </a:p>
                  </a:txBody>
                  <a:tcPr marL="11206" marR="11206" marT="11206" marB="0" anchor="b"/>
                </a:tc>
                <a:tc>
                  <a:txBody>
                    <a:bodyPr/>
                    <a:lstStyle/>
                    <a:p>
                      <a:pPr algn="r" fontAlgn="b"/>
                      <a:r>
                        <a:rPr lang="tr-TR" sz="1000" u="none" strike="noStrike" dirty="0">
                          <a:effectLst/>
                        </a:rPr>
                        <a:t>4.202</a:t>
                      </a:r>
                      <a:endParaRPr lang="tr-TR" sz="1000" b="1" i="0" u="none" strike="noStrike" dirty="0">
                        <a:solidFill>
                          <a:srgbClr val="000000"/>
                        </a:solidFill>
                        <a:effectLst/>
                        <a:latin typeface="Arial Black" charset="-94"/>
                      </a:endParaRPr>
                    </a:p>
                  </a:txBody>
                  <a:tcPr marL="11206" marR="11206" marT="11206" marB="0" anchor="b">
                    <a:solidFill>
                      <a:srgbClr val="FFC000"/>
                    </a:solidFill>
                  </a:tcPr>
                </a:tc>
                <a:tc>
                  <a:txBody>
                    <a:bodyPr/>
                    <a:lstStyle/>
                    <a:p>
                      <a:pPr algn="r" fontAlgn="b"/>
                      <a:r>
                        <a:rPr lang="tr-TR" sz="1000" u="none" strike="noStrike">
                          <a:effectLst/>
                        </a:rPr>
                        <a:t>1.062</a:t>
                      </a:r>
                      <a:endParaRPr lang="tr-TR" sz="1000" b="1" i="0" u="none" strike="noStrike">
                        <a:solidFill>
                          <a:srgbClr val="000000"/>
                        </a:solidFill>
                        <a:effectLst/>
                        <a:latin typeface="Arial Black" charset="-94"/>
                      </a:endParaRPr>
                    </a:p>
                  </a:txBody>
                  <a:tcPr marL="11206" marR="11206" marT="11206" marB="0" anchor="b"/>
                </a:tc>
              </a:tr>
              <a:tr h="369654">
                <a:tc>
                  <a:txBody>
                    <a:bodyPr/>
                    <a:lstStyle/>
                    <a:p>
                      <a:pPr algn="l" fontAlgn="ctr"/>
                      <a:r>
                        <a:rPr lang="tr-TR" sz="1100" b="1" u="none" strike="noStrike" dirty="0">
                          <a:effectLst/>
                        </a:rPr>
                        <a:t>TOPLAM İNCELEME SAYISI</a:t>
                      </a:r>
                      <a:endParaRPr lang="tr-TR" sz="1100" b="1" i="0" u="none" strike="noStrike" dirty="0">
                        <a:solidFill>
                          <a:srgbClr val="000000"/>
                        </a:solidFill>
                        <a:effectLst/>
                        <a:latin typeface="Arial Black" charset="-94"/>
                      </a:endParaRPr>
                    </a:p>
                  </a:txBody>
                  <a:tcPr marL="11206" marR="11206" marT="11206" marB="0" anchor="ctr"/>
                </a:tc>
                <a:tc>
                  <a:txBody>
                    <a:bodyPr/>
                    <a:lstStyle/>
                    <a:p>
                      <a:pPr algn="r" fontAlgn="ctr"/>
                      <a:r>
                        <a:rPr lang="tr-TR" sz="1100" b="1" u="none" strike="noStrike" dirty="0">
                          <a:effectLst/>
                        </a:rPr>
                        <a:t>6.920</a:t>
                      </a:r>
                      <a:endParaRPr lang="tr-TR" sz="1100" b="1" i="0" u="none" strike="noStrike" dirty="0">
                        <a:solidFill>
                          <a:srgbClr val="000000"/>
                        </a:solidFill>
                        <a:effectLst/>
                        <a:latin typeface="Arial Black" charset="-94"/>
                      </a:endParaRPr>
                    </a:p>
                  </a:txBody>
                  <a:tcPr marL="11206" marR="11206" marT="11206" marB="0" anchor="ctr">
                    <a:solidFill>
                      <a:srgbClr val="FFFF00"/>
                    </a:solidFill>
                  </a:tcPr>
                </a:tc>
                <a:tc>
                  <a:txBody>
                    <a:bodyPr/>
                    <a:lstStyle/>
                    <a:p>
                      <a:pPr algn="r" fontAlgn="ctr"/>
                      <a:r>
                        <a:rPr lang="tr-TR" sz="1100" b="1" u="none" strike="noStrike" dirty="0">
                          <a:effectLst/>
                        </a:rPr>
                        <a:t>8.749</a:t>
                      </a:r>
                      <a:endParaRPr lang="tr-TR" sz="1100" b="1" i="0" u="none" strike="noStrike" dirty="0">
                        <a:solidFill>
                          <a:srgbClr val="000000"/>
                        </a:solidFill>
                        <a:effectLst/>
                        <a:latin typeface="Arial Black" charset="-94"/>
                      </a:endParaRPr>
                    </a:p>
                  </a:txBody>
                  <a:tcPr marL="11206" marR="11206" marT="11206" marB="0" anchor="ctr"/>
                </a:tc>
                <a:tc>
                  <a:txBody>
                    <a:bodyPr/>
                    <a:lstStyle/>
                    <a:p>
                      <a:pPr algn="r" fontAlgn="ctr"/>
                      <a:r>
                        <a:rPr lang="tr-TR" sz="1100" b="1" u="none" strike="noStrike" dirty="0">
                          <a:effectLst/>
                        </a:rPr>
                        <a:t>7.706</a:t>
                      </a:r>
                      <a:endParaRPr lang="tr-TR" sz="1100" b="1" i="0" u="none" strike="noStrike" dirty="0">
                        <a:solidFill>
                          <a:srgbClr val="000000"/>
                        </a:solidFill>
                        <a:effectLst/>
                        <a:latin typeface="Arial Black" charset="-94"/>
                      </a:endParaRPr>
                    </a:p>
                  </a:txBody>
                  <a:tcPr marL="11206" marR="11206" marT="11206" marB="0" anchor="ctr">
                    <a:solidFill>
                      <a:srgbClr val="FFC000"/>
                    </a:solidFill>
                  </a:tcPr>
                </a:tc>
                <a:tc>
                  <a:txBody>
                    <a:bodyPr/>
                    <a:lstStyle/>
                    <a:p>
                      <a:pPr algn="r" fontAlgn="ctr"/>
                      <a:r>
                        <a:rPr lang="tr-TR" sz="1100" b="1" u="none" strike="noStrike" dirty="0">
                          <a:effectLst/>
                        </a:rPr>
                        <a:t>1.416</a:t>
                      </a:r>
                      <a:endParaRPr lang="tr-TR" sz="1100" b="1" i="0" u="none" strike="noStrike" dirty="0">
                        <a:solidFill>
                          <a:srgbClr val="000000"/>
                        </a:solidFill>
                        <a:effectLst/>
                        <a:latin typeface="Arial Black" charset="-94"/>
                      </a:endParaRPr>
                    </a:p>
                  </a:txBody>
                  <a:tcPr marL="11206" marR="11206" marT="11206" marB="0" anchor="ctr"/>
                </a:tc>
              </a:tr>
              <a:tr h="180320">
                <a:tc>
                  <a:txBody>
                    <a:bodyPr/>
                    <a:lstStyle/>
                    <a:p>
                      <a:pPr algn="l" fontAlgn="b"/>
                      <a:endParaRPr lang="tr-TR" sz="1000" b="0" i="0" u="none" strike="noStrike" dirty="0">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FF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C0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80320">
                <a:tc>
                  <a:txBody>
                    <a:bodyPr/>
                    <a:lstStyle/>
                    <a:p>
                      <a:pPr algn="l" fontAlgn="ctr"/>
                      <a:r>
                        <a:rPr lang="tr-TR" sz="800" b="1" u="none" strike="noStrike" dirty="0" smtClean="0">
                          <a:effectLst/>
                        </a:rPr>
                        <a:t>Kaynak </a:t>
                      </a:r>
                      <a:r>
                        <a:rPr lang="tr-TR" sz="800" b="1" u="none" strike="noStrike" dirty="0">
                          <a:effectLst/>
                        </a:rPr>
                        <a:t>:</a:t>
                      </a:r>
                      <a:r>
                        <a:rPr lang="tr-TR" sz="800" u="none" strike="noStrike" dirty="0">
                          <a:effectLst/>
                        </a:rPr>
                        <a:t> GİB</a:t>
                      </a:r>
                      <a:endParaRPr lang="tr-TR" sz="800" b="0" i="0" u="none" strike="noStrike" dirty="0">
                        <a:solidFill>
                          <a:srgbClr val="000000"/>
                        </a:solidFill>
                        <a:effectLst/>
                        <a:latin typeface="Arial Black" charset="-94"/>
                      </a:endParaRPr>
                    </a:p>
                  </a:txBody>
                  <a:tcPr marL="11206" marR="11206" marT="11206" marB="0" anchor="ctr"/>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FF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C0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80320">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FF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C0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92341">
                <a:tc>
                  <a:txBody>
                    <a:bodyPr/>
                    <a:lstStyle/>
                    <a:p>
                      <a:pPr algn="l" fontAlgn="ctr"/>
                      <a:r>
                        <a:rPr lang="tr-TR" sz="900" u="none" strike="noStrike" dirty="0">
                          <a:effectLst/>
                        </a:rPr>
                        <a:t>TAM TASDİK SÖZLŞEME SAYILARI (Fesihler Sonrası Net)</a:t>
                      </a:r>
                      <a:endParaRPr lang="tr-TR" sz="900" b="1" i="0" u="none" strike="noStrike" dirty="0">
                        <a:solidFill>
                          <a:srgbClr val="000000"/>
                        </a:solidFill>
                        <a:effectLst/>
                        <a:latin typeface="Arial" charset="-94"/>
                      </a:endParaRPr>
                    </a:p>
                  </a:txBody>
                  <a:tcPr marL="11206" marR="11206" marT="11206" marB="0" anchor="ctr"/>
                </a:tc>
                <a:tc>
                  <a:txBody>
                    <a:bodyPr/>
                    <a:lstStyle/>
                    <a:p>
                      <a:pPr algn="r" fontAlgn="ctr"/>
                      <a:r>
                        <a:rPr lang="tr-TR" sz="1100" b="1" i="0" u="none" strike="noStrike" dirty="0" smtClean="0">
                          <a:solidFill>
                            <a:srgbClr val="000000"/>
                          </a:solidFill>
                          <a:effectLst/>
                          <a:latin typeface="Arial" charset="-94"/>
                        </a:rPr>
                        <a:t>28.081</a:t>
                      </a:r>
                      <a:endParaRPr lang="tr-TR" sz="1100" b="1" i="0" u="none" strike="noStrike" dirty="0">
                        <a:solidFill>
                          <a:srgbClr val="000000"/>
                        </a:solidFill>
                        <a:effectLst/>
                        <a:latin typeface="Arial" charset="-94"/>
                      </a:endParaRPr>
                    </a:p>
                  </a:txBody>
                  <a:tcPr marL="11206" marR="11206" marT="11206" marB="0" anchor="ctr">
                    <a:solidFill>
                      <a:srgbClr val="FFFF00"/>
                    </a:solidFill>
                  </a:tcPr>
                </a:tc>
                <a:tc>
                  <a:txBody>
                    <a:bodyPr/>
                    <a:lstStyle/>
                    <a:p>
                      <a:pPr algn="r" fontAlgn="ctr"/>
                      <a:r>
                        <a:rPr lang="tr-TR" sz="1100" b="1" i="0" u="none" strike="noStrike" dirty="0" smtClean="0">
                          <a:solidFill>
                            <a:srgbClr val="000000"/>
                          </a:solidFill>
                          <a:effectLst/>
                          <a:latin typeface="Arial" charset="-94"/>
                        </a:rPr>
                        <a:t>28.788</a:t>
                      </a:r>
                      <a:endParaRPr lang="tr-TR" sz="1100" b="1" i="0" u="none" strike="noStrike" dirty="0">
                        <a:solidFill>
                          <a:srgbClr val="000000"/>
                        </a:solidFill>
                        <a:effectLst/>
                        <a:latin typeface="Arial" charset="-94"/>
                      </a:endParaRPr>
                    </a:p>
                  </a:txBody>
                  <a:tcPr marL="11206" marR="11206" marT="11206" marB="0" anchor="ctr"/>
                </a:tc>
                <a:tc>
                  <a:txBody>
                    <a:bodyPr/>
                    <a:lstStyle/>
                    <a:p>
                      <a:pPr algn="r" fontAlgn="ctr"/>
                      <a:r>
                        <a:rPr lang="tr-TR" sz="1100" b="1" i="0" u="none" strike="noStrike" dirty="0" smtClean="0">
                          <a:solidFill>
                            <a:srgbClr val="000000"/>
                          </a:solidFill>
                          <a:effectLst/>
                          <a:latin typeface="Arial" charset="-94"/>
                        </a:rPr>
                        <a:t>27.913</a:t>
                      </a:r>
                      <a:endParaRPr lang="tr-TR" sz="1100" b="1" i="0" u="none" strike="noStrike" dirty="0">
                        <a:solidFill>
                          <a:srgbClr val="000000"/>
                        </a:solidFill>
                        <a:effectLst/>
                        <a:latin typeface="Arial" charset="-94"/>
                      </a:endParaRPr>
                    </a:p>
                  </a:txBody>
                  <a:tcPr marL="11206" marR="11206" marT="11206" marB="0" anchor="ctr">
                    <a:solidFill>
                      <a:srgbClr val="FFC000"/>
                    </a:solidFill>
                  </a:tcPr>
                </a:tc>
                <a:tc>
                  <a:txBody>
                    <a:bodyPr/>
                    <a:lstStyle/>
                    <a:p>
                      <a:pPr algn="r" fontAlgn="ctr"/>
                      <a:r>
                        <a:rPr lang="tr-TR" sz="1100" b="1" i="0" u="none" strike="noStrike" dirty="0" smtClean="0">
                          <a:solidFill>
                            <a:srgbClr val="000000"/>
                          </a:solidFill>
                          <a:effectLst/>
                          <a:latin typeface="Arial" charset="-94"/>
                        </a:rPr>
                        <a:t>29.725</a:t>
                      </a:r>
                      <a:endParaRPr lang="tr-TR" sz="1100" b="1" i="0" u="none" strike="noStrike" dirty="0">
                        <a:solidFill>
                          <a:srgbClr val="000000"/>
                        </a:solidFill>
                        <a:effectLst/>
                        <a:latin typeface="Arial" charset="-94"/>
                      </a:endParaRPr>
                    </a:p>
                  </a:txBody>
                  <a:tcPr marL="11206" marR="11206" marT="11206" marB="0" anchor="ctr"/>
                </a:tc>
              </a:tr>
              <a:tr h="180320">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FF00"/>
                    </a:solidFill>
                  </a:tcPr>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C000"/>
                    </a:solidFill>
                  </a:tcPr>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tc>
              </a:tr>
              <a:tr h="201275">
                <a:tc>
                  <a:txBody>
                    <a:bodyPr/>
                    <a:lstStyle/>
                    <a:p>
                      <a:pPr algn="l" fontAlgn="b"/>
                      <a:r>
                        <a:rPr lang="tr-TR" sz="1400" b="1" u="none" strike="noStrike" dirty="0">
                          <a:solidFill>
                            <a:srgbClr val="FF0000"/>
                          </a:solidFill>
                          <a:effectLst/>
                        </a:rPr>
                        <a:t>TAM TASDİKTE İncelenen Mükellef Oranı (%)</a:t>
                      </a:r>
                      <a:endParaRPr lang="tr-TR" sz="1400" b="1" i="0" u="none" strike="noStrike" dirty="0">
                        <a:solidFill>
                          <a:srgbClr val="FF0000"/>
                        </a:solidFill>
                        <a:effectLst/>
                        <a:latin typeface="Calibri" charset="-94"/>
                      </a:endParaRPr>
                    </a:p>
                  </a:txBody>
                  <a:tcPr marL="11206" marR="11206" marT="11206" marB="0" anchor="b">
                    <a:solidFill>
                      <a:schemeClr val="accent2">
                        <a:lumMod val="75000"/>
                      </a:schemeClr>
                    </a:solidFill>
                  </a:tcPr>
                </a:tc>
                <a:tc>
                  <a:txBody>
                    <a:bodyPr/>
                    <a:lstStyle/>
                    <a:p>
                      <a:pPr algn="r" fontAlgn="b"/>
                      <a:r>
                        <a:rPr lang="tr-TR" sz="1600" b="1" i="0" u="none" strike="noStrike" dirty="0" smtClean="0">
                          <a:solidFill>
                            <a:srgbClr val="FF0000"/>
                          </a:solidFill>
                          <a:effectLst/>
                          <a:latin typeface="Calibri" charset="-94"/>
                        </a:rPr>
                        <a:t>0,10</a:t>
                      </a:r>
                      <a:endParaRPr lang="tr-TR" sz="1600" b="1" i="0" u="none" strike="noStrike" dirty="0">
                        <a:solidFill>
                          <a:srgbClr val="FF0000"/>
                        </a:solidFill>
                        <a:effectLst/>
                        <a:latin typeface="Calibri" charset="-94"/>
                      </a:endParaRPr>
                    </a:p>
                  </a:txBody>
                  <a:tcPr marL="11206" marR="11206" marT="11206" marB="0" anchor="b">
                    <a:solidFill>
                      <a:schemeClr val="accent2">
                        <a:lumMod val="75000"/>
                      </a:schemeClr>
                    </a:solidFill>
                  </a:tcPr>
                </a:tc>
                <a:tc>
                  <a:txBody>
                    <a:bodyPr/>
                    <a:lstStyle/>
                    <a:p>
                      <a:pPr algn="r" fontAlgn="b"/>
                      <a:r>
                        <a:rPr lang="tr-TR" sz="1600" b="1" i="0" u="none" strike="noStrike" dirty="0" smtClean="0">
                          <a:solidFill>
                            <a:srgbClr val="FF0000"/>
                          </a:solidFill>
                          <a:effectLst/>
                          <a:latin typeface="Calibri" charset="-94"/>
                        </a:rPr>
                        <a:t>0,13</a:t>
                      </a:r>
                      <a:endParaRPr lang="tr-TR" sz="1600" b="1" i="0" u="none" strike="noStrike" dirty="0">
                        <a:solidFill>
                          <a:srgbClr val="FF0000"/>
                        </a:solidFill>
                        <a:effectLst/>
                        <a:latin typeface="Calibri" charset="-94"/>
                      </a:endParaRPr>
                    </a:p>
                  </a:txBody>
                  <a:tcPr marL="11206" marR="11206" marT="11206" marB="0" anchor="b">
                    <a:solidFill>
                      <a:schemeClr val="accent2">
                        <a:lumMod val="75000"/>
                      </a:schemeClr>
                    </a:solidFill>
                  </a:tcPr>
                </a:tc>
                <a:tc>
                  <a:txBody>
                    <a:bodyPr/>
                    <a:lstStyle/>
                    <a:p>
                      <a:pPr algn="r" fontAlgn="b"/>
                      <a:r>
                        <a:rPr lang="tr-TR" sz="1600" b="1" i="0" u="none" strike="noStrike" dirty="0" smtClean="0">
                          <a:solidFill>
                            <a:srgbClr val="FF0000"/>
                          </a:solidFill>
                          <a:effectLst/>
                          <a:latin typeface="Calibri" charset="-94"/>
                        </a:rPr>
                        <a:t>0,13</a:t>
                      </a:r>
                      <a:endParaRPr lang="tr-TR" sz="1600" b="1" i="0" u="none" strike="noStrike" dirty="0">
                        <a:solidFill>
                          <a:srgbClr val="FF0000"/>
                        </a:solidFill>
                        <a:effectLst/>
                        <a:latin typeface="Calibri" charset="-94"/>
                      </a:endParaRPr>
                    </a:p>
                  </a:txBody>
                  <a:tcPr marL="11206" marR="11206" marT="11206" marB="0" anchor="b">
                    <a:solidFill>
                      <a:schemeClr val="accent2">
                        <a:lumMod val="75000"/>
                      </a:schemeClr>
                    </a:solidFill>
                  </a:tcPr>
                </a:tc>
                <a:tc>
                  <a:txBody>
                    <a:bodyPr/>
                    <a:lstStyle/>
                    <a:p>
                      <a:pPr algn="r" fontAlgn="b"/>
                      <a:r>
                        <a:rPr lang="tr-TR" sz="1400" b="1" i="0" u="none" strike="noStrike" dirty="0" smtClean="0">
                          <a:solidFill>
                            <a:srgbClr val="FF0000"/>
                          </a:solidFill>
                          <a:effectLst/>
                          <a:latin typeface="Calibri" charset="-94"/>
                        </a:rPr>
                        <a:t>0,01</a:t>
                      </a:r>
                      <a:endParaRPr lang="tr-TR" sz="1400" b="1" i="0" u="none" strike="noStrike" dirty="0">
                        <a:solidFill>
                          <a:srgbClr val="FF0000"/>
                        </a:solidFill>
                        <a:effectLst/>
                        <a:latin typeface="Calibri" charset="-94"/>
                      </a:endParaRPr>
                    </a:p>
                  </a:txBody>
                  <a:tcPr marL="11206" marR="11206" marT="11206" marB="0" anchor="b">
                    <a:solidFill>
                      <a:schemeClr val="accent2">
                        <a:lumMod val="75000"/>
                      </a:schemeClr>
                    </a:solidFill>
                  </a:tcPr>
                </a:tc>
              </a:tr>
              <a:tr h="180320">
                <a:tc>
                  <a:txBody>
                    <a:bodyPr/>
                    <a:lstStyle/>
                    <a:p>
                      <a:pPr algn="l" fontAlgn="b"/>
                      <a:endParaRPr lang="tr-TR" sz="1000" b="0" i="0" u="none" strike="noStrike" dirty="0">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FF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C000"/>
                    </a:solidFill>
                  </a:tcPr>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tc>
              </a:tr>
              <a:tr h="180320">
                <a:tc>
                  <a:txBody>
                    <a:bodyPr/>
                    <a:lstStyle/>
                    <a:p>
                      <a:pPr algn="l" fontAlgn="ctr"/>
                      <a:r>
                        <a:rPr lang="tr-TR" sz="1000" u="none" strike="noStrike" dirty="0">
                          <a:effectLst/>
                        </a:rPr>
                        <a:t>KDV İADESİ </a:t>
                      </a:r>
                      <a:r>
                        <a:rPr lang="tr-TR" sz="1000" u="none" strike="noStrike" dirty="0" smtClean="0">
                          <a:effectLst/>
                        </a:rPr>
                        <a:t>YMM SÖZLEŞME </a:t>
                      </a:r>
                      <a:r>
                        <a:rPr lang="tr-TR" sz="1000" u="none" strike="noStrike" dirty="0">
                          <a:effectLst/>
                        </a:rPr>
                        <a:t>SAYISI</a:t>
                      </a:r>
                      <a:endParaRPr lang="tr-TR" sz="1000" b="1" i="0" u="none" strike="noStrike" dirty="0">
                        <a:solidFill>
                          <a:srgbClr val="000000"/>
                        </a:solidFill>
                        <a:effectLst/>
                        <a:latin typeface="Arial" charset="-94"/>
                      </a:endParaRPr>
                    </a:p>
                  </a:txBody>
                  <a:tcPr marL="11206" marR="11206" marT="11206" marB="0" anchor="ctr"/>
                </a:tc>
                <a:tc>
                  <a:txBody>
                    <a:bodyPr/>
                    <a:lstStyle/>
                    <a:p>
                      <a:pPr algn="r" fontAlgn="ctr"/>
                      <a:r>
                        <a:rPr lang="tr-TR" sz="1000" b="1" i="0" u="none" strike="noStrike" dirty="0" smtClean="0">
                          <a:solidFill>
                            <a:srgbClr val="000000"/>
                          </a:solidFill>
                          <a:effectLst/>
                          <a:latin typeface="Arial" charset="-94"/>
                        </a:rPr>
                        <a:t>76.958</a:t>
                      </a:r>
                      <a:endParaRPr lang="tr-TR" sz="1000" b="1" i="0" u="none" strike="noStrike" dirty="0">
                        <a:solidFill>
                          <a:srgbClr val="000000"/>
                        </a:solidFill>
                        <a:effectLst/>
                        <a:latin typeface="Arial" charset="-94"/>
                      </a:endParaRPr>
                    </a:p>
                  </a:txBody>
                  <a:tcPr marL="11206" marR="11206" marT="11206" marB="0" anchor="ctr">
                    <a:solidFill>
                      <a:srgbClr val="FFFF00"/>
                    </a:solidFill>
                  </a:tcPr>
                </a:tc>
                <a:tc>
                  <a:txBody>
                    <a:bodyPr/>
                    <a:lstStyle/>
                    <a:p>
                      <a:pPr algn="r" fontAlgn="ctr"/>
                      <a:r>
                        <a:rPr lang="tr-TR" sz="1000" b="1" i="0" u="none" strike="noStrike" dirty="0" smtClean="0">
                          <a:solidFill>
                            <a:srgbClr val="000000"/>
                          </a:solidFill>
                          <a:effectLst/>
                          <a:latin typeface="Arial" charset="-94"/>
                        </a:rPr>
                        <a:t>77.284</a:t>
                      </a:r>
                      <a:endParaRPr lang="tr-TR" sz="1000" b="1" i="0" u="none" strike="noStrike" dirty="0">
                        <a:solidFill>
                          <a:srgbClr val="000000"/>
                        </a:solidFill>
                        <a:effectLst/>
                        <a:latin typeface="Arial" charset="-94"/>
                      </a:endParaRPr>
                    </a:p>
                  </a:txBody>
                  <a:tcPr marL="11206" marR="11206" marT="11206" marB="0" anchor="ctr"/>
                </a:tc>
                <a:tc>
                  <a:txBody>
                    <a:bodyPr/>
                    <a:lstStyle/>
                    <a:p>
                      <a:pPr algn="r" fontAlgn="ctr"/>
                      <a:r>
                        <a:rPr lang="tr-TR" sz="1000" b="1" i="0" u="none" strike="noStrike" dirty="0" smtClean="0">
                          <a:solidFill>
                            <a:srgbClr val="000000"/>
                          </a:solidFill>
                          <a:effectLst/>
                          <a:latin typeface="Arial" charset="-94"/>
                        </a:rPr>
                        <a:t>76.035</a:t>
                      </a:r>
                      <a:endParaRPr lang="tr-TR" sz="1000" b="1" i="0" u="none" strike="noStrike" dirty="0">
                        <a:solidFill>
                          <a:srgbClr val="000000"/>
                        </a:solidFill>
                        <a:effectLst/>
                        <a:latin typeface="Arial" charset="-94"/>
                      </a:endParaRPr>
                    </a:p>
                  </a:txBody>
                  <a:tcPr marL="11206" marR="11206" marT="11206" marB="0" anchor="ctr">
                    <a:solidFill>
                      <a:srgbClr val="FFC000"/>
                    </a:solidFill>
                  </a:tcPr>
                </a:tc>
                <a:tc>
                  <a:txBody>
                    <a:bodyPr/>
                    <a:lstStyle/>
                    <a:p>
                      <a:pPr algn="r" fontAlgn="ctr"/>
                      <a:endParaRPr lang="tr-TR" sz="1000" b="1" i="0" u="none" strike="noStrike" dirty="0">
                        <a:solidFill>
                          <a:srgbClr val="000000"/>
                        </a:solidFill>
                        <a:effectLst/>
                        <a:latin typeface="Arial" charset="-94"/>
                      </a:endParaRPr>
                    </a:p>
                  </a:txBody>
                  <a:tcPr marL="11206" marR="11206" marT="11206" marB="0" anchor="ctr"/>
                </a:tc>
              </a:tr>
              <a:tr h="180320">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FF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C0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92341">
                <a:tc>
                  <a:txBody>
                    <a:bodyPr/>
                    <a:lstStyle/>
                    <a:p>
                      <a:pPr algn="l" fontAlgn="b"/>
                      <a:r>
                        <a:rPr lang="tr-TR" sz="1400" b="1" u="none" strike="noStrike" dirty="0">
                          <a:solidFill>
                            <a:schemeClr val="accent6"/>
                          </a:solidFill>
                          <a:effectLst/>
                        </a:rPr>
                        <a:t>KDV İADESİNDE İnceleme </a:t>
                      </a:r>
                      <a:r>
                        <a:rPr lang="tr-TR" sz="1400" b="1" u="none" strike="noStrike" dirty="0" smtClean="0">
                          <a:solidFill>
                            <a:schemeClr val="accent6"/>
                          </a:solidFill>
                          <a:effectLst/>
                        </a:rPr>
                        <a:t>oranı</a:t>
                      </a:r>
                    </a:p>
                    <a:p>
                      <a:pPr algn="l" fontAlgn="b"/>
                      <a:endParaRPr lang="tr-TR" sz="1400" b="1" i="0" u="none" strike="noStrike" dirty="0">
                        <a:solidFill>
                          <a:schemeClr val="accent6"/>
                        </a:solidFill>
                        <a:effectLst/>
                        <a:latin typeface="Calibri" charset="-94"/>
                      </a:endParaRPr>
                    </a:p>
                  </a:txBody>
                  <a:tcPr marL="11206" marR="11206" marT="11206" marB="0" anchor="b">
                    <a:solidFill>
                      <a:srgbClr val="FFC000"/>
                    </a:solidFill>
                  </a:tcPr>
                </a:tc>
                <a:tc>
                  <a:txBody>
                    <a:bodyPr/>
                    <a:lstStyle/>
                    <a:p>
                      <a:pPr algn="r" fontAlgn="b"/>
                      <a:r>
                        <a:rPr lang="tr-TR" sz="1400" b="1" u="none" strike="noStrike" dirty="0">
                          <a:solidFill>
                            <a:schemeClr val="accent6"/>
                          </a:solidFill>
                          <a:effectLst/>
                        </a:rPr>
                        <a:t> </a:t>
                      </a:r>
                      <a:r>
                        <a:rPr lang="tr-TR" sz="1400" b="1" u="none" strike="noStrike" dirty="0" smtClean="0">
                          <a:solidFill>
                            <a:schemeClr val="accent6"/>
                          </a:solidFill>
                          <a:effectLst/>
                        </a:rPr>
                        <a:t>0,05</a:t>
                      </a:r>
                      <a:endParaRPr lang="tr-TR" sz="1400" b="1" i="0" u="none" strike="noStrike" dirty="0">
                        <a:solidFill>
                          <a:schemeClr val="accent6"/>
                        </a:solidFill>
                        <a:effectLst/>
                        <a:latin typeface="Calibri" charset="-94"/>
                      </a:endParaRPr>
                    </a:p>
                  </a:txBody>
                  <a:tcPr marL="11206" marR="11206" marT="11206" marB="0" anchor="b">
                    <a:solidFill>
                      <a:srgbClr val="FFC000"/>
                    </a:solidFill>
                  </a:tcPr>
                </a:tc>
                <a:tc>
                  <a:txBody>
                    <a:bodyPr/>
                    <a:lstStyle/>
                    <a:p>
                      <a:pPr algn="r" fontAlgn="b"/>
                      <a:r>
                        <a:rPr lang="tr-TR" sz="1400" b="1" u="none" strike="noStrike" dirty="0" smtClean="0">
                          <a:solidFill>
                            <a:schemeClr val="accent6"/>
                          </a:solidFill>
                          <a:effectLst/>
                        </a:rPr>
                        <a:t>0,07</a:t>
                      </a:r>
                      <a:endParaRPr lang="tr-TR" sz="1400" b="1" i="0" u="none" strike="noStrike" dirty="0">
                        <a:solidFill>
                          <a:schemeClr val="accent6"/>
                        </a:solidFill>
                        <a:effectLst/>
                        <a:latin typeface="Calibri" charset="-94"/>
                      </a:endParaRPr>
                    </a:p>
                  </a:txBody>
                  <a:tcPr marL="11206" marR="11206" marT="11206" marB="0" anchor="b">
                    <a:solidFill>
                      <a:srgbClr val="FFC000"/>
                    </a:solidFill>
                  </a:tcPr>
                </a:tc>
                <a:tc>
                  <a:txBody>
                    <a:bodyPr/>
                    <a:lstStyle/>
                    <a:p>
                      <a:pPr algn="r" fontAlgn="b"/>
                      <a:r>
                        <a:rPr lang="tr-TR" sz="1400" b="1" u="none" strike="noStrike" dirty="0" smtClean="0">
                          <a:solidFill>
                            <a:schemeClr val="accent6"/>
                          </a:solidFill>
                          <a:effectLst/>
                        </a:rPr>
                        <a:t>0,06</a:t>
                      </a:r>
                      <a:endParaRPr lang="tr-TR" sz="1400" b="1" i="0" u="none" strike="noStrike" dirty="0">
                        <a:solidFill>
                          <a:schemeClr val="accent6"/>
                        </a:solidFill>
                        <a:effectLst/>
                        <a:latin typeface="Calibri" charset="-94"/>
                      </a:endParaRPr>
                    </a:p>
                  </a:txBody>
                  <a:tcPr marL="11206" marR="11206" marT="11206" marB="0" anchor="b">
                    <a:solidFill>
                      <a:srgbClr val="FFC000"/>
                    </a:solidFill>
                  </a:tcPr>
                </a:tc>
                <a:tc>
                  <a:txBody>
                    <a:bodyPr/>
                    <a:lstStyle/>
                    <a:p>
                      <a:pPr algn="r" fontAlgn="b"/>
                      <a:r>
                        <a:rPr lang="tr-TR" sz="1400" b="1" u="none" strike="noStrike" dirty="0" smtClean="0">
                          <a:solidFill>
                            <a:schemeClr val="accent6"/>
                          </a:solidFill>
                          <a:effectLst/>
                        </a:rPr>
                        <a:t>0,03</a:t>
                      </a:r>
                      <a:endParaRPr lang="tr-TR" sz="1400" b="1" i="0" u="none" strike="noStrike" dirty="0">
                        <a:solidFill>
                          <a:schemeClr val="accent6"/>
                        </a:solidFill>
                        <a:effectLst/>
                        <a:latin typeface="Calibri" charset="-94"/>
                      </a:endParaRPr>
                    </a:p>
                  </a:txBody>
                  <a:tcPr marL="11206" marR="11206" marT="11206" marB="0" anchor="b">
                    <a:solidFill>
                      <a:srgbClr val="FFC000"/>
                    </a:solidFill>
                  </a:tcPr>
                </a:tc>
              </a:tr>
              <a:tr h="180320">
                <a:tc>
                  <a:txBody>
                    <a:bodyPr/>
                    <a:lstStyle/>
                    <a:p>
                      <a:pPr algn="l" fontAlgn="b"/>
                      <a:endParaRPr lang="tr-TR" sz="1000" b="0" i="0" u="none" strike="noStrike" dirty="0">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FF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solidFill>
                      <a:srgbClr val="FFC000"/>
                    </a:solidFill>
                  </a:tcPr>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390929">
                <a:tc>
                  <a:txBody>
                    <a:bodyPr/>
                    <a:lstStyle/>
                    <a:p>
                      <a:pPr algn="l" fontAlgn="b"/>
                      <a:r>
                        <a:rPr lang="tr-TR" sz="1200" b="1" u="none" strike="noStrike" dirty="0">
                          <a:effectLst/>
                        </a:rPr>
                        <a:t>Türkiye Genelinde Mükelleflerin İnceleme </a:t>
                      </a:r>
                      <a:r>
                        <a:rPr lang="tr-TR" sz="1200" b="1" u="none" strike="noStrike" dirty="0" smtClean="0">
                          <a:effectLst/>
                        </a:rPr>
                        <a:t>Oranları:</a:t>
                      </a:r>
                      <a:endParaRPr lang="tr-TR" sz="1200" b="1" i="0" u="none" strike="noStrike" dirty="0">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80320">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r" fontAlgn="b"/>
                      <a:r>
                        <a:rPr lang="tr-TR" sz="1000" b="1" u="none" strike="noStrike" dirty="0">
                          <a:effectLst/>
                        </a:rPr>
                        <a:t>2014</a:t>
                      </a:r>
                      <a:endParaRPr lang="tr-TR" sz="1000" b="1" i="0" u="none" strike="noStrike" dirty="0">
                        <a:solidFill>
                          <a:srgbClr val="000000"/>
                        </a:solidFill>
                        <a:effectLst/>
                        <a:latin typeface="Calibri" charset="-94"/>
                      </a:endParaRPr>
                    </a:p>
                  </a:txBody>
                  <a:tcPr marL="11206" marR="11206" marT="11206" marB="0" anchor="b"/>
                </a:tc>
                <a:tc>
                  <a:txBody>
                    <a:bodyPr/>
                    <a:lstStyle/>
                    <a:p>
                      <a:pPr algn="r" fontAlgn="b"/>
                      <a:r>
                        <a:rPr lang="tr-TR" sz="1000" b="1" u="none" strike="noStrike" dirty="0">
                          <a:effectLst/>
                        </a:rPr>
                        <a:t>2015</a:t>
                      </a:r>
                      <a:endParaRPr lang="tr-TR" sz="1000" b="1" i="0" u="none" strike="noStrike" dirty="0">
                        <a:solidFill>
                          <a:srgbClr val="000000"/>
                        </a:solidFill>
                        <a:effectLst/>
                        <a:latin typeface="Calibri" charset="-94"/>
                      </a:endParaRPr>
                    </a:p>
                  </a:txBody>
                  <a:tcPr marL="11206" marR="11206" marT="11206" marB="0" anchor="b"/>
                </a:tc>
                <a:tc>
                  <a:txBody>
                    <a:bodyPr/>
                    <a:lstStyle/>
                    <a:p>
                      <a:pPr algn="r" fontAlgn="b"/>
                      <a:r>
                        <a:rPr lang="tr-TR" sz="1000" b="1" u="none" strike="noStrike" dirty="0">
                          <a:effectLst/>
                        </a:rPr>
                        <a:t>2016</a:t>
                      </a:r>
                      <a:endParaRPr lang="tr-TR" sz="1000" b="1" i="0" u="none" strike="noStrike" dirty="0">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80320">
                <a:tc>
                  <a:txBody>
                    <a:bodyPr/>
                    <a:lstStyle/>
                    <a:p>
                      <a:pPr algn="l" fontAlgn="b"/>
                      <a:r>
                        <a:rPr lang="tr-TR" sz="1000" u="none" strike="noStrike">
                          <a:effectLst/>
                        </a:rPr>
                        <a:t>Mükellef sayısı</a:t>
                      </a:r>
                      <a:endParaRPr lang="tr-TR" sz="1000" b="0" i="0" u="none" strike="noStrike">
                        <a:solidFill>
                          <a:srgbClr val="000000"/>
                        </a:solidFill>
                        <a:effectLst/>
                        <a:latin typeface="Calibri" charset="-94"/>
                      </a:endParaRPr>
                    </a:p>
                  </a:txBody>
                  <a:tcPr marL="11206" marR="11206" marT="11206" marB="0" anchor="b"/>
                </a:tc>
                <a:tc>
                  <a:txBody>
                    <a:bodyPr/>
                    <a:lstStyle/>
                    <a:p>
                      <a:pPr algn="r" fontAlgn="b"/>
                      <a:r>
                        <a:rPr lang="tr-TR" sz="1000" u="none" strike="noStrike">
                          <a:effectLst/>
                        </a:rPr>
                        <a:t>2.472.658</a:t>
                      </a:r>
                      <a:endParaRPr lang="tr-TR" sz="1000" b="0" i="0" u="none" strike="noStrike">
                        <a:solidFill>
                          <a:srgbClr val="000000"/>
                        </a:solidFill>
                        <a:effectLst/>
                        <a:latin typeface="Calibri" charset="-94"/>
                      </a:endParaRPr>
                    </a:p>
                  </a:txBody>
                  <a:tcPr marL="11206" marR="11206" marT="11206" marB="0" anchor="b"/>
                </a:tc>
                <a:tc>
                  <a:txBody>
                    <a:bodyPr/>
                    <a:lstStyle/>
                    <a:p>
                      <a:pPr algn="r" fontAlgn="b"/>
                      <a:r>
                        <a:rPr lang="tr-TR" sz="1000" u="none" strike="noStrike">
                          <a:effectLst/>
                        </a:rPr>
                        <a:t>2.527.084</a:t>
                      </a:r>
                      <a:endParaRPr lang="tr-TR" sz="1000" b="0" i="0" u="none" strike="noStrike">
                        <a:solidFill>
                          <a:srgbClr val="000000"/>
                        </a:solidFill>
                        <a:effectLst/>
                        <a:latin typeface="Calibri" charset="-94"/>
                      </a:endParaRPr>
                    </a:p>
                  </a:txBody>
                  <a:tcPr marL="11206" marR="11206" marT="11206" marB="0" anchor="b"/>
                </a:tc>
                <a:tc>
                  <a:txBody>
                    <a:bodyPr/>
                    <a:lstStyle/>
                    <a:p>
                      <a:pPr algn="r" fontAlgn="b"/>
                      <a:r>
                        <a:rPr lang="tr-TR" sz="1000" u="none" strike="noStrike">
                          <a:effectLst/>
                        </a:rPr>
                        <a:t>2.541.016</a:t>
                      </a:r>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80320">
                <a:tc>
                  <a:txBody>
                    <a:bodyPr/>
                    <a:lstStyle/>
                    <a:p>
                      <a:pPr algn="l" fontAlgn="b"/>
                      <a:r>
                        <a:rPr lang="tr-TR" sz="1000" u="none" strike="noStrike">
                          <a:effectLst/>
                        </a:rPr>
                        <a:t>İncelenen Mükellef sayısı</a:t>
                      </a:r>
                      <a:endParaRPr lang="tr-TR" sz="1000" b="0" i="0" u="none" strike="noStrike">
                        <a:solidFill>
                          <a:srgbClr val="000000"/>
                        </a:solidFill>
                        <a:effectLst/>
                        <a:latin typeface="Calibri" charset="-94"/>
                      </a:endParaRPr>
                    </a:p>
                  </a:txBody>
                  <a:tcPr marL="11206" marR="11206" marT="11206" marB="0" anchor="b"/>
                </a:tc>
                <a:tc>
                  <a:txBody>
                    <a:bodyPr/>
                    <a:lstStyle/>
                    <a:p>
                      <a:pPr algn="r" fontAlgn="b"/>
                      <a:r>
                        <a:rPr lang="tr-TR" sz="1000" u="none" strike="noStrike">
                          <a:effectLst/>
                        </a:rPr>
                        <a:t>55.284</a:t>
                      </a:r>
                      <a:endParaRPr lang="tr-TR" sz="1000" b="0" i="0" u="none" strike="noStrike">
                        <a:solidFill>
                          <a:srgbClr val="000000"/>
                        </a:solidFill>
                        <a:effectLst/>
                        <a:latin typeface="Calibri" charset="-94"/>
                      </a:endParaRPr>
                    </a:p>
                  </a:txBody>
                  <a:tcPr marL="11206" marR="11206" marT="11206" marB="0" anchor="b"/>
                </a:tc>
                <a:tc>
                  <a:txBody>
                    <a:bodyPr/>
                    <a:lstStyle/>
                    <a:p>
                      <a:pPr algn="r" fontAlgn="b"/>
                      <a:r>
                        <a:rPr lang="tr-TR" sz="1000" u="none" strike="noStrike">
                          <a:effectLst/>
                        </a:rPr>
                        <a:t>58.676</a:t>
                      </a:r>
                      <a:endParaRPr lang="tr-TR" sz="1000" b="0" i="0" u="none" strike="noStrike">
                        <a:solidFill>
                          <a:srgbClr val="000000"/>
                        </a:solidFill>
                        <a:effectLst/>
                        <a:latin typeface="Calibri" charset="-94"/>
                      </a:endParaRPr>
                    </a:p>
                  </a:txBody>
                  <a:tcPr marL="11206" marR="11206" marT="11206" marB="0" anchor="b"/>
                </a:tc>
                <a:tc>
                  <a:txBody>
                    <a:bodyPr/>
                    <a:lstStyle/>
                    <a:p>
                      <a:pPr algn="r" fontAlgn="b"/>
                      <a:r>
                        <a:rPr lang="tr-TR" sz="1000" u="none" strike="noStrike">
                          <a:effectLst/>
                        </a:rPr>
                        <a:t>49.817</a:t>
                      </a:r>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80320">
                <a:tc>
                  <a:txBody>
                    <a:bodyPr/>
                    <a:lstStyle/>
                    <a:p>
                      <a:pPr algn="l" fontAlgn="b"/>
                      <a:r>
                        <a:rPr lang="tr-TR" sz="1000" b="1" u="none" strike="noStrike" dirty="0">
                          <a:solidFill>
                            <a:srgbClr val="C00000"/>
                          </a:solidFill>
                          <a:effectLst/>
                        </a:rPr>
                        <a:t>İnceleme Oranı</a:t>
                      </a:r>
                      <a:endParaRPr lang="tr-TR" sz="1000" b="1" i="0" u="none" strike="noStrike" dirty="0">
                        <a:solidFill>
                          <a:srgbClr val="C00000"/>
                        </a:solidFill>
                        <a:effectLst/>
                        <a:latin typeface="Calibri" charset="-94"/>
                      </a:endParaRPr>
                    </a:p>
                  </a:txBody>
                  <a:tcPr marL="11206" marR="11206" marT="11206" marB="0" anchor="b"/>
                </a:tc>
                <a:tc>
                  <a:txBody>
                    <a:bodyPr/>
                    <a:lstStyle/>
                    <a:p>
                      <a:pPr algn="r" fontAlgn="b"/>
                      <a:r>
                        <a:rPr lang="tr-TR" sz="1000" b="1" u="none" strike="noStrike" dirty="0">
                          <a:solidFill>
                            <a:srgbClr val="C00000"/>
                          </a:solidFill>
                          <a:effectLst/>
                        </a:rPr>
                        <a:t>2,24%</a:t>
                      </a:r>
                      <a:endParaRPr lang="tr-TR" sz="1000" b="1" i="0" u="none" strike="noStrike" dirty="0">
                        <a:solidFill>
                          <a:srgbClr val="C00000"/>
                        </a:solidFill>
                        <a:effectLst/>
                        <a:latin typeface="Calibri" charset="-94"/>
                      </a:endParaRPr>
                    </a:p>
                  </a:txBody>
                  <a:tcPr marL="11206" marR="11206" marT="11206" marB="0" anchor="b"/>
                </a:tc>
                <a:tc>
                  <a:txBody>
                    <a:bodyPr/>
                    <a:lstStyle/>
                    <a:p>
                      <a:pPr algn="r" fontAlgn="b"/>
                      <a:r>
                        <a:rPr lang="tr-TR" sz="1000" b="1" u="none" strike="noStrike" dirty="0">
                          <a:solidFill>
                            <a:srgbClr val="C00000"/>
                          </a:solidFill>
                          <a:effectLst/>
                        </a:rPr>
                        <a:t>2,32%</a:t>
                      </a:r>
                      <a:endParaRPr lang="tr-TR" sz="1000" b="1" i="0" u="none" strike="noStrike" dirty="0">
                        <a:solidFill>
                          <a:srgbClr val="C00000"/>
                        </a:solidFill>
                        <a:effectLst/>
                        <a:latin typeface="Calibri" charset="-94"/>
                      </a:endParaRPr>
                    </a:p>
                  </a:txBody>
                  <a:tcPr marL="11206" marR="11206" marT="11206" marB="0" anchor="b"/>
                </a:tc>
                <a:tc>
                  <a:txBody>
                    <a:bodyPr/>
                    <a:lstStyle/>
                    <a:p>
                      <a:pPr algn="r" fontAlgn="b"/>
                      <a:r>
                        <a:rPr lang="tr-TR" sz="1000" b="1" u="none" strike="noStrike" dirty="0">
                          <a:solidFill>
                            <a:srgbClr val="C00000"/>
                          </a:solidFill>
                          <a:effectLst/>
                        </a:rPr>
                        <a:t>1,96%</a:t>
                      </a:r>
                      <a:endParaRPr lang="tr-TR" sz="1000" b="1" i="0" u="none" strike="noStrike" dirty="0">
                        <a:solidFill>
                          <a:srgbClr val="C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r>
              <a:tr h="180320">
                <a:tc>
                  <a:txBody>
                    <a:bodyPr/>
                    <a:lstStyle/>
                    <a:p>
                      <a:pPr algn="l" fontAlgn="b"/>
                      <a:r>
                        <a:rPr lang="tr-TR" sz="1000" u="none" strike="noStrike">
                          <a:effectLst/>
                        </a:rPr>
                        <a:t>Kaynak: VDK 2016 yılı Faaliyet Raporu</a:t>
                      </a:r>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a:solidFill>
                          <a:srgbClr val="000000"/>
                        </a:solidFill>
                        <a:effectLst/>
                        <a:latin typeface="Calibri" charset="-94"/>
                      </a:endParaRPr>
                    </a:p>
                  </a:txBody>
                  <a:tcPr marL="11206" marR="11206" marT="11206" marB="0" anchor="b"/>
                </a:tc>
                <a:tc>
                  <a:txBody>
                    <a:bodyPr/>
                    <a:lstStyle/>
                    <a:p>
                      <a:pPr algn="l" fontAlgn="b"/>
                      <a:endParaRPr lang="tr-TR" sz="1000" b="0" i="0" u="none" strike="noStrike" dirty="0">
                        <a:solidFill>
                          <a:srgbClr val="000000"/>
                        </a:solidFill>
                        <a:effectLst/>
                        <a:latin typeface="Calibri" charset="-94"/>
                      </a:endParaRPr>
                    </a:p>
                  </a:txBody>
                  <a:tcPr marL="11206" marR="11206" marT="11206" marB="0" anchor="b"/>
                </a:tc>
              </a:tr>
            </a:tbl>
          </a:graphicData>
        </a:graphic>
      </p:graphicFrame>
    </p:spTree>
    <p:extLst>
      <p:ext uri="{BB962C8B-B14F-4D97-AF65-F5344CB8AC3E}">
        <p14:creationId xmlns:p14="http://schemas.microsoft.com/office/powerpoint/2010/main" val="1552461755"/>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SORULMASI GEREKEN SORU ? </a:t>
            </a:r>
            <a:br>
              <a:rPr lang="tr-TR" sz="1800" dirty="0" smtClean="0"/>
            </a:br>
            <a:r>
              <a:rPr lang="tr-TR" sz="1800" dirty="0" smtClean="0">
                <a:solidFill>
                  <a:srgbClr val="FF0000"/>
                </a:solidFill>
              </a:rPr>
              <a:t>GİB </a:t>
            </a:r>
            <a:r>
              <a:rPr lang="tr-TR" sz="1800" dirty="0">
                <a:solidFill>
                  <a:srgbClr val="FF0000"/>
                </a:solidFill>
              </a:rPr>
              <a:t>ve VDK, YMM’lere güvenmemekte midir</a:t>
            </a:r>
            <a:r>
              <a:rPr lang="tr-TR" sz="1800" dirty="0" smtClean="0">
                <a:solidFill>
                  <a:srgbClr val="FF0000"/>
                </a:solidFill>
              </a:rPr>
              <a:t>?</a:t>
            </a:r>
            <a:endParaRPr lang="tr-TR" sz="1800" dirty="0"/>
          </a:p>
        </p:txBody>
      </p:sp>
      <p:sp>
        <p:nvSpPr>
          <p:cNvPr id="3" name="İçerik Yer Tutucusu 2"/>
          <p:cNvSpPr>
            <a:spLocks noGrp="1"/>
          </p:cNvSpPr>
          <p:nvPr>
            <p:ph idx="1"/>
          </p:nvPr>
        </p:nvSpPr>
        <p:spPr>
          <a:xfrm>
            <a:off x="1584325" y="863600"/>
            <a:ext cx="6769100" cy="5184799"/>
          </a:xfrm>
        </p:spPr>
        <p:txBody>
          <a:bodyPr/>
          <a:lstStyle/>
          <a:p>
            <a:pPr defTabSz="914400" eaLnBrk="1" fontAlgn="auto" hangingPunct="1">
              <a:spcBef>
                <a:spcPts val="0"/>
              </a:spcBef>
              <a:spcAft>
                <a:spcPts val="0"/>
              </a:spcAft>
              <a:buClrTx/>
              <a:buSzTx/>
            </a:pPr>
            <a:r>
              <a:rPr lang="tr-TR" sz="1600" dirty="0" smtClean="0"/>
              <a:t>Türkiye genelinde inceleme oranı ortalama %2 iken,</a:t>
            </a:r>
          </a:p>
          <a:p>
            <a:pPr defTabSz="914400" eaLnBrk="1" fontAlgn="auto" hangingPunct="1">
              <a:spcBef>
                <a:spcPts val="0"/>
              </a:spcBef>
              <a:spcAft>
                <a:spcPts val="0"/>
              </a:spcAft>
              <a:buClrTx/>
              <a:buSzTx/>
            </a:pPr>
            <a:r>
              <a:rPr lang="tr-TR" sz="1600" dirty="0" smtClean="0"/>
              <a:t>Tam Tasdik sözleşmesi imzalayan mükellefler nezdinde yapılan vergi inceleme oranı %10-13 arasında değişmektedir.</a:t>
            </a:r>
          </a:p>
          <a:p>
            <a:pPr defTabSz="914400" eaLnBrk="1" fontAlgn="auto" hangingPunct="1">
              <a:spcBef>
                <a:spcPts val="0"/>
              </a:spcBef>
              <a:spcAft>
                <a:spcPts val="0"/>
              </a:spcAft>
              <a:buClrTx/>
              <a:buSzTx/>
            </a:pPr>
            <a:r>
              <a:rPr lang="tr-TR" sz="1600" dirty="0" smtClean="0"/>
              <a:t>KDV İadesi yaptıran mükelleflerde ise inceleme oranı %5-7 </a:t>
            </a:r>
            <a:r>
              <a:rPr lang="tr-TR" sz="1600" dirty="0" err="1" smtClean="0"/>
              <a:t>dir</a:t>
            </a:r>
            <a:r>
              <a:rPr lang="tr-TR" sz="1600" dirty="0" smtClean="0"/>
              <a:t>.</a:t>
            </a:r>
          </a:p>
          <a:p>
            <a:pPr defTabSz="914400" eaLnBrk="1" fontAlgn="auto" hangingPunct="1">
              <a:spcBef>
                <a:spcPts val="0"/>
              </a:spcBef>
              <a:spcAft>
                <a:spcPts val="0"/>
              </a:spcAft>
              <a:buClrTx/>
              <a:buSzTx/>
            </a:pPr>
            <a:endParaRPr lang="tr-TR" sz="1600" dirty="0" smtClean="0"/>
          </a:p>
          <a:p>
            <a:pPr defTabSz="914400" eaLnBrk="1" fontAlgn="auto" hangingPunct="1">
              <a:spcBef>
                <a:spcPts val="0"/>
              </a:spcBef>
              <a:spcAft>
                <a:spcPts val="0"/>
              </a:spcAft>
              <a:buClrTx/>
              <a:buSzTx/>
            </a:pPr>
            <a:r>
              <a:rPr lang="tr-TR" sz="1600" dirty="0" smtClean="0">
                <a:solidFill>
                  <a:schemeClr val="accent6"/>
                </a:solidFill>
              </a:rPr>
              <a:t>Tasdik yaptıran mükellefler nezdinde yapılan vergi inceleme oran yüksekliği nasıl izah edilmelidir?</a:t>
            </a:r>
          </a:p>
          <a:p>
            <a:pPr defTabSz="914400" eaLnBrk="1" fontAlgn="auto" hangingPunct="1">
              <a:spcBef>
                <a:spcPts val="0"/>
              </a:spcBef>
              <a:spcAft>
                <a:spcPts val="0"/>
              </a:spcAft>
              <a:buClrTx/>
              <a:buSzTx/>
            </a:pPr>
            <a:r>
              <a:rPr lang="tr-TR" sz="1600" dirty="0" smtClean="0">
                <a:solidFill>
                  <a:schemeClr val="accent6"/>
                </a:solidFill>
              </a:rPr>
              <a:t> </a:t>
            </a:r>
          </a:p>
          <a:p>
            <a:pPr defTabSz="914400" eaLnBrk="1" fontAlgn="auto" hangingPunct="1">
              <a:spcBef>
                <a:spcPts val="0"/>
              </a:spcBef>
              <a:spcAft>
                <a:spcPts val="0"/>
              </a:spcAft>
              <a:buClrTx/>
              <a:buSzTx/>
            </a:pPr>
            <a:r>
              <a:rPr lang="tr-TR" sz="1600" dirty="0" smtClean="0">
                <a:solidFill>
                  <a:schemeClr val="accent6"/>
                </a:solidFill>
              </a:rPr>
              <a:t>18 seri </a:t>
            </a:r>
            <a:r>
              <a:rPr lang="tr-TR" sz="1600" dirty="0" err="1" smtClean="0">
                <a:solidFill>
                  <a:schemeClr val="accent6"/>
                </a:solidFill>
              </a:rPr>
              <a:t>nolu</a:t>
            </a:r>
            <a:r>
              <a:rPr lang="tr-TR" sz="1600" dirty="0" smtClean="0">
                <a:solidFill>
                  <a:schemeClr val="accent6"/>
                </a:solidFill>
              </a:rPr>
              <a:t> YMM Tebliğinde yer alan hüküm neden uygulanmıyor?</a:t>
            </a:r>
          </a:p>
          <a:p>
            <a:pPr defTabSz="914400" eaLnBrk="1" fontAlgn="auto" hangingPunct="1">
              <a:spcBef>
                <a:spcPts val="0"/>
              </a:spcBef>
              <a:spcAft>
                <a:spcPts val="0"/>
              </a:spcAft>
              <a:buClrTx/>
              <a:buSzTx/>
            </a:pPr>
            <a:endParaRPr lang="tr-TR" sz="1600" dirty="0" smtClean="0"/>
          </a:p>
          <a:p>
            <a:pPr defTabSz="914400" eaLnBrk="1" fontAlgn="auto" hangingPunct="1">
              <a:spcBef>
                <a:spcPts val="0"/>
              </a:spcBef>
              <a:spcAft>
                <a:spcPts val="0"/>
              </a:spcAft>
              <a:buClrTx/>
              <a:buSzTx/>
            </a:pPr>
            <a:r>
              <a:rPr lang="tr-TR" sz="1600" dirty="0" smtClean="0">
                <a:solidFill>
                  <a:srgbClr val="FF0000"/>
                </a:solidFill>
              </a:rPr>
              <a:t>GİB ve VDK, YMM’lere güvenmemekte midir? </a:t>
            </a:r>
          </a:p>
          <a:p>
            <a:pPr defTabSz="914400" eaLnBrk="1" fontAlgn="auto" hangingPunct="1">
              <a:spcBef>
                <a:spcPts val="0"/>
              </a:spcBef>
              <a:spcAft>
                <a:spcPts val="0"/>
              </a:spcAft>
              <a:buClrTx/>
              <a:buSzTx/>
            </a:pPr>
            <a:r>
              <a:rPr lang="tr-TR" sz="1600" dirty="0" smtClean="0">
                <a:solidFill>
                  <a:srgbClr val="FF0000"/>
                </a:solidFill>
              </a:rPr>
              <a:t>Güven kaybına neden olan kusur ve kabahatimiz nedir?</a:t>
            </a:r>
          </a:p>
          <a:p>
            <a:pPr defTabSz="914400" eaLnBrk="1" fontAlgn="auto" hangingPunct="1">
              <a:spcBef>
                <a:spcPts val="0"/>
              </a:spcBef>
              <a:spcAft>
                <a:spcPts val="0"/>
              </a:spcAft>
              <a:buClrTx/>
              <a:buSzTx/>
            </a:pPr>
            <a:endParaRPr lang="tr-TR" sz="1600" dirty="0" smtClean="0"/>
          </a:p>
          <a:p>
            <a:pPr defTabSz="914400" eaLnBrk="1" fontAlgn="auto" hangingPunct="1">
              <a:spcBef>
                <a:spcPts val="0"/>
              </a:spcBef>
              <a:spcAft>
                <a:spcPts val="0"/>
              </a:spcAft>
              <a:buClrTx/>
              <a:buSzTx/>
            </a:pPr>
            <a:r>
              <a:rPr lang="tr-TR" sz="1600" dirty="0" smtClean="0"/>
              <a:t>Bütçe gelirleri içinde yer alan Kurumlar Vergisi tahakkuklarında %50 </a:t>
            </a:r>
            <a:r>
              <a:rPr lang="tr-TR" sz="1600" dirty="0" err="1" smtClean="0"/>
              <a:t>nin</a:t>
            </a:r>
            <a:r>
              <a:rPr lang="tr-TR" sz="1600" dirty="0" smtClean="0"/>
              <a:t> üzerinde katkısı olan, İlk 100 e giren Banka ve Sigorta Şirketleri, </a:t>
            </a:r>
            <a:r>
              <a:rPr lang="tr-TR" sz="1600" dirty="0" err="1" smtClean="0"/>
              <a:t>Botaş</a:t>
            </a:r>
            <a:r>
              <a:rPr lang="tr-TR" sz="1600" dirty="0" smtClean="0"/>
              <a:t> gibi KİT </a:t>
            </a:r>
            <a:r>
              <a:rPr lang="tr-TR" sz="1600" dirty="0" err="1" smtClean="0"/>
              <a:t>ler</a:t>
            </a:r>
            <a:r>
              <a:rPr lang="tr-TR" sz="1600" dirty="0" smtClean="0"/>
              <a:t> çıkartıldığında, katkısı %77-80’lere çıkan YMM’lere güvenilmesi gerektiği görüşündeyiz.</a:t>
            </a:r>
          </a:p>
          <a:p>
            <a:pPr defTabSz="914400" eaLnBrk="1" fontAlgn="auto" hangingPunct="1">
              <a:spcBef>
                <a:spcPts val="0"/>
              </a:spcBef>
              <a:spcAft>
                <a:spcPts val="0"/>
              </a:spcAft>
              <a:buClrTx/>
              <a:buSzTx/>
            </a:pPr>
            <a:r>
              <a:rPr lang="tr-TR" sz="1600" dirty="0" smtClean="0"/>
              <a:t>KDV İadesinde %45 katkısı olan YMM’ler güvenilmesi gerektiği görüşündeyiz. </a:t>
            </a:r>
          </a:p>
          <a:p>
            <a:pPr defTabSz="914400" eaLnBrk="1" fontAlgn="auto" hangingPunct="1">
              <a:spcBef>
                <a:spcPts val="0"/>
              </a:spcBef>
              <a:spcAft>
                <a:spcPts val="0"/>
              </a:spcAft>
              <a:buClrTx/>
              <a:buSzTx/>
            </a:pPr>
            <a:r>
              <a:rPr lang="tr-TR" sz="1600" dirty="0" smtClean="0"/>
              <a:t>Biz, YMM’ler olarak bu güveni hak ettiğimiz düşüncesindeyiz.</a:t>
            </a:r>
          </a:p>
          <a:p>
            <a:pPr defTabSz="914400" eaLnBrk="1" fontAlgn="auto" hangingPunct="1">
              <a:spcBef>
                <a:spcPts val="0"/>
              </a:spcBef>
              <a:spcAft>
                <a:spcPts val="0"/>
              </a:spcAft>
              <a:buClrTx/>
              <a:buSzTx/>
            </a:pPr>
            <a:endParaRPr lang="tr-TR" sz="1600" dirty="0"/>
          </a:p>
          <a:p>
            <a:pPr defTabSz="914400" eaLnBrk="1" fontAlgn="auto" hangingPunct="1">
              <a:spcBef>
                <a:spcPts val="0"/>
              </a:spcBef>
              <a:spcAft>
                <a:spcPts val="0"/>
              </a:spcAft>
              <a:buClrTx/>
              <a:buSzTx/>
            </a:pPr>
            <a:endParaRPr lang="tr-TR" sz="1600" dirty="0"/>
          </a:p>
        </p:txBody>
      </p:sp>
    </p:spTree>
    <p:extLst>
      <p:ext uri="{BB962C8B-B14F-4D97-AF65-F5344CB8AC3E}">
        <p14:creationId xmlns:p14="http://schemas.microsoft.com/office/powerpoint/2010/main" val="200918014"/>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a:t>SON ÜÇ YILDA DİSİPLİN CEZASI ALAN VE CEZASI ONAYLANAN YMM </a:t>
            </a:r>
            <a:r>
              <a:rPr lang="tr-TR" sz="1800" dirty="0" smtClean="0"/>
              <a:t>SAYILARI</a:t>
            </a:r>
            <a:endParaRPr lang="tr-TR" sz="1800"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130055135"/>
              </p:ext>
            </p:extLst>
          </p:nvPr>
        </p:nvGraphicFramePr>
        <p:xfrm>
          <a:off x="1584325" y="1394763"/>
          <a:ext cx="6769100" cy="3842630"/>
        </p:xfrm>
        <a:graphic>
          <a:graphicData uri="http://schemas.openxmlformats.org/drawingml/2006/table">
            <a:tbl>
              <a:tblPr>
                <a:tableStyleId>{5C22544A-7EE6-4342-B048-85BDC9FD1C3A}</a:tableStyleId>
              </a:tblPr>
              <a:tblGrid>
                <a:gridCol w="1938888"/>
                <a:gridCol w="1394639"/>
                <a:gridCol w="1258576"/>
                <a:gridCol w="2176997"/>
              </a:tblGrid>
              <a:tr h="407835">
                <a:tc gridSpan="4">
                  <a:txBody>
                    <a:bodyPr/>
                    <a:lstStyle/>
                    <a:p>
                      <a:pPr algn="ctr" fontAlgn="ctr"/>
                      <a:r>
                        <a:rPr lang="tr-TR" sz="1100" u="none" strike="noStrike" dirty="0">
                          <a:effectLst/>
                        </a:rPr>
                        <a:t>SON ÜÇ YILDA DİSİPLİN CEZASI ALAN VE CEZASI ONAYLANAN YMM SAYILARI</a:t>
                      </a:r>
                      <a:endParaRPr lang="tr-TR" sz="1100" b="1" i="0" u="none" strike="noStrike" dirty="0">
                        <a:effectLst/>
                        <a:latin typeface="Arial" charset="-94"/>
                      </a:endParaRPr>
                    </a:p>
                  </a:txBody>
                  <a:tcPr marL="11339" marR="11339" marT="11339" marB="0" anchor="ctr"/>
                </a:tc>
                <a:tc hMerge="1">
                  <a:txBody>
                    <a:bodyPr/>
                    <a:lstStyle/>
                    <a:p>
                      <a:endParaRPr lang="tr-TR"/>
                    </a:p>
                  </a:txBody>
                  <a:tcPr/>
                </a:tc>
                <a:tc hMerge="1">
                  <a:txBody>
                    <a:bodyPr/>
                    <a:lstStyle/>
                    <a:p>
                      <a:endParaRPr lang="tr-TR"/>
                    </a:p>
                  </a:txBody>
                  <a:tcPr/>
                </a:tc>
                <a:tc hMerge="1">
                  <a:txBody>
                    <a:bodyPr/>
                    <a:lstStyle/>
                    <a:p>
                      <a:endParaRPr lang="tr-TR"/>
                    </a:p>
                  </a:txBody>
                  <a:tcPr/>
                </a:tc>
              </a:tr>
              <a:tr h="468255">
                <a:tc>
                  <a:txBody>
                    <a:bodyPr/>
                    <a:lstStyle/>
                    <a:p>
                      <a:pPr algn="ctr" fontAlgn="ctr"/>
                      <a:r>
                        <a:rPr lang="tr-TR" sz="1100" u="none" strike="noStrike">
                          <a:effectLst/>
                        </a:rPr>
                        <a:t>CEZA TÜRÜ</a:t>
                      </a:r>
                      <a:endParaRPr lang="tr-TR" sz="1100" b="1" i="0" u="none" strike="noStrike">
                        <a:solidFill>
                          <a:srgbClr val="FF0000"/>
                        </a:solidFill>
                        <a:effectLst/>
                        <a:latin typeface="Arial" charset="-94"/>
                      </a:endParaRPr>
                    </a:p>
                  </a:txBody>
                  <a:tcPr marL="11339" marR="11339" marT="11339" marB="0" anchor="ctr"/>
                </a:tc>
                <a:tc>
                  <a:txBody>
                    <a:bodyPr/>
                    <a:lstStyle/>
                    <a:p>
                      <a:pPr algn="ctr" fontAlgn="ctr"/>
                      <a:r>
                        <a:rPr lang="tr-TR" sz="1100" u="none" strike="noStrike">
                          <a:effectLst/>
                        </a:rPr>
                        <a:t>2014/ADET</a:t>
                      </a:r>
                      <a:endParaRPr lang="tr-TR" sz="1100" b="1" i="0" u="none" strike="noStrike">
                        <a:solidFill>
                          <a:srgbClr val="FF0000"/>
                        </a:solidFill>
                        <a:effectLst/>
                        <a:latin typeface="Arial" charset="-94"/>
                      </a:endParaRPr>
                    </a:p>
                  </a:txBody>
                  <a:tcPr marL="11339" marR="11339" marT="11339" marB="0" anchor="ctr"/>
                </a:tc>
                <a:tc>
                  <a:txBody>
                    <a:bodyPr/>
                    <a:lstStyle/>
                    <a:p>
                      <a:pPr algn="ctr" fontAlgn="ctr"/>
                      <a:r>
                        <a:rPr lang="tr-TR" sz="1100" u="none" strike="noStrike">
                          <a:effectLst/>
                        </a:rPr>
                        <a:t>2015/ADET</a:t>
                      </a:r>
                      <a:endParaRPr lang="tr-TR" sz="1100" b="1" i="0" u="none" strike="noStrike">
                        <a:solidFill>
                          <a:srgbClr val="FF0000"/>
                        </a:solidFill>
                        <a:effectLst/>
                        <a:latin typeface="Arial" charset="-94"/>
                      </a:endParaRPr>
                    </a:p>
                  </a:txBody>
                  <a:tcPr marL="11339" marR="11339" marT="11339" marB="0" anchor="ctr"/>
                </a:tc>
                <a:tc>
                  <a:txBody>
                    <a:bodyPr/>
                    <a:lstStyle/>
                    <a:p>
                      <a:pPr algn="ctr" fontAlgn="ctr"/>
                      <a:r>
                        <a:rPr lang="tr-TR" sz="1100" u="none" strike="noStrike">
                          <a:effectLst/>
                        </a:rPr>
                        <a:t>2016/ADET</a:t>
                      </a:r>
                      <a:endParaRPr lang="tr-TR" sz="1100" b="1" i="0" u="none" strike="noStrike">
                        <a:solidFill>
                          <a:srgbClr val="FF0000"/>
                        </a:solidFill>
                        <a:effectLst/>
                        <a:latin typeface="Arial" charset="-94"/>
                      </a:endParaRPr>
                    </a:p>
                  </a:txBody>
                  <a:tcPr marL="11339" marR="11339" marT="11339" marB="0" anchor="ctr"/>
                </a:tc>
              </a:tr>
              <a:tr h="251750">
                <a:tc>
                  <a:txBody>
                    <a:bodyPr/>
                    <a:lstStyle/>
                    <a:p>
                      <a:pPr algn="l" fontAlgn="b"/>
                      <a:r>
                        <a:rPr lang="tr-TR" sz="1100" u="none" strike="noStrike">
                          <a:effectLst/>
                        </a:rPr>
                        <a:t>Uyarma </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Yok </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16</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7</a:t>
                      </a:r>
                      <a:endParaRPr lang="tr-TR" sz="1100" b="1" i="0" u="none" strike="noStrike">
                        <a:effectLst/>
                        <a:latin typeface="Arial" charset="-94"/>
                      </a:endParaRPr>
                    </a:p>
                  </a:txBody>
                  <a:tcPr marL="11339" marR="11339" marT="11339" marB="0" anchor="b"/>
                </a:tc>
              </a:tr>
              <a:tr h="251750">
                <a:tc>
                  <a:txBody>
                    <a:bodyPr/>
                    <a:lstStyle/>
                    <a:p>
                      <a:pPr algn="l" fontAlgn="b"/>
                      <a:r>
                        <a:rPr lang="tr-TR" sz="1100" u="none" strike="noStrike">
                          <a:effectLst/>
                        </a:rPr>
                        <a:t>Kınama</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3</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8</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33</a:t>
                      </a:r>
                      <a:endParaRPr lang="tr-TR" sz="1100" b="1" i="0" u="none" strike="noStrike">
                        <a:effectLst/>
                        <a:latin typeface="Arial" charset="-94"/>
                      </a:endParaRPr>
                    </a:p>
                  </a:txBody>
                  <a:tcPr marL="11339" marR="11339" marT="11339" marB="0" anchor="b"/>
                </a:tc>
              </a:tr>
              <a:tr h="332310">
                <a:tc>
                  <a:txBody>
                    <a:bodyPr/>
                    <a:lstStyle/>
                    <a:p>
                      <a:pPr algn="l" fontAlgn="b"/>
                      <a:r>
                        <a:rPr lang="tr-TR" sz="1100" u="none" strike="noStrike">
                          <a:effectLst/>
                        </a:rPr>
                        <a:t>Gecici Olarak Mesleki Faaliyetten Alıkoyma </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1</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12</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13</a:t>
                      </a:r>
                      <a:endParaRPr lang="tr-TR" sz="1100" b="1" i="0" u="none" strike="noStrike">
                        <a:effectLst/>
                        <a:latin typeface="Arial" charset="-94"/>
                      </a:endParaRPr>
                    </a:p>
                  </a:txBody>
                  <a:tcPr marL="11339" marR="11339" marT="11339" marB="0" anchor="b"/>
                </a:tc>
              </a:tr>
              <a:tr h="339862">
                <a:tc>
                  <a:txBody>
                    <a:bodyPr/>
                    <a:lstStyle/>
                    <a:p>
                      <a:pPr algn="l" fontAlgn="b"/>
                      <a:r>
                        <a:rPr lang="tr-TR" sz="1100" u="none" strike="noStrike">
                          <a:effectLst/>
                        </a:rPr>
                        <a:t>Yeminli Sıfatını Kaldırma </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Yok </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Yok</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2</a:t>
                      </a:r>
                      <a:endParaRPr lang="tr-TR" sz="1100" b="1" i="0" u="none" strike="noStrike">
                        <a:effectLst/>
                        <a:latin typeface="Arial" charset="-94"/>
                      </a:endParaRPr>
                    </a:p>
                  </a:txBody>
                  <a:tcPr marL="11339" marR="11339" marT="11339" marB="0" anchor="b"/>
                </a:tc>
              </a:tr>
              <a:tr h="422940">
                <a:tc>
                  <a:txBody>
                    <a:bodyPr/>
                    <a:lstStyle/>
                    <a:p>
                      <a:pPr algn="l" fontAlgn="b"/>
                      <a:r>
                        <a:rPr lang="tr-TR" sz="1100" u="none" strike="noStrike">
                          <a:effectLst/>
                        </a:rPr>
                        <a:t>Meslekten Çıkarma</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Yok </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Yok</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Yok</a:t>
                      </a:r>
                      <a:endParaRPr lang="tr-TR" sz="1100" b="1" i="0" u="none" strike="noStrike">
                        <a:effectLst/>
                        <a:latin typeface="Arial" charset="-94"/>
                      </a:endParaRPr>
                    </a:p>
                  </a:txBody>
                  <a:tcPr marL="11339" marR="11339" marT="11339" marB="0" anchor="b"/>
                </a:tc>
              </a:tr>
              <a:tr h="251750">
                <a:tc>
                  <a:txBody>
                    <a:bodyPr/>
                    <a:lstStyle/>
                    <a:p>
                      <a:pPr algn="l" fontAlgn="b"/>
                      <a:r>
                        <a:rPr lang="tr-TR" sz="1100" u="none" strike="noStrike">
                          <a:effectLst/>
                        </a:rPr>
                        <a:t>Toplam </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4</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36</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a:effectLst/>
                        </a:rPr>
                        <a:t>55</a:t>
                      </a:r>
                      <a:endParaRPr lang="tr-TR" sz="1100" b="1" i="0" u="none" strike="noStrike">
                        <a:effectLst/>
                        <a:latin typeface="Arial" charset="-94"/>
                      </a:endParaRPr>
                    </a:p>
                  </a:txBody>
                  <a:tcPr marL="11339" marR="11339" marT="11339" marB="0" anchor="b"/>
                </a:tc>
              </a:tr>
              <a:tr h="251750">
                <a:tc>
                  <a:txBody>
                    <a:bodyPr/>
                    <a:lstStyle/>
                    <a:p>
                      <a:pPr algn="l" fontAlgn="b"/>
                      <a:r>
                        <a:rPr lang="tr-TR" sz="1100" u="none" strike="noStrike">
                          <a:effectLst/>
                        </a:rPr>
                        <a:t>KAYNAK:GİB</a:t>
                      </a:r>
                      <a:endParaRPr lang="tr-TR" sz="1100" b="0" i="0" u="none" strike="noStrike">
                        <a:effectLst/>
                        <a:latin typeface="Arial" charset="-94"/>
                      </a:endParaRPr>
                    </a:p>
                  </a:txBody>
                  <a:tcPr marL="11339" marR="11339" marT="11339" marB="0" anchor="b"/>
                </a:tc>
                <a:tc>
                  <a:txBody>
                    <a:bodyPr/>
                    <a:lstStyle/>
                    <a:p>
                      <a:pPr algn="l" fontAlgn="b"/>
                      <a:r>
                        <a:rPr lang="tr-TR" sz="1100" u="none" strike="noStrike">
                          <a:effectLst/>
                        </a:rPr>
                        <a:t> </a:t>
                      </a:r>
                      <a:endParaRPr lang="tr-TR" sz="1100" b="0" i="0" u="none" strike="noStrike">
                        <a:effectLst/>
                        <a:latin typeface="Arial" charset="-94"/>
                      </a:endParaRPr>
                    </a:p>
                  </a:txBody>
                  <a:tcPr marL="11339" marR="11339" marT="11339" marB="0" anchor="b"/>
                </a:tc>
                <a:tc>
                  <a:txBody>
                    <a:bodyPr/>
                    <a:lstStyle/>
                    <a:p>
                      <a:pPr algn="l" fontAlgn="b"/>
                      <a:r>
                        <a:rPr lang="tr-TR" sz="1100" u="none" strike="noStrike">
                          <a:effectLst/>
                        </a:rPr>
                        <a:t> </a:t>
                      </a:r>
                      <a:endParaRPr lang="tr-TR" sz="1100" b="0" i="0" u="none" strike="noStrike">
                        <a:effectLst/>
                        <a:latin typeface="Arial" charset="-94"/>
                      </a:endParaRPr>
                    </a:p>
                  </a:txBody>
                  <a:tcPr marL="11339" marR="11339" marT="11339" marB="0" anchor="b"/>
                </a:tc>
                <a:tc>
                  <a:txBody>
                    <a:bodyPr/>
                    <a:lstStyle/>
                    <a:p>
                      <a:pPr algn="l" fontAlgn="b"/>
                      <a:endParaRPr lang="tr-TR" sz="1100" b="0" i="0" u="none" strike="noStrike">
                        <a:effectLst/>
                        <a:latin typeface="Arial" charset="-94"/>
                      </a:endParaRPr>
                    </a:p>
                  </a:txBody>
                  <a:tcPr marL="11339" marR="11339" marT="11339" marB="0" anchor="b"/>
                </a:tc>
              </a:tr>
              <a:tr h="251750">
                <a:tc>
                  <a:txBody>
                    <a:bodyPr/>
                    <a:lstStyle/>
                    <a:p>
                      <a:pPr algn="l" fontAlgn="b"/>
                      <a:endParaRPr lang="tr-TR" sz="900" b="0" i="0" u="none" strike="noStrike">
                        <a:effectLst/>
                        <a:latin typeface="Arial" charset="-94"/>
                      </a:endParaRPr>
                    </a:p>
                  </a:txBody>
                  <a:tcPr marL="11339" marR="11339" marT="11339" marB="0" anchor="b"/>
                </a:tc>
                <a:tc>
                  <a:txBody>
                    <a:bodyPr/>
                    <a:lstStyle/>
                    <a:p>
                      <a:pPr algn="l" fontAlgn="b"/>
                      <a:endParaRPr lang="tr-TR" sz="900" b="0" i="0" u="none" strike="noStrike">
                        <a:effectLst/>
                        <a:latin typeface="Arial" charset="-94"/>
                      </a:endParaRPr>
                    </a:p>
                  </a:txBody>
                  <a:tcPr marL="11339" marR="11339" marT="11339" marB="0" anchor="b"/>
                </a:tc>
                <a:tc>
                  <a:txBody>
                    <a:bodyPr/>
                    <a:lstStyle/>
                    <a:p>
                      <a:pPr algn="l" fontAlgn="b"/>
                      <a:endParaRPr lang="tr-TR" sz="900" b="0" i="0" u="none" strike="noStrike">
                        <a:effectLst/>
                        <a:latin typeface="Arial" charset="-94"/>
                      </a:endParaRPr>
                    </a:p>
                  </a:txBody>
                  <a:tcPr marL="11339" marR="11339" marT="11339" marB="0" anchor="b"/>
                </a:tc>
                <a:tc>
                  <a:txBody>
                    <a:bodyPr/>
                    <a:lstStyle/>
                    <a:p>
                      <a:pPr algn="l" fontAlgn="b"/>
                      <a:endParaRPr lang="tr-TR" sz="900" b="0" i="0" u="none" strike="noStrike" dirty="0">
                        <a:effectLst/>
                        <a:latin typeface="Arial" charset="-94"/>
                      </a:endParaRPr>
                    </a:p>
                  </a:txBody>
                  <a:tcPr marL="11339" marR="11339" marT="11339" marB="0" anchor="b"/>
                </a:tc>
              </a:tr>
              <a:tr h="251750">
                <a:tc>
                  <a:txBody>
                    <a:bodyPr/>
                    <a:lstStyle/>
                    <a:p>
                      <a:pPr algn="l" fontAlgn="b"/>
                      <a:r>
                        <a:rPr lang="tr-TR" sz="1100" u="none" strike="noStrike">
                          <a:effectLst/>
                        </a:rPr>
                        <a:t>Fiilen çalışan Ymm Sayısı</a:t>
                      </a:r>
                      <a:endParaRPr lang="tr-TR" sz="1100" b="1" i="0" u="none" strike="noStrike">
                        <a:effectLst/>
                        <a:latin typeface="Arial" charset="-94"/>
                      </a:endParaRPr>
                    </a:p>
                  </a:txBody>
                  <a:tcPr marL="11339" marR="11339" marT="11339" marB="0" anchor="b"/>
                </a:tc>
                <a:tc>
                  <a:txBody>
                    <a:bodyPr/>
                    <a:lstStyle/>
                    <a:p>
                      <a:pPr algn="ctr" fontAlgn="b"/>
                      <a:r>
                        <a:rPr lang="tr-TR" sz="1100" u="none" strike="noStrike" dirty="0">
                          <a:effectLst/>
                        </a:rPr>
                        <a:t> </a:t>
                      </a:r>
                      <a:r>
                        <a:rPr lang="tr-TR" sz="1100" u="none" strike="noStrike" dirty="0" smtClean="0">
                          <a:effectLst/>
                        </a:rPr>
                        <a:t>2224</a:t>
                      </a:r>
                      <a:endParaRPr lang="tr-TR" sz="1100" b="1" i="0" u="none" strike="noStrike" dirty="0">
                        <a:effectLst/>
                        <a:latin typeface="Arial" charset="-94"/>
                      </a:endParaRPr>
                    </a:p>
                  </a:txBody>
                  <a:tcPr marL="11339" marR="11339" marT="11339" marB="0" anchor="b"/>
                </a:tc>
                <a:tc>
                  <a:txBody>
                    <a:bodyPr/>
                    <a:lstStyle/>
                    <a:p>
                      <a:pPr algn="ctr" fontAlgn="b"/>
                      <a:r>
                        <a:rPr lang="tr-TR" sz="1100" u="none" strike="noStrike" dirty="0" smtClean="0">
                          <a:effectLst/>
                        </a:rPr>
                        <a:t>2350</a:t>
                      </a:r>
                      <a:r>
                        <a:rPr lang="tr-TR" sz="1100" u="none" strike="noStrike" dirty="0">
                          <a:effectLst/>
                        </a:rPr>
                        <a:t> </a:t>
                      </a:r>
                      <a:endParaRPr lang="tr-TR" sz="1100" b="1" i="0" u="none" strike="noStrike" dirty="0">
                        <a:effectLst/>
                        <a:latin typeface="Arial" charset="-94"/>
                      </a:endParaRPr>
                    </a:p>
                  </a:txBody>
                  <a:tcPr marL="11339" marR="11339" marT="11339" marB="0" anchor="b"/>
                </a:tc>
                <a:tc>
                  <a:txBody>
                    <a:bodyPr/>
                    <a:lstStyle/>
                    <a:p>
                      <a:pPr algn="ctr" fontAlgn="b"/>
                      <a:r>
                        <a:rPr lang="tr-TR" sz="1100" b="0" i="0" u="none" strike="noStrike" dirty="0" smtClean="0">
                          <a:effectLst/>
                          <a:latin typeface="+mn-lt"/>
                        </a:rPr>
                        <a:t>2463</a:t>
                      </a:r>
                      <a:endParaRPr lang="tr-TR" sz="1100" b="1" i="0" u="none" strike="noStrike" dirty="0">
                        <a:effectLst/>
                        <a:latin typeface="Arial" charset="-94"/>
                      </a:endParaRPr>
                    </a:p>
                  </a:txBody>
                  <a:tcPr marL="11339" marR="11339" marT="11339" marB="0" anchor="b"/>
                </a:tc>
              </a:tr>
              <a:tr h="307840">
                <a:tc>
                  <a:txBody>
                    <a:bodyPr/>
                    <a:lstStyle/>
                    <a:p>
                      <a:pPr algn="l" fontAlgn="b"/>
                      <a:r>
                        <a:rPr lang="tr-TR" sz="1100" u="none" strike="noStrike" dirty="0">
                          <a:effectLst/>
                        </a:rPr>
                        <a:t>Disiplin Cezası alan </a:t>
                      </a:r>
                      <a:r>
                        <a:rPr lang="tr-TR" sz="1100" u="none" strike="noStrike" dirty="0" err="1">
                          <a:effectLst/>
                        </a:rPr>
                        <a:t>Ymm</a:t>
                      </a:r>
                      <a:r>
                        <a:rPr lang="tr-TR" sz="1100" u="none" strike="noStrike" dirty="0">
                          <a:effectLst/>
                        </a:rPr>
                        <a:t> Oranı</a:t>
                      </a:r>
                      <a:endParaRPr lang="tr-TR" sz="1100" b="1" i="0" u="none" strike="noStrike" dirty="0">
                        <a:effectLst/>
                        <a:latin typeface="Arial" charset="-94"/>
                      </a:endParaRPr>
                    </a:p>
                  </a:txBody>
                  <a:tcPr marL="11339" marR="11339" marT="11339" marB="0" anchor="b"/>
                </a:tc>
                <a:tc>
                  <a:txBody>
                    <a:bodyPr/>
                    <a:lstStyle/>
                    <a:p>
                      <a:pPr algn="ctr" fontAlgn="b"/>
                      <a:r>
                        <a:rPr lang="tr-TR" sz="1100" b="1" u="none" strike="noStrike" dirty="0">
                          <a:solidFill>
                            <a:srgbClr val="FF0000"/>
                          </a:solidFill>
                          <a:effectLst/>
                        </a:rPr>
                        <a:t> </a:t>
                      </a:r>
                      <a:r>
                        <a:rPr lang="tr-TR" sz="1100" b="1" u="none" strike="noStrike" dirty="0" smtClean="0">
                          <a:solidFill>
                            <a:srgbClr val="FF0000"/>
                          </a:solidFill>
                          <a:effectLst/>
                        </a:rPr>
                        <a:t>0,0018</a:t>
                      </a:r>
                      <a:endParaRPr lang="tr-TR" sz="1100" b="1" i="0" u="none" strike="noStrike" dirty="0">
                        <a:solidFill>
                          <a:srgbClr val="FF0000"/>
                        </a:solidFill>
                        <a:effectLst/>
                        <a:latin typeface="Arial" charset="-94"/>
                      </a:endParaRPr>
                    </a:p>
                  </a:txBody>
                  <a:tcPr marL="11339" marR="11339" marT="11339" marB="0" anchor="b"/>
                </a:tc>
                <a:tc>
                  <a:txBody>
                    <a:bodyPr/>
                    <a:lstStyle/>
                    <a:p>
                      <a:pPr algn="ctr" fontAlgn="b"/>
                      <a:r>
                        <a:rPr lang="tr-TR" sz="1100" b="1" u="none" strike="noStrike" dirty="0" smtClean="0">
                          <a:solidFill>
                            <a:srgbClr val="FF0000"/>
                          </a:solidFill>
                          <a:effectLst/>
                        </a:rPr>
                        <a:t>0,015</a:t>
                      </a:r>
                      <a:r>
                        <a:rPr lang="tr-TR" sz="1100" b="1" u="none" strike="noStrike" dirty="0">
                          <a:solidFill>
                            <a:srgbClr val="FF0000"/>
                          </a:solidFill>
                          <a:effectLst/>
                        </a:rPr>
                        <a:t> </a:t>
                      </a:r>
                      <a:endParaRPr lang="tr-TR" sz="1100" b="1" i="0" u="none" strike="noStrike" dirty="0">
                        <a:solidFill>
                          <a:srgbClr val="FF0000"/>
                        </a:solidFill>
                        <a:effectLst/>
                        <a:latin typeface="Arial" charset="-94"/>
                      </a:endParaRPr>
                    </a:p>
                  </a:txBody>
                  <a:tcPr marL="11339" marR="11339" marT="11339" marB="0" anchor="b"/>
                </a:tc>
                <a:tc>
                  <a:txBody>
                    <a:bodyPr/>
                    <a:lstStyle/>
                    <a:p>
                      <a:pPr algn="ctr" fontAlgn="b"/>
                      <a:r>
                        <a:rPr lang="tr-TR" sz="1100" b="1" i="0" u="none" strike="noStrike" dirty="0" smtClean="0">
                          <a:solidFill>
                            <a:srgbClr val="FF0000"/>
                          </a:solidFill>
                          <a:effectLst/>
                          <a:latin typeface="+mn-lt"/>
                        </a:rPr>
                        <a:t>0,022</a:t>
                      </a:r>
                      <a:endParaRPr lang="tr-TR" sz="1100" b="1" i="0" u="none" strike="noStrike" dirty="0">
                        <a:solidFill>
                          <a:srgbClr val="FF0000"/>
                        </a:solidFill>
                        <a:effectLst/>
                        <a:latin typeface="Arial" charset="-94"/>
                      </a:endParaRPr>
                    </a:p>
                  </a:txBody>
                  <a:tcPr marL="11339" marR="11339" marT="11339" marB="0" anchor="b"/>
                </a:tc>
              </a:tr>
            </a:tbl>
          </a:graphicData>
        </a:graphic>
      </p:graphicFrame>
      <p:sp>
        <p:nvSpPr>
          <p:cNvPr id="3" name="Metin kutusu 2"/>
          <p:cNvSpPr txBox="1"/>
          <p:nvPr/>
        </p:nvSpPr>
        <p:spPr>
          <a:xfrm>
            <a:off x="1584077" y="5400327"/>
            <a:ext cx="6552728" cy="646331"/>
          </a:xfrm>
          <a:prstGeom prst="rect">
            <a:avLst/>
          </a:prstGeom>
          <a:noFill/>
        </p:spPr>
        <p:txBody>
          <a:bodyPr wrap="square" rtlCol="0">
            <a:spAutoFit/>
          </a:bodyPr>
          <a:lstStyle/>
          <a:p>
            <a:r>
              <a:rPr lang="tr-TR" sz="1200" dirty="0" smtClean="0"/>
              <a:t>Burada önemi olan ceza, </a:t>
            </a:r>
            <a:r>
              <a:rPr lang="tr-TR" sz="1200" dirty="0" smtClean="0">
                <a:solidFill>
                  <a:srgbClr val="FF0000"/>
                </a:solidFill>
              </a:rPr>
              <a:t>geçici olarak mesleki faaliyetten alıkoyma cezası</a:t>
            </a:r>
            <a:r>
              <a:rPr lang="tr-TR" sz="1200" dirty="0" smtClean="0"/>
              <a:t> ile </a:t>
            </a:r>
            <a:r>
              <a:rPr lang="tr-TR" sz="1200" dirty="0" smtClean="0">
                <a:solidFill>
                  <a:schemeClr val="accent2"/>
                </a:solidFill>
              </a:rPr>
              <a:t>meslekten çıkarma cezasıdır.</a:t>
            </a:r>
            <a:r>
              <a:rPr lang="tr-TR" sz="1200" dirty="0" smtClean="0"/>
              <a:t> Bu iki ceza türünde 2016 yılında (13+2=)15 meslektaşa ceza verilmiş olup, </a:t>
            </a:r>
            <a:r>
              <a:rPr lang="tr-TR" sz="1200" dirty="0" smtClean="0">
                <a:solidFill>
                  <a:srgbClr val="FF0000"/>
                </a:solidFill>
              </a:rPr>
              <a:t>binde 4 e tekabül etmektedir.</a:t>
            </a:r>
            <a:endParaRPr lang="tr-TR" sz="1200" dirty="0">
              <a:solidFill>
                <a:srgbClr val="FF0000"/>
              </a:solidFill>
            </a:endParaRPr>
          </a:p>
        </p:txBody>
      </p:sp>
    </p:spTree>
    <p:extLst>
      <p:ext uri="{BB962C8B-B14F-4D97-AF65-F5344CB8AC3E}">
        <p14:creationId xmlns:p14="http://schemas.microsoft.com/office/powerpoint/2010/main" val="298405235"/>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solidFill>
                  <a:srgbClr val="00007A"/>
                </a:solidFill>
              </a:rPr>
              <a:t>4-YMM </a:t>
            </a:r>
            <a:r>
              <a:rPr lang="tr-TR" sz="1800" dirty="0">
                <a:solidFill>
                  <a:srgbClr val="00007A"/>
                </a:solidFill>
              </a:rPr>
              <a:t>MESLEĞİNİN DİĞER ÜLKELERDEKİ UYGULAMA ÖRNEKLERİ</a:t>
            </a:r>
            <a:endParaRPr lang="tr-TR" sz="1800" dirty="0"/>
          </a:p>
        </p:txBody>
      </p:sp>
      <p:sp>
        <p:nvSpPr>
          <p:cNvPr id="3" name="İçerik Yer Tutucusu 2"/>
          <p:cNvSpPr>
            <a:spLocks noGrp="1"/>
          </p:cNvSpPr>
          <p:nvPr>
            <p:ph idx="1"/>
          </p:nvPr>
        </p:nvSpPr>
        <p:spPr/>
        <p:txBody>
          <a:bodyPr/>
          <a:lstStyle/>
          <a:p>
            <a:r>
              <a:rPr lang="tr-TR" sz="1600" b="1" u="sng" dirty="0" smtClean="0">
                <a:solidFill>
                  <a:srgbClr val="FF0000"/>
                </a:solidFill>
              </a:rPr>
              <a:t>GELİŞMİŞ ÜLKE UYGULAMALARI:</a:t>
            </a:r>
          </a:p>
          <a:p>
            <a:pPr>
              <a:buFont typeface="Wingdings" charset="2"/>
              <a:buChar char="Ø"/>
            </a:pPr>
            <a:r>
              <a:rPr lang="tr-TR" sz="1600" dirty="0" smtClean="0"/>
              <a:t>ABD (</a:t>
            </a:r>
            <a:r>
              <a:rPr lang="tr-TR" sz="1600" dirty="0" err="1" smtClean="0"/>
              <a:t>Enrolled</a:t>
            </a:r>
            <a:r>
              <a:rPr lang="tr-TR" sz="1600" dirty="0" smtClean="0"/>
              <a:t> </a:t>
            </a:r>
            <a:r>
              <a:rPr lang="tr-TR" sz="1600" dirty="0" err="1" smtClean="0"/>
              <a:t>Tax</a:t>
            </a:r>
            <a:r>
              <a:rPr lang="tr-TR" sz="1600" dirty="0" smtClean="0"/>
              <a:t> </a:t>
            </a:r>
            <a:r>
              <a:rPr lang="tr-TR" sz="1600" dirty="0" err="1" smtClean="0"/>
              <a:t>Agents</a:t>
            </a:r>
            <a:r>
              <a:rPr lang="tr-TR" sz="1600" dirty="0" smtClean="0"/>
              <a:t>, </a:t>
            </a:r>
            <a:r>
              <a:rPr lang="tr-TR" sz="1600" dirty="0" err="1" smtClean="0"/>
              <a:t>CPAs</a:t>
            </a:r>
            <a:r>
              <a:rPr lang="tr-TR" sz="1600" dirty="0" smtClean="0"/>
              <a:t>)</a:t>
            </a:r>
          </a:p>
          <a:p>
            <a:pPr>
              <a:buFont typeface="Wingdings" charset="2"/>
              <a:buChar char="Ø"/>
            </a:pPr>
            <a:r>
              <a:rPr lang="tr-TR" sz="1600" dirty="0" smtClean="0"/>
              <a:t>İNGİLTERE (</a:t>
            </a:r>
            <a:r>
              <a:rPr lang="tr-TR" sz="1600" dirty="0" err="1" smtClean="0"/>
              <a:t>CCAs</a:t>
            </a:r>
            <a:r>
              <a:rPr lang="tr-TR" sz="1600" dirty="0" smtClean="0"/>
              <a:t>) , ALMANYA, FRANSA, HOLLANDA  (</a:t>
            </a:r>
            <a:r>
              <a:rPr lang="tr-TR" sz="1600" dirty="0" err="1" smtClean="0"/>
              <a:t>CPAs</a:t>
            </a:r>
            <a:r>
              <a:rPr lang="tr-TR" sz="1600" dirty="0" smtClean="0"/>
              <a:t>)</a:t>
            </a:r>
          </a:p>
          <a:p>
            <a:r>
              <a:rPr lang="tr-TR" sz="1600" b="1" u="sng" dirty="0" smtClean="0">
                <a:solidFill>
                  <a:srgbClr val="FF0000"/>
                </a:solidFill>
              </a:rPr>
              <a:t>GELİŞMEKTE OLAN ÜLKE UYGULAMALARI:</a:t>
            </a:r>
          </a:p>
          <a:p>
            <a:pPr>
              <a:buFont typeface="Wingdings" charset="2"/>
              <a:buChar char="Ø"/>
            </a:pPr>
            <a:r>
              <a:rPr lang="tr-TR" sz="1600" dirty="0" smtClean="0"/>
              <a:t>Romanya (</a:t>
            </a:r>
            <a:r>
              <a:rPr lang="tr-TR" sz="1600" dirty="0" err="1" smtClean="0"/>
              <a:t>Certification</a:t>
            </a:r>
            <a:r>
              <a:rPr lang="tr-TR" sz="1600" dirty="0" smtClean="0"/>
              <a:t> of </a:t>
            </a:r>
            <a:r>
              <a:rPr lang="tr-TR" sz="1600" dirty="0" err="1" smtClean="0"/>
              <a:t>Tax</a:t>
            </a:r>
            <a:r>
              <a:rPr lang="tr-TR" sz="1600" dirty="0" smtClean="0"/>
              <a:t> </a:t>
            </a:r>
            <a:r>
              <a:rPr lang="tr-TR" sz="1600" dirty="0" err="1"/>
              <a:t>R</a:t>
            </a:r>
            <a:r>
              <a:rPr lang="tr-TR" sz="1600" dirty="0" err="1" smtClean="0"/>
              <a:t>eturns</a:t>
            </a:r>
            <a:r>
              <a:rPr lang="tr-TR" sz="1600" dirty="0" smtClean="0"/>
              <a:t>) </a:t>
            </a:r>
          </a:p>
          <a:p>
            <a:pPr>
              <a:buFont typeface="Wingdings" charset="2"/>
              <a:buChar char="Ø"/>
            </a:pPr>
            <a:r>
              <a:rPr lang="tr-TR" sz="1600" dirty="0"/>
              <a:t>Yunanistan </a:t>
            </a:r>
            <a:r>
              <a:rPr lang="tr-TR" sz="1600" dirty="0" smtClean="0"/>
              <a:t>(</a:t>
            </a:r>
            <a:r>
              <a:rPr lang="tr-TR" sz="1600" dirty="0" err="1" smtClean="0"/>
              <a:t>Tax</a:t>
            </a:r>
            <a:r>
              <a:rPr lang="tr-TR" sz="1600" dirty="0" smtClean="0"/>
              <a:t> </a:t>
            </a:r>
            <a:r>
              <a:rPr lang="tr-TR" sz="1600" dirty="0" err="1" smtClean="0"/>
              <a:t>Certificate</a:t>
            </a:r>
            <a:r>
              <a:rPr lang="tr-TR" sz="1600" dirty="0" smtClean="0"/>
              <a:t>)</a:t>
            </a:r>
          </a:p>
          <a:p>
            <a:pPr>
              <a:buFont typeface="Wingdings" charset="2"/>
              <a:buChar char="Ø"/>
            </a:pPr>
            <a:r>
              <a:rPr lang="tr-TR" sz="1600" dirty="0"/>
              <a:t>Arnavutluk (</a:t>
            </a:r>
            <a:r>
              <a:rPr lang="tr-TR" sz="1600" dirty="0" err="1"/>
              <a:t>Certification</a:t>
            </a:r>
            <a:r>
              <a:rPr lang="tr-TR" sz="1600" dirty="0"/>
              <a:t> of </a:t>
            </a:r>
            <a:r>
              <a:rPr lang="tr-TR" sz="1600" dirty="0" err="1"/>
              <a:t>T</a:t>
            </a:r>
            <a:r>
              <a:rPr lang="tr-TR" sz="1600" dirty="0" err="1" smtClean="0"/>
              <a:t>ax</a:t>
            </a:r>
            <a:r>
              <a:rPr lang="tr-TR" sz="1600" dirty="0" smtClean="0"/>
              <a:t> </a:t>
            </a:r>
            <a:r>
              <a:rPr lang="tr-TR" sz="1600" dirty="0" err="1"/>
              <a:t>D</a:t>
            </a:r>
            <a:r>
              <a:rPr lang="tr-TR" sz="1600" dirty="0" err="1" smtClean="0"/>
              <a:t>eclerations</a:t>
            </a:r>
            <a:r>
              <a:rPr lang="tr-TR" sz="1600" dirty="0" smtClean="0"/>
              <a:t>)</a:t>
            </a:r>
            <a:endParaRPr lang="tr-TR" sz="1600" dirty="0"/>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117403522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GİRİŞ :</a:t>
            </a:r>
            <a:br>
              <a:rPr lang="tr-TR" sz="1800" dirty="0" smtClean="0"/>
            </a:br>
            <a:r>
              <a:rPr lang="tr-TR" sz="1800" dirty="0" smtClean="0"/>
              <a:t>YMM SEMPOZYUMLARI, MESLEĞİMİZİN “BİLANÇO” GÜNÜDÜR</a:t>
            </a:r>
            <a:endParaRPr lang="tr-TR" sz="1800" dirty="0"/>
          </a:p>
        </p:txBody>
      </p:sp>
      <p:sp>
        <p:nvSpPr>
          <p:cNvPr id="3" name="İçerik Yer Tutucusu 2"/>
          <p:cNvSpPr>
            <a:spLocks noGrp="1"/>
          </p:cNvSpPr>
          <p:nvPr>
            <p:ph idx="1"/>
          </p:nvPr>
        </p:nvSpPr>
        <p:spPr/>
        <p:txBody>
          <a:bodyPr/>
          <a:lstStyle/>
          <a:p>
            <a:r>
              <a:rPr lang="tr-TR" sz="1600" dirty="0" smtClean="0"/>
              <a:t>Bugün BİLANÇO GÜNÜMÜZDÜR.</a:t>
            </a:r>
          </a:p>
          <a:p>
            <a:r>
              <a:rPr lang="tr-TR" sz="1600" dirty="0" smtClean="0"/>
              <a:t>Meslek camiası olarak, </a:t>
            </a:r>
            <a:r>
              <a:rPr lang="tr-TR" sz="1600" b="1" dirty="0" smtClean="0">
                <a:solidFill>
                  <a:srgbClr val="FF0000"/>
                </a:solidFill>
              </a:rPr>
              <a:t>BİLANÇO GÜNÜNDE</a:t>
            </a:r>
            <a:r>
              <a:rPr lang="tr-TR" sz="1600" dirty="0" smtClean="0"/>
              <a:t> ne yapıyorsak, bugün    bu sempozyumda, “</a:t>
            </a:r>
            <a:r>
              <a:rPr lang="tr-TR" sz="1600" dirty="0" smtClean="0">
                <a:solidFill>
                  <a:schemeClr val="accent6"/>
                </a:solidFill>
              </a:rPr>
              <a:t>mesleğimizle ilgili bilanço günü yapacağız.”</a:t>
            </a:r>
          </a:p>
          <a:p>
            <a:r>
              <a:rPr lang="tr-TR" sz="1600" dirty="0" smtClean="0"/>
              <a:t>Başka bir deyişle, bugün aynaya bakacağız. Aynada YMM mesleği nasıl gözüküyor, buna bakacağız.</a:t>
            </a:r>
          </a:p>
          <a:p>
            <a:r>
              <a:rPr lang="tr-TR" sz="1600" dirty="0" smtClean="0"/>
              <a:t>Sunumumda mesleğimizle ilgili bir</a:t>
            </a:r>
            <a:r>
              <a:rPr lang="tr-TR" sz="1600" b="1" dirty="0" smtClean="0">
                <a:solidFill>
                  <a:schemeClr val="accent6"/>
                </a:solidFill>
              </a:rPr>
              <a:t> “envanter çalışması”</a:t>
            </a:r>
            <a:r>
              <a:rPr lang="tr-TR" sz="1600" dirty="0" smtClean="0"/>
              <a:t> yapacağım. </a:t>
            </a:r>
          </a:p>
          <a:p>
            <a:r>
              <a:rPr lang="tr-TR" sz="1600" dirty="0" smtClean="0"/>
              <a:t>Yani, “</a:t>
            </a:r>
            <a:r>
              <a:rPr lang="tr-TR" sz="1600" dirty="0" smtClean="0">
                <a:solidFill>
                  <a:srgbClr val="FF0000"/>
                </a:solidFill>
              </a:rPr>
              <a:t>YMM mesleğinin Envanterini çıkartacağım”</a:t>
            </a:r>
            <a:r>
              <a:rPr lang="tr-TR" sz="1600" dirty="0" smtClean="0"/>
              <a:t>.</a:t>
            </a:r>
          </a:p>
          <a:p>
            <a:r>
              <a:rPr lang="tr-TR" sz="1600" dirty="0" err="1" smtClean="0"/>
              <a:t>Ymm’ler</a:t>
            </a:r>
            <a:r>
              <a:rPr lang="tr-TR" sz="1600" dirty="0" smtClean="0"/>
              <a:t> tarafından yapılan işleri, </a:t>
            </a:r>
            <a:r>
              <a:rPr lang="tr-TR" sz="1600" dirty="0" smtClean="0">
                <a:solidFill>
                  <a:schemeClr val="accent6"/>
                </a:solidFill>
              </a:rPr>
              <a:t>“saymak, ölçmek, tartmak ve değerlemek suretiyle, tasnif edeceğim.</a:t>
            </a:r>
          </a:p>
          <a:p>
            <a:r>
              <a:rPr lang="tr-TR" sz="1600" dirty="0" smtClean="0">
                <a:solidFill>
                  <a:schemeClr val="accent6"/>
                </a:solidFill>
              </a:rPr>
              <a:t>Daha sonra </a:t>
            </a:r>
            <a:r>
              <a:rPr lang="tr-TR" sz="1600" dirty="0" err="1" smtClean="0">
                <a:solidFill>
                  <a:schemeClr val="accent6"/>
                </a:solidFill>
              </a:rPr>
              <a:t>Ymm</a:t>
            </a:r>
            <a:r>
              <a:rPr lang="tr-TR" sz="1600" dirty="0" smtClean="0">
                <a:solidFill>
                  <a:schemeClr val="accent6"/>
                </a:solidFill>
              </a:rPr>
              <a:t> mesleği hakkında “ tablolar” düzenleyeceğim. Mesleğimizin “</a:t>
            </a:r>
            <a:r>
              <a:rPr lang="tr-TR" sz="1600" b="1" dirty="0" smtClean="0">
                <a:solidFill>
                  <a:schemeClr val="accent6"/>
                </a:solidFill>
              </a:rPr>
              <a:t>bilançosunu</a:t>
            </a:r>
            <a:r>
              <a:rPr lang="tr-TR" sz="1600" dirty="0" smtClean="0">
                <a:solidFill>
                  <a:schemeClr val="accent6"/>
                </a:solidFill>
              </a:rPr>
              <a:t>” çıkartacağım.</a:t>
            </a:r>
          </a:p>
          <a:p>
            <a:r>
              <a:rPr lang="tr-TR" sz="1600" dirty="0" smtClean="0"/>
              <a:t>Bu tablolardan yola çıkarak </a:t>
            </a:r>
            <a:r>
              <a:rPr lang="tr-TR" sz="1600" dirty="0" err="1" smtClean="0"/>
              <a:t>Ymm</a:t>
            </a:r>
            <a:r>
              <a:rPr lang="tr-TR" sz="1600" dirty="0" smtClean="0"/>
              <a:t> mesleği hakkında  </a:t>
            </a:r>
            <a:r>
              <a:rPr lang="tr-TR" sz="1600" b="1" dirty="0" smtClean="0">
                <a:solidFill>
                  <a:srgbClr val="FF0000"/>
                </a:solidFill>
              </a:rPr>
              <a:t>“mesleki analizler”</a:t>
            </a:r>
            <a:r>
              <a:rPr lang="tr-TR" sz="1600" dirty="0" smtClean="0"/>
              <a:t> yapacağım.</a:t>
            </a:r>
          </a:p>
          <a:p>
            <a:r>
              <a:rPr lang="tr-TR" sz="1600" dirty="0" smtClean="0"/>
              <a:t>Sevgili meslektaşlarım, BİLANÇO GÜNÜMÜZE hoş geldiniz.</a:t>
            </a:r>
          </a:p>
          <a:p>
            <a:endParaRPr lang="tr-TR" sz="1600" dirty="0"/>
          </a:p>
        </p:txBody>
      </p:sp>
    </p:spTree>
    <p:extLst>
      <p:ext uri="{BB962C8B-B14F-4D97-AF65-F5344CB8AC3E}">
        <p14:creationId xmlns:p14="http://schemas.microsoft.com/office/powerpoint/2010/main" val="1482721888"/>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a:solidFill>
                  <a:srgbClr val="00007A"/>
                </a:solidFill>
              </a:rPr>
              <a:t>GELİŞMİŞ </a:t>
            </a:r>
            <a:r>
              <a:rPr lang="tr-TR" sz="1800" dirty="0" smtClean="0">
                <a:solidFill>
                  <a:srgbClr val="00007A"/>
                </a:solidFill>
              </a:rPr>
              <a:t>ÜLKELERDE YMM </a:t>
            </a:r>
            <a:r>
              <a:rPr lang="tr-TR" sz="1800" dirty="0">
                <a:solidFill>
                  <a:srgbClr val="00007A"/>
                </a:solidFill>
              </a:rPr>
              <a:t>UYGULAMALARI</a:t>
            </a:r>
            <a:r>
              <a:rPr lang="tr-TR" sz="1800" dirty="0" smtClean="0">
                <a:solidFill>
                  <a:srgbClr val="00007A"/>
                </a:solidFill>
              </a:rPr>
              <a:t>:</a:t>
            </a:r>
            <a:endParaRPr lang="tr-TR" sz="1800" dirty="0"/>
          </a:p>
        </p:txBody>
      </p:sp>
      <p:sp>
        <p:nvSpPr>
          <p:cNvPr id="3" name="İçerik Yer Tutucusu 2"/>
          <p:cNvSpPr>
            <a:spLocks noGrp="1"/>
          </p:cNvSpPr>
          <p:nvPr>
            <p:ph idx="1"/>
          </p:nvPr>
        </p:nvSpPr>
        <p:spPr/>
        <p:txBody>
          <a:bodyPr/>
          <a:lstStyle/>
          <a:p>
            <a:r>
              <a:rPr lang="tr-TR" sz="1800" dirty="0" smtClean="0"/>
              <a:t>Gelişmiş ülkelerde, kayıt dışı ekonominin çok düşük olması, mükelleflerin vergi yasalarına uyum düzeyinin çok yüksek olması nedeniyle, bu ülkelerde bizde olan YMM örneği ve vergi beyannamelerinin tasdiki diye bir müessese yoktur.</a:t>
            </a:r>
          </a:p>
          <a:p>
            <a:r>
              <a:rPr lang="tr-TR" sz="1800" dirty="0" smtClean="0"/>
              <a:t>Gelişmiş ülkelerde, genelde </a:t>
            </a:r>
            <a:r>
              <a:rPr lang="tr-TR" sz="1800" dirty="0" err="1" smtClean="0"/>
              <a:t>Certified</a:t>
            </a:r>
            <a:r>
              <a:rPr lang="tr-TR" sz="1800" dirty="0" smtClean="0"/>
              <a:t> </a:t>
            </a:r>
            <a:r>
              <a:rPr lang="tr-TR" sz="1800" dirty="0" err="1" smtClean="0"/>
              <a:t>Public</a:t>
            </a:r>
            <a:r>
              <a:rPr lang="tr-TR" sz="1800" dirty="0" smtClean="0"/>
              <a:t> </a:t>
            </a:r>
            <a:r>
              <a:rPr lang="tr-TR" sz="1800" dirty="0" err="1" smtClean="0"/>
              <a:t>Accountants</a:t>
            </a:r>
            <a:r>
              <a:rPr lang="tr-TR" sz="1800" dirty="0" smtClean="0"/>
              <a:t> (</a:t>
            </a:r>
            <a:r>
              <a:rPr lang="tr-TR" sz="1800" dirty="0" err="1" smtClean="0"/>
              <a:t>CPAs</a:t>
            </a:r>
            <a:r>
              <a:rPr lang="tr-TR" sz="1800" dirty="0" smtClean="0"/>
              <a:t>) tarafından (yerel muhasebe standartlarına göre veya BOBİ / UFRS ‘ye göre) denetlenen mali tabloların taraflara ve vergi dairesine verilmesi şeklinde bir uygulama vardır.</a:t>
            </a:r>
          </a:p>
          <a:p>
            <a:endParaRPr lang="tr-TR" sz="1800" dirty="0"/>
          </a:p>
        </p:txBody>
      </p:sp>
      <p:sp>
        <p:nvSpPr>
          <p:cNvPr id="4" name="Alt Bilgi Yer Tutucusu 3"/>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spTree>
    <p:extLst>
      <p:ext uri="{BB962C8B-B14F-4D97-AF65-F5344CB8AC3E}">
        <p14:creationId xmlns:p14="http://schemas.microsoft.com/office/powerpoint/2010/main" val="973697212"/>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ENROLLED / LICENSED AGENTs / CPAs (IN USA)</a:t>
            </a:r>
            <a:br>
              <a:rPr lang="en-US" sz="2000" dirty="0" smtClean="0"/>
            </a:br>
            <a:r>
              <a:rPr lang="en-US" sz="2000" dirty="0" smtClean="0"/>
              <a:t>(ABD UYGULAMASI)</a:t>
            </a:r>
            <a:endParaRPr lang="en-US" sz="2000" dirty="0"/>
          </a:p>
        </p:txBody>
      </p:sp>
      <p:sp>
        <p:nvSpPr>
          <p:cNvPr id="3" name="Content Placeholder 2"/>
          <p:cNvSpPr>
            <a:spLocks noGrp="1"/>
          </p:cNvSpPr>
          <p:nvPr>
            <p:ph idx="1"/>
          </p:nvPr>
        </p:nvSpPr>
        <p:spPr>
          <a:xfrm>
            <a:off x="4320381" y="1152525"/>
            <a:ext cx="3888432" cy="4751388"/>
          </a:xfrm>
        </p:spPr>
        <p:txBody>
          <a:bodyPr/>
          <a:lstStyle/>
          <a:p>
            <a:pPr marL="0" indent="0">
              <a:buNone/>
            </a:pPr>
            <a:r>
              <a:rPr lang="en-US" sz="1200" b="1" dirty="0"/>
              <a:t>WHAT IS AN ENROLLED AGENT</a:t>
            </a:r>
            <a:r>
              <a:rPr lang="en-US" sz="1200" b="1" dirty="0" smtClean="0"/>
              <a:t>? CPAs</a:t>
            </a:r>
            <a:endParaRPr lang="en-US" sz="1200" b="1" dirty="0"/>
          </a:p>
          <a:p>
            <a:pPr>
              <a:buFont typeface="Wingdings" charset="2"/>
              <a:buChar char="Ø"/>
            </a:pPr>
            <a:r>
              <a:rPr lang="en-US" sz="1200" b="1" dirty="0"/>
              <a:t>What is an enrolled agent?</a:t>
            </a:r>
          </a:p>
          <a:p>
            <a:pPr marL="0" indent="0">
              <a:buNone/>
            </a:pPr>
            <a:r>
              <a:rPr lang="en-US" sz="1200" dirty="0"/>
              <a:t>Enrolled agents (EAs) are America's Tax Experts. EAs are the only </a:t>
            </a:r>
            <a:r>
              <a:rPr lang="en-US" sz="1200" dirty="0">
                <a:solidFill>
                  <a:srgbClr val="FF0000"/>
                </a:solidFill>
              </a:rPr>
              <a:t>federally licensed</a:t>
            </a:r>
            <a:r>
              <a:rPr lang="en-US" sz="1200" dirty="0"/>
              <a:t> </a:t>
            </a:r>
            <a:r>
              <a:rPr lang="en-US" sz="1200" dirty="0">
                <a:solidFill>
                  <a:srgbClr val="FF0000"/>
                </a:solidFill>
              </a:rPr>
              <a:t>tax practitioners</a:t>
            </a:r>
            <a:r>
              <a:rPr lang="en-US" sz="1200" dirty="0"/>
              <a:t> who specialize in taxation and also </a:t>
            </a:r>
            <a:r>
              <a:rPr lang="en-US" sz="1200" dirty="0">
                <a:solidFill>
                  <a:srgbClr val="FF0000"/>
                </a:solidFill>
              </a:rPr>
              <a:t>have unlimited rights to represent taxpayers</a:t>
            </a:r>
            <a:r>
              <a:rPr lang="en-US" sz="1200" dirty="0"/>
              <a:t> before the IRS.</a:t>
            </a:r>
          </a:p>
          <a:p>
            <a:pPr>
              <a:buFont typeface="Wingdings" charset="2"/>
              <a:buChar char="Ø"/>
            </a:pPr>
            <a:r>
              <a:rPr lang="en-US" sz="1200" b="1" dirty="0"/>
              <a:t>What does the term “enrolled agent” mean?</a:t>
            </a:r>
          </a:p>
          <a:p>
            <a:pPr marL="0" indent="0">
              <a:buNone/>
            </a:pPr>
            <a:r>
              <a:rPr lang="en-US" sz="1200" dirty="0"/>
              <a:t>“</a:t>
            </a:r>
            <a:r>
              <a:rPr lang="en-US" sz="1200" dirty="0">
                <a:solidFill>
                  <a:srgbClr val="FF0000"/>
                </a:solidFill>
              </a:rPr>
              <a:t>Enrolled</a:t>
            </a:r>
            <a:r>
              <a:rPr lang="en-US" sz="1200" dirty="0"/>
              <a:t>” means to </a:t>
            </a:r>
            <a:r>
              <a:rPr lang="en-US" sz="1200" dirty="0">
                <a:solidFill>
                  <a:srgbClr val="FF0000"/>
                </a:solidFill>
              </a:rPr>
              <a:t>be licensed to practice by the federal government</a:t>
            </a:r>
            <a:r>
              <a:rPr lang="en-US" sz="1200" dirty="0"/>
              <a:t>, and “agent” means authorized to appear in the place of the taxpayer at the IRS. Only enrolled agents, attorneys, and CPAs have unlimited rights to represent taxpayers before the IRS. </a:t>
            </a:r>
            <a:r>
              <a:rPr lang="en-US" sz="1200" dirty="0" smtClean="0"/>
              <a:t>t</a:t>
            </a:r>
            <a:endParaRPr lang="en-US" sz="1200" dirty="0"/>
          </a:p>
          <a:p>
            <a:pPr>
              <a:buFont typeface="Wingdings" charset="2"/>
              <a:buChar char="Ø"/>
            </a:pPr>
            <a:r>
              <a:rPr lang="en-US" sz="1200" b="1" dirty="0"/>
              <a:t>How does one become an enrolled agent?</a:t>
            </a:r>
          </a:p>
          <a:p>
            <a:pPr marL="0" indent="0">
              <a:buNone/>
            </a:pPr>
            <a:r>
              <a:rPr lang="en-US" sz="1200" dirty="0"/>
              <a:t>The license is earned in one of two ways, </a:t>
            </a:r>
            <a:r>
              <a:rPr lang="en-US" sz="1200" dirty="0">
                <a:solidFill>
                  <a:srgbClr val="FF0000"/>
                </a:solidFill>
              </a:rPr>
              <a:t>by passing a comprehensive examination </a:t>
            </a:r>
            <a:r>
              <a:rPr lang="en-US" sz="1200" dirty="0"/>
              <a:t>which covers all aspects of the tax code, or having worked at the IRS </a:t>
            </a:r>
            <a:r>
              <a:rPr lang="en-US" sz="1200" b="1" dirty="0"/>
              <a:t>for five years in </a:t>
            </a:r>
            <a:r>
              <a:rPr lang="en-US" sz="1200" dirty="0"/>
              <a:t>a position which regularly interpreted and applied the tax code and its regulations. All candidates are subjected to a rigorous background check conducted by the IRS.</a:t>
            </a:r>
          </a:p>
          <a:p>
            <a:endParaRPr lang="en-US" dirty="0"/>
          </a:p>
        </p:txBody>
      </p:sp>
      <p:sp>
        <p:nvSpPr>
          <p:cNvPr id="4" name="Metin kutusu 3"/>
          <p:cNvSpPr txBox="1"/>
          <p:nvPr/>
        </p:nvSpPr>
        <p:spPr>
          <a:xfrm>
            <a:off x="2016125" y="1799927"/>
            <a:ext cx="2016224" cy="3046988"/>
          </a:xfrm>
          <a:prstGeom prst="rect">
            <a:avLst/>
          </a:prstGeom>
          <a:noFill/>
        </p:spPr>
        <p:txBody>
          <a:bodyPr wrap="square" rtlCol="0">
            <a:spAutoFit/>
          </a:bodyPr>
          <a:lstStyle/>
          <a:p>
            <a:pPr algn="just"/>
            <a:r>
              <a:rPr lang="tr-TR" sz="1200" b="1" dirty="0" smtClean="0">
                <a:solidFill>
                  <a:srgbClr val="00007A"/>
                </a:solidFill>
              </a:rPr>
              <a:t>Federal Devlet tarafından yetkilendirilmiş </a:t>
            </a:r>
            <a:r>
              <a:rPr lang="tr-TR" sz="1200" b="1" dirty="0" smtClean="0">
                <a:solidFill>
                  <a:srgbClr val="FF0000"/>
                </a:solidFill>
              </a:rPr>
              <a:t>Yetkili / Kayıtlı Vergi Uzmanı / Ajanı</a:t>
            </a:r>
            <a:r>
              <a:rPr lang="tr-TR" sz="1200" b="1" dirty="0" smtClean="0">
                <a:solidFill>
                  <a:srgbClr val="00007A"/>
                </a:solidFill>
              </a:rPr>
              <a:t>. Bu kişiler Gelir İdaresi nezdinde tıpkı bir avukat gibi mükellefi temsil etmektedir. Mükellefle ilgili her türlü iş ve işlemi yapmaya yetkilidir. </a:t>
            </a:r>
          </a:p>
          <a:p>
            <a:pPr algn="just"/>
            <a:endParaRPr lang="tr-TR" sz="1200" b="1" dirty="0">
              <a:solidFill>
                <a:srgbClr val="00007A"/>
              </a:solidFill>
            </a:endParaRPr>
          </a:p>
          <a:p>
            <a:pPr algn="just"/>
            <a:r>
              <a:rPr lang="tr-TR" sz="1200" b="1" dirty="0" err="1" smtClean="0">
                <a:solidFill>
                  <a:srgbClr val="00007A"/>
                </a:solidFill>
              </a:rPr>
              <a:t>Enrolled</a:t>
            </a:r>
            <a:r>
              <a:rPr lang="tr-TR" sz="1200" b="1" dirty="0" smtClean="0">
                <a:solidFill>
                  <a:srgbClr val="00007A"/>
                </a:solidFill>
              </a:rPr>
              <a:t> Agent olabilmek için, en az 5 yıl IRS de vergi konusunda çalışmış olmak ve yapılan yeterlik sınavını geçmek şartı aranmaktadır. </a:t>
            </a:r>
            <a:r>
              <a:rPr lang="tr-TR" sz="1200" b="1" dirty="0" err="1" smtClean="0">
                <a:solidFill>
                  <a:srgbClr val="00007A"/>
                </a:solidFill>
              </a:rPr>
              <a:t>CPAs</a:t>
            </a:r>
            <a:r>
              <a:rPr lang="tr-TR" sz="1200" b="1" dirty="0" smtClean="0">
                <a:solidFill>
                  <a:srgbClr val="00007A"/>
                </a:solidFill>
              </a:rPr>
              <a:t> den farklıdır.</a:t>
            </a:r>
            <a:endParaRPr lang="tr-TR" sz="1200" b="1" dirty="0">
              <a:solidFill>
                <a:srgbClr val="00007A"/>
              </a:solidFill>
            </a:endParaRPr>
          </a:p>
        </p:txBody>
      </p:sp>
    </p:spTree>
    <p:extLst>
      <p:ext uri="{BB962C8B-B14F-4D97-AF65-F5344CB8AC3E}">
        <p14:creationId xmlns:p14="http://schemas.microsoft.com/office/powerpoint/2010/main" val="2986588728"/>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431" y="215900"/>
            <a:ext cx="7056438" cy="647700"/>
          </a:xfrm>
        </p:spPr>
        <p:txBody>
          <a:bodyPr/>
          <a:lstStyle/>
          <a:p>
            <a:r>
              <a:rPr lang="en-US" sz="2000" dirty="0" smtClean="0"/>
              <a:t>İNGİLTERE, FRANSA, ALMANYA VE HOLLANDA ÖRNEKLERİ</a:t>
            </a:r>
            <a:endParaRPr lang="en-US" sz="2000" dirty="0"/>
          </a:p>
        </p:txBody>
      </p:sp>
      <p:sp>
        <p:nvSpPr>
          <p:cNvPr id="10" name="Rectangle 9"/>
          <p:cNvSpPr/>
          <p:nvPr/>
        </p:nvSpPr>
        <p:spPr>
          <a:xfrm>
            <a:off x="4896445" y="1140817"/>
            <a:ext cx="3096343" cy="4278094"/>
          </a:xfrm>
          <a:prstGeom prst="rect">
            <a:avLst/>
          </a:prstGeom>
        </p:spPr>
        <p:txBody>
          <a:bodyPr wrap="square">
            <a:spAutoFit/>
          </a:bodyPr>
          <a:lstStyle/>
          <a:p>
            <a:r>
              <a:rPr lang="en-US" sz="1600" b="1" dirty="0" smtClean="0"/>
              <a:t>Tax </a:t>
            </a:r>
            <a:r>
              <a:rPr lang="en-US" sz="1600" b="1" dirty="0"/>
              <a:t>compliance for Dutch companies</a:t>
            </a:r>
            <a:endParaRPr lang="en-US" sz="1600" dirty="0"/>
          </a:p>
          <a:p>
            <a:r>
              <a:rPr lang="en-US" sz="1600" dirty="0"/>
              <a:t> </a:t>
            </a:r>
          </a:p>
          <a:p>
            <a:r>
              <a:rPr lang="en-US" sz="1600" dirty="0"/>
              <a:t>All companies in the Netherlands must pay attention to the</a:t>
            </a:r>
            <a:r>
              <a:rPr lang="en-US" sz="1600" b="1" dirty="0"/>
              <a:t> </a:t>
            </a:r>
            <a:r>
              <a:rPr lang="en-US" sz="1600" b="1" dirty="0">
                <a:solidFill>
                  <a:srgbClr val="FF0000"/>
                </a:solidFill>
              </a:rPr>
              <a:t>corporate tax compliance</a:t>
            </a:r>
            <a:r>
              <a:rPr lang="en-US" sz="1600" dirty="0">
                <a:solidFill>
                  <a:srgbClr val="FF0000"/>
                </a:solidFill>
              </a:rPr>
              <a:t> </a:t>
            </a:r>
            <a:r>
              <a:rPr lang="en-US" sz="1600" b="1" dirty="0">
                <a:solidFill>
                  <a:srgbClr val="FF0000"/>
                </a:solidFill>
              </a:rPr>
              <a:t>requirements</a:t>
            </a:r>
            <a:r>
              <a:rPr lang="en-US" sz="1600" dirty="0"/>
              <a:t>. </a:t>
            </a:r>
            <a:r>
              <a:rPr lang="en-US" sz="1600" b="1" dirty="0">
                <a:solidFill>
                  <a:srgbClr val="00007A"/>
                </a:solidFill>
              </a:rPr>
              <a:t>Dutch companies</a:t>
            </a:r>
            <a:r>
              <a:rPr lang="en-US" sz="1600" dirty="0"/>
              <a:t> can choose to set up an internal department to take care of the taxation matters or they </a:t>
            </a:r>
            <a:r>
              <a:rPr lang="en-US" sz="1600" u="sng" dirty="0">
                <a:solidFill>
                  <a:srgbClr val="00007A"/>
                </a:solidFill>
              </a:rPr>
              <a:t>can request the services of a </a:t>
            </a:r>
            <a:r>
              <a:rPr lang="en-US" sz="1600" b="1" u="sng" dirty="0">
                <a:solidFill>
                  <a:srgbClr val="00007A"/>
                </a:solidFill>
              </a:rPr>
              <a:t>professional accounting company</a:t>
            </a:r>
            <a:r>
              <a:rPr lang="en-US" sz="1600" u="sng" dirty="0">
                <a:solidFill>
                  <a:srgbClr val="00007A"/>
                </a:solidFill>
              </a:rPr>
              <a:t>.</a:t>
            </a:r>
            <a:r>
              <a:rPr lang="en-US" sz="1600" dirty="0"/>
              <a:t> Regardless of the chosen method, companies must observe all the laws and regulations for </a:t>
            </a:r>
            <a:r>
              <a:rPr lang="en-US" sz="1600" b="1" dirty="0"/>
              <a:t>corporate taxation in the Netherlands</a:t>
            </a:r>
            <a:r>
              <a:rPr lang="en-US" sz="1600" dirty="0"/>
              <a:t>. </a:t>
            </a:r>
          </a:p>
          <a:p>
            <a:r>
              <a:rPr lang="en-US" sz="1600" dirty="0"/>
              <a:t> </a:t>
            </a:r>
          </a:p>
        </p:txBody>
      </p:sp>
      <p:sp>
        <p:nvSpPr>
          <p:cNvPr id="3" name="Footer Placeholder 2"/>
          <p:cNvSpPr>
            <a:spLocks noGrp="1"/>
          </p:cNvSpPr>
          <p:nvPr>
            <p:ph type="ftr" sz="quarter" idx="11"/>
          </p:nvPr>
        </p:nvSpPr>
        <p:spPr/>
        <p:txBody>
          <a:bodyPr/>
          <a:lstStyle/>
          <a:p>
            <a:pPr>
              <a:defRPr/>
            </a:pPr>
            <a:r>
              <a:rPr lang="de-DE" smtClean="0"/>
              <a:t>Ankara YMM Odası</a:t>
            </a:r>
            <a:endParaRPr lang="en-GB" b="0" i="0">
              <a:solidFill>
                <a:schemeClr val="tx1"/>
              </a:solidFill>
              <a:latin typeface="Times New Roman" charset="0"/>
            </a:endParaRPr>
          </a:p>
        </p:txBody>
      </p:sp>
      <p:sp>
        <p:nvSpPr>
          <p:cNvPr id="4" name="Metin kutusu 3"/>
          <p:cNvSpPr txBox="1"/>
          <p:nvPr/>
        </p:nvSpPr>
        <p:spPr>
          <a:xfrm>
            <a:off x="1800101" y="863823"/>
            <a:ext cx="2808312" cy="5262979"/>
          </a:xfrm>
          <a:prstGeom prst="rect">
            <a:avLst/>
          </a:prstGeom>
          <a:noFill/>
        </p:spPr>
        <p:txBody>
          <a:bodyPr wrap="square" rtlCol="0">
            <a:spAutoFit/>
          </a:bodyPr>
          <a:lstStyle/>
          <a:p>
            <a:r>
              <a:rPr lang="tr-TR" sz="1400" b="1" dirty="0" smtClean="0">
                <a:solidFill>
                  <a:srgbClr val="00007A"/>
                </a:solidFill>
              </a:rPr>
              <a:t>İngiltere’de </a:t>
            </a:r>
            <a:r>
              <a:rPr lang="tr-TR" sz="1400" b="1" dirty="0" err="1" smtClean="0">
                <a:solidFill>
                  <a:srgbClr val="00007A"/>
                </a:solidFill>
              </a:rPr>
              <a:t>Chartered</a:t>
            </a:r>
            <a:r>
              <a:rPr lang="tr-TR" sz="1400" b="1" dirty="0" smtClean="0">
                <a:solidFill>
                  <a:srgbClr val="00007A"/>
                </a:solidFill>
              </a:rPr>
              <a:t> </a:t>
            </a:r>
            <a:r>
              <a:rPr lang="tr-TR" sz="1400" b="1" dirty="0" err="1" smtClean="0">
                <a:solidFill>
                  <a:srgbClr val="00007A"/>
                </a:solidFill>
              </a:rPr>
              <a:t>Accountants</a:t>
            </a:r>
            <a:r>
              <a:rPr lang="tr-TR" sz="1400" b="1" dirty="0" smtClean="0">
                <a:solidFill>
                  <a:srgbClr val="00007A"/>
                </a:solidFill>
              </a:rPr>
              <a:t>, </a:t>
            </a:r>
            <a:r>
              <a:rPr lang="tr-TR" sz="1400" b="1" dirty="0" err="1" smtClean="0">
                <a:solidFill>
                  <a:srgbClr val="00007A"/>
                </a:solidFill>
              </a:rPr>
              <a:t>Chartered</a:t>
            </a:r>
            <a:r>
              <a:rPr lang="tr-TR" sz="1400" b="1" dirty="0" smtClean="0">
                <a:solidFill>
                  <a:srgbClr val="00007A"/>
                </a:solidFill>
              </a:rPr>
              <a:t> </a:t>
            </a:r>
            <a:r>
              <a:rPr lang="tr-TR" sz="1400" b="1" dirty="0" err="1" smtClean="0">
                <a:solidFill>
                  <a:srgbClr val="00007A"/>
                </a:solidFill>
              </a:rPr>
              <a:t>Certified</a:t>
            </a:r>
            <a:r>
              <a:rPr lang="tr-TR" sz="1400" b="1" dirty="0" smtClean="0">
                <a:solidFill>
                  <a:srgbClr val="00007A"/>
                </a:solidFill>
              </a:rPr>
              <a:t> </a:t>
            </a:r>
            <a:r>
              <a:rPr lang="tr-TR" sz="1400" b="1" dirty="0" err="1" smtClean="0">
                <a:solidFill>
                  <a:srgbClr val="00007A"/>
                </a:solidFill>
              </a:rPr>
              <a:t>Accountants</a:t>
            </a:r>
            <a:r>
              <a:rPr lang="tr-TR" sz="1400" b="1" dirty="0" smtClean="0">
                <a:solidFill>
                  <a:srgbClr val="00007A"/>
                </a:solidFill>
              </a:rPr>
              <a:t> ve CPA gibi mesleki unvanları altında çalışılmaktadır. </a:t>
            </a:r>
          </a:p>
          <a:p>
            <a:endParaRPr lang="tr-TR" sz="1400" b="1" dirty="0">
              <a:solidFill>
                <a:srgbClr val="00007A"/>
              </a:solidFill>
            </a:endParaRPr>
          </a:p>
          <a:p>
            <a:r>
              <a:rPr lang="tr-TR" sz="1400" b="1" dirty="0" err="1" smtClean="0">
                <a:solidFill>
                  <a:srgbClr val="00007A"/>
                </a:solidFill>
              </a:rPr>
              <a:t>Book</a:t>
            </a:r>
            <a:r>
              <a:rPr lang="tr-TR" sz="1400" b="1" dirty="0" smtClean="0">
                <a:solidFill>
                  <a:srgbClr val="00007A"/>
                </a:solidFill>
              </a:rPr>
              <a:t> </a:t>
            </a:r>
            <a:r>
              <a:rPr lang="tr-TR" sz="1400" b="1" dirty="0" err="1" smtClean="0">
                <a:solidFill>
                  <a:srgbClr val="00007A"/>
                </a:solidFill>
              </a:rPr>
              <a:t>keeper</a:t>
            </a:r>
            <a:r>
              <a:rPr lang="tr-TR" sz="1400" b="1" dirty="0" smtClean="0">
                <a:solidFill>
                  <a:srgbClr val="00007A"/>
                </a:solidFill>
              </a:rPr>
              <a:t> (Muhasebeci) farklıdır. </a:t>
            </a:r>
          </a:p>
          <a:p>
            <a:endParaRPr lang="tr-TR" sz="1400" b="1" dirty="0">
              <a:solidFill>
                <a:srgbClr val="00007A"/>
              </a:solidFill>
            </a:endParaRPr>
          </a:p>
          <a:p>
            <a:r>
              <a:rPr lang="tr-TR" sz="1400" b="1" dirty="0" smtClean="0">
                <a:solidFill>
                  <a:srgbClr val="00007A"/>
                </a:solidFill>
              </a:rPr>
              <a:t>Fransa, Almanya, Hollanda gibi ülkelerde ise CPA  uygulaması vardır.</a:t>
            </a:r>
          </a:p>
          <a:p>
            <a:endParaRPr lang="tr-TR" sz="1400" b="1" dirty="0">
              <a:solidFill>
                <a:srgbClr val="00007A"/>
              </a:solidFill>
            </a:endParaRPr>
          </a:p>
          <a:p>
            <a:r>
              <a:rPr lang="tr-TR" sz="1400" b="1" dirty="0" smtClean="0">
                <a:solidFill>
                  <a:srgbClr val="00007A"/>
                </a:solidFill>
              </a:rPr>
              <a:t>Genel olarak, yerel muhasebe standartları yanında UFRS ve BOBİ FRS ye göre finansal tabloların denetimini yapmaktadırlar.</a:t>
            </a:r>
          </a:p>
          <a:p>
            <a:r>
              <a:rPr lang="tr-TR" sz="1400" b="1" dirty="0" smtClean="0">
                <a:solidFill>
                  <a:srgbClr val="00007A"/>
                </a:solidFill>
              </a:rPr>
              <a:t>CPA </a:t>
            </a:r>
            <a:r>
              <a:rPr lang="tr-TR" sz="1400" b="1" dirty="0" err="1" smtClean="0">
                <a:solidFill>
                  <a:srgbClr val="00007A"/>
                </a:solidFill>
              </a:rPr>
              <a:t>ler</a:t>
            </a:r>
            <a:r>
              <a:rPr lang="tr-TR" sz="1400" b="1" dirty="0" smtClean="0">
                <a:solidFill>
                  <a:srgbClr val="00007A"/>
                </a:solidFill>
              </a:rPr>
              <a:t> vergi konusunda danışmanlık ve denetim hizmetleri de vermektedirler.</a:t>
            </a:r>
            <a:endParaRPr lang="tr-TR" sz="1400" b="1" dirty="0">
              <a:solidFill>
                <a:srgbClr val="00007A"/>
              </a:solidFill>
            </a:endParaRPr>
          </a:p>
          <a:p>
            <a:r>
              <a:rPr lang="tr-TR" sz="1400" b="1" dirty="0" smtClean="0">
                <a:solidFill>
                  <a:srgbClr val="00007A"/>
                </a:solidFill>
              </a:rPr>
              <a:t>Hollanda da vergi yaslarına uyum konusunda, denetim firmalarından hizmet almaktadırlar.</a:t>
            </a:r>
            <a:endParaRPr lang="tr-TR" sz="1400" b="1" dirty="0">
              <a:solidFill>
                <a:srgbClr val="00007A"/>
              </a:solidFill>
            </a:endParaRPr>
          </a:p>
        </p:txBody>
      </p:sp>
    </p:spTree>
    <p:extLst>
      <p:ext uri="{BB962C8B-B14F-4D97-AF65-F5344CB8AC3E}">
        <p14:creationId xmlns:p14="http://schemas.microsoft.com/office/powerpoint/2010/main" val="927364928"/>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GELİŞMEKTE OLAN ÜLKELERDE BEYANNAME TASDİKİ</a:t>
            </a:r>
            <a:endParaRPr lang="tr-TR" sz="1800" dirty="0"/>
          </a:p>
        </p:txBody>
      </p:sp>
      <p:sp>
        <p:nvSpPr>
          <p:cNvPr id="3" name="İçerik Yer Tutucusu 2"/>
          <p:cNvSpPr>
            <a:spLocks noGrp="1"/>
          </p:cNvSpPr>
          <p:nvPr>
            <p:ph idx="1"/>
          </p:nvPr>
        </p:nvSpPr>
        <p:spPr/>
        <p:txBody>
          <a:bodyPr/>
          <a:lstStyle/>
          <a:p>
            <a:r>
              <a:rPr lang="tr-TR" sz="1800" dirty="0" smtClean="0"/>
              <a:t>Yapılan araştırmada, </a:t>
            </a:r>
          </a:p>
          <a:p>
            <a:pPr>
              <a:buFont typeface="Wingdings" charset="2"/>
              <a:buChar char="Ø"/>
            </a:pPr>
            <a:r>
              <a:rPr lang="tr-TR" sz="1800" dirty="0"/>
              <a:t>K</a:t>
            </a:r>
            <a:r>
              <a:rPr lang="tr-TR" sz="1800" dirty="0" smtClean="0"/>
              <a:t>ayıt dışı ekonominin yüksek olduğu, </a:t>
            </a:r>
          </a:p>
          <a:p>
            <a:pPr>
              <a:buFont typeface="Wingdings" charset="2"/>
              <a:buChar char="Ø"/>
            </a:pPr>
            <a:r>
              <a:rPr lang="tr-TR" sz="1800" dirty="0"/>
              <a:t>M</a:t>
            </a:r>
            <a:r>
              <a:rPr lang="tr-TR" sz="1800" dirty="0" smtClean="0"/>
              <a:t>ükelleflerin vergi yasalarına uyum düzeyinin düşük olduğu ülkelerde (Romanya, Yunanistan, Arnavutluk … </a:t>
            </a:r>
            <a:r>
              <a:rPr lang="tr-TR" sz="1800" dirty="0" err="1" smtClean="0"/>
              <a:t>vb</a:t>
            </a:r>
            <a:r>
              <a:rPr lang="tr-TR" sz="1800" dirty="0" smtClean="0"/>
              <a:t>) </a:t>
            </a:r>
          </a:p>
          <a:p>
            <a:r>
              <a:rPr lang="tr-TR" sz="1800" b="1" dirty="0">
                <a:solidFill>
                  <a:srgbClr val="00007A"/>
                </a:solidFill>
              </a:rPr>
              <a:t> </a:t>
            </a:r>
            <a:r>
              <a:rPr lang="tr-TR" sz="1800" b="1" dirty="0" smtClean="0">
                <a:solidFill>
                  <a:srgbClr val="00007A"/>
                </a:solidFill>
              </a:rPr>
              <a:t>    </a:t>
            </a:r>
            <a:r>
              <a:rPr lang="tr-TR" sz="1800" b="1" u="sng" dirty="0" smtClean="0">
                <a:solidFill>
                  <a:srgbClr val="00007A"/>
                </a:solidFill>
              </a:rPr>
              <a:t>Vergi </a:t>
            </a:r>
            <a:r>
              <a:rPr lang="tr-TR" sz="1800" b="1" u="sng" dirty="0">
                <a:solidFill>
                  <a:srgbClr val="00007A"/>
                </a:solidFill>
              </a:rPr>
              <a:t>B</a:t>
            </a:r>
            <a:r>
              <a:rPr lang="tr-TR" sz="1800" b="1" u="sng" dirty="0" smtClean="0">
                <a:solidFill>
                  <a:srgbClr val="00007A"/>
                </a:solidFill>
              </a:rPr>
              <a:t>eyannamelerinin </a:t>
            </a:r>
            <a:r>
              <a:rPr lang="tr-TR" sz="1800" b="1" u="sng" dirty="0">
                <a:solidFill>
                  <a:srgbClr val="00007A"/>
                </a:solidFill>
              </a:rPr>
              <a:t>T</a:t>
            </a:r>
            <a:r>
              <a:rPr lang="tr-TR" sz="1800" b="1" u="sng" dirty="0" smtClean="0">
                <a:solidFill>
                  <a:srgbClr val="00007A"/>
                </a:solidFill>
              </a:rPr>
              <a:t>asdiki müessesinin </a:t>
            </a:r>
            <a:r>
              <a:rPr lang="tr-TR" sz="1800" dirty="0" smtClean="0"/>
              <a:t>getirildiği    görülmektedir.</a:t>
            </a:r>
          </a:p>
          <a:p>
            <a:r>
              <a:rPr lang="tr-TR" sz="1800" dirty="0" smtClean="0"/>
              <a:t>Başka bir deyişle, ülkemizde 1989 yılından beri uygulanmakta olan YMM uygulaması benzerlerinin bazı </a:t>
            </a:r>
            <a:r>
              <a:rPr lang="tr-TR" sz="1800" dirty="0"/>
              <a:t>A</a:t>
            </a:r>
            <a:r>
              <a:rPr lang="tr-TR" sz="1800" dirty="0" smtClean="0"/>
              <a:t>vrupa ülkelerinde de kullanıldığı (Türkiye uygulamasının örnek alındığı)tespit edilmiştir.</a:t>
            </a:r>
            <a:endParaRPr lang="tr-TR" sz="1800" dirty="0"/>
          </a:p>
        </p:txBody>
      </p:sp>
    </p:spTree>
    <p:extLst>
      <p:ext uri="{BB962C8B-B14F-4D97-AF65-F5344CB8AC3E}">
        <p14:creationId xmlns:p14="http://schemas.microsoft.com/office/powerpoint/2010/main" val="786908204"/>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325" y="71735"/>
            <a:ext cx="7056438" cy="791865"/>
          </a:xfrm>
        </p:spPr>
        <p:txBody>
          <a:bodyPr/>
          <a:lstStyle/>
          <a:p>
            <a:r>
              <a:rPr lang="en-US" sz="2000" dirty="0"/>
              <a:t>Certification of Tax Returns in </a:t>
            </a:r>
            <a:r>
              <a:rPr lang="en-US" sz="2000" dirty="0" smtClean="0"/>
              <a:t>Romania (2014)</a:t>
            </a:r>
            <a:r>
              <a:rPr lang="en-US" sz="2000" dirty="0"/>
              <a:t/>
            </a:r>
            <a:br>
              <a:rPr lang="en-US" sz="2000" dirty="0"/>
            </a:br>
            <a:r>
              <a:rPr lang="en-US" sz="2000" dirty="0" smtClean="0">
                <a:solidFill>
                  <a:srgbClr val="FF0000"/>
                </a:solidFill>
              </a:rPr>
              <a:t>(</a:t>
            </a:r>
            <a:r>
              <a:rPr lang="en-US" sz="2000" dirty="0" err="1" smtClean="0">
                <a:solidFill>
                  <a:srgbClr val="FF0000"/>
                </a:solidFill>
              </a:rPr>
              <a:t>Romanya’da</a:t>
            </a:r>
            <a:r>
              <a:rPr lang="en-US" sz="2000" dirty="0" smtClean="0">
                <a:solidFill>
                  <a:srgbClr val="FF0000"/>
                </a:solidFill>
              </a:rPr>
              <a:t> </a:t>
            </a:r>
            <a:r>
              <a:rPr lang="en-US" sz="2000" dirty="0" err="1" smtClean="0">
                <a:solidFill>
                  <a:srgbClr val="FF0000"/>
                </a:solidFill>
              </a:rPr>
              <a:t>vergi</a:t>
            </a:r>
            <a:r>
              <a:rPr lang="en-US" sz="2000" dirty="0" smtClean="0">
                <a:solidFill>
                  <a:srgbClr val="FF0000"/>
                </a:solidFill>
              </a:rPr>
              <a:t> </a:t>
            </a:r>
            <a:r>
              <a:rPr lang="en-US" sz="2000" dirty="0" err="1" smtClean="0">
                <a:solidFill>
                  <a:srgbClr val="FF0000"/>
                </a:solidFill>
              </a:rPr>
              <a:t>beyannamelerinin</a:t>
            </a:r>
            <a:r>
              <a:rPr lang="en-US" sz="2000" dirty="0" smtClean="0">
                <a:solidFill>
                  <a:srgbClr val="FF0000"/>
                </a:solidFill>
              </a:rPr>
              <a:t> </a:t>
            </a:r>
            <a:r>
              <a:rPr lang="en-US" sz="2000" dirty="0" err="1" smtClean="0">
                <a:solidFill>
                  <a:srgbClr val="FF0000"/>
                </a:solidFill>
              </a:rPr>
              <a:t>tasdiki</a:t>
            </a:r>
            <a:r>
              <a:rPr lang="en-US" sz="2000" dirty="0" smtClean="0">
                <a:solidFill>
                  <a:srgbClr val="FF0000"/>
                </a:solidFill>
              </a:rPr>
              <a:t>)</a:t>
            </a:r>
            <a:r>
              <a:rPr lang="en-US" sz="2000" dirty="0" smtClean="0"/>
              <a:t/>
            </a:r>
            <a:br>
              <a:rPr lang="en-US" sz="2000" dirty="0" smtClean="0"/>
            </a:br>
            <a:r>
              <a:rPr lang="en-US" sz="1400" dirty="0" smtClean="0"/>
              <a:t>http</a:t>
            </a:r>
            <a:r>
              <a:rPr lang="en-US" sz="1400" dirty="0"/>
              <a:t>://</a:t>
            </a:r>
            <a:r>
              <a:rPr lang="en-US" sz="1400" dirty="0" err="1"/>
              <a:t>www.romanian-accountants.com</a:t>
            </a:r>
            <a:r>
              <a:rPr lang="en-US" sz="1400" dirty="0"/>
              <a:t>/</a:t>
            </a:r>
          </a:p>
        </p:txBody>
      </p:sp>
      <p:sp>
        <p:nvSpPr>
          <p:cNvPr id="3" name="Content Placeholder 2"/>
          <p:cNvSpPr>
            <a:spLocks noGrp="1"/>
          </p:cNvSpPr>
          <p:nvPr>
            <p:ph idx="1"/>
          </p:nvPr>
        </p:nvSpPr>
        <p:spPr>
          <a:xfrm>
            <a:off x="4392389" y="1152525"/>
            <a:ext cx="3961036" cy="4751388"/>
          </a:xfrm>
          <a:noFill/>
        </p:spPr>
        <p:txBody>
          <a:bodyPr/>
          <a:lstStyle/>
          <a:p>
            <a:r>
              <a:rPr lang="en-GB" sz="1200" b="1" dirty="0" smtClean="0">
                <a:solidFill>
                  <a:schemeClr val="accent6"/>
                </a:solidFill>
              </a:rPr>
              <a:t>Certification of tax returns in Romania </a:t>
            </a:r>
            <a:r>
              <a:rPr lang="en-GB" sz="1200" dirty="0" smtClean="0">
                <a:solidFill>
                  <a:schemeClr val="accent6"/>
                </a:solidFill>
              </a:rPr>
              <a:t>filed by taxpayers with the tax authorities will be optional, according to a draft published by the Minister of Public Finance in an Ordinance issued on January 20, 2014.</a:t>
            </a:r>
          </a:p>
          <a:p>
            <a:r>
              <a:rPr lang="en-GB" sz="1200" dirty="0" smtClean="0">
                <a:solidFill>
                  <a:schemeClr val="accent6"/>
                </a:solidFill>
              </a:rPr>
              <a:t>According to the Romanian Law, </a:t>
            </a:r>
            <a:r>
              <a:rPr lang="en-GB" sz="1200" b="1" dirty="0" smtClean="0">
                <a:solidFill>
                  <a:schemeClr val="accent6"/>
                </a:solidFill>
              </a:rPr>
              <a:t>the certification of tax returns </a:t>
            </a:r>
            <a:r>
              <a:rPr lang="en-GB" sz="1200" dirty="0" smtClean="0">
                <a:solidFill>
                  <a:schemeClr val="accent6"/>
                </a:solidFill>
              </a:rPr>
              <a:t>must be </a:t>
            </a:r>
            <a:r>
              <a:rPr lang="en-GB" sz="1200" b="1" u="sng" dirty="0" smtClean="0">
                <a:solidFill>
                  <a:srgbClr val="FF0000"/>
                </a:solidFill>
              </a:rPr>
              <a:t>performed by a tax consultant who acquired a special status and is registered as an active member in the register of tax consultants and tax consulting firms.</a:t>
            </a:r>
            <a:r>
              <a:rPr lang="en-GB" sz="1200" dirty="0" smtClean="0">
                <a:solidFill>
                  <a:schemeClr val="accent6"/>
                </a:solidFill>
              </a:rPr>
              <a:t> This decision is taken in accordance with the rules established by Ordinance no. 71/2001 that provides that the tax advisory work, including certification, can be done only by active tax advisers.</a:t>
            </a:r>
          </a:p>
          <a:p>
            <a:r>
              <a:rPr lang="en-GB" sz="1200" dirty="0" smtClean="0">
                <a:solidFill>
                  <a:schemeClr val="accent6"/>
                </a:solidFill>
              </a:rPr>
              <a:t>According to the new provisions, </a:t>
            </a:r>
            <a:r>
              <a:rPr lang="en-GB" sz="1200" dirty="0" smtClean="0">
                <a:solidFill>
                  <a:srgbClr val="FF0000"/>
                </a:solidFill>
              </a:rPr>
              <a:t>t</a:t>
            </a:r>
            <a:r>
              <a:rPr lang="en-GB" sz="1200" b="1" u="sng" dirty="0" smtClean="0">
                <a:solidFill>
                  <a:srgbClr val="FF0000"/>
                </a:solidFill>
              </a:rPr>
              <a:t>he amendment tax returns need mandatory certification</a:t>
            </a:r>
            <a:r>
              <a:rPr lang="en-GB" sz="1200" dirty="0" smtClean="0">
                <a:solidFill>
                  <a:schemeClr val="accent6"/>
                </a:solidFill>
              </a:rPr>
              <a:t> (excluding VAT returns corrections, according to the Tax Code through the rows of the VAT adjustment), </a:t>
            </a:r>
            <a:r>
              <a:rPr lang="en-GB" sz="1200" b="1" u="sng" dirty="0" smtClean="0">
                <a:solidFill>
                  <a:srgbClr val="FF0000"/>
                </a:solidFill>
              </a:rPr>
              <a:t>if the corrected amount is significant (more than 10%, but less than RON 10,000 )</a:t>
            </a:r>
            <a:r>
              <a:rPr lang="en-GB" sz="1200" b="1" u="sng" dirty="0" smtClean="0">
                <a:solidFill>
                  <a:schemeClr val="accent6"/>
                </a:solidFill>
              </a:rPr>
              <a:t>.</a:t>
            </a:r>
            <a:r>
              <a:rPr lang="en-GB" sz="1200" dirty="0" smtClean="0">
                <a:solidFill>
                  <a:schemeClr val="accent6"/>
                </a:solidFill>
              </a:rPr>
              <a:t> Mandatory certification of this category of statements is founded on the provisions of art. 82 para. (3) of the Tax Procedure Code, under which the taxpayer must declare the correct tax liability due.</a:t>
            </a:r>
          </a:p>
          <a:p>
            <a:r>
              <a:rPr lang="en-GB" sz="1200" dirty="0" smtClean="0">
                <a:solidFill>
                  <a:schemeClr val="accent6"/>
                </a:solidFill>
              </a:rPr>
              <a:t>However, this measures are proposed to take effect from </a:t>
            </a:r>
            <a:r>
              <a:rPr lang="en-GB" sz="1200" dirty="0" smtClean="0">
                <a:solidFill>
                  <a:srgbClr val="FF0000"/>
                </a:solidFill>
              </a:rPr>
              <a:t>1</a:t>
            </a:r>
            <a:r>
              <a:rPr lang="en-GB" sz="1200" baseline="30000" dirty="0" smtClean="0">
                <a:solidFill>
                  <a:srgbClr val="FF0000"/>
                </a:solidFill>
              </a:rPr>
              <a:t>st</a:t>
            </a:r>
            <a:r>
              <a:rPr lang="en-GB" sz="1200" dirty="0" smtClean="0">
                <a:solidFill>
                  <a:srgbClr val="FF0000"/>
                </a:solidFill>
              </a:rPr>
              <a:t> of June 2014</a:t>
            </a:r>
            <a:r>
              <a:rPr lang="en-GB" sz="1200" dirty="0" smtClean="0">
                <a:solidFill>
                  <a:schemeClr val="accent6"/>
                </a:solidFill>
              </a:rPr>
              <a:t> and these measures are not applicable for public authorities and institutions.</a:t>
            </a:r>
          </a:p>
          <a:p>
            <a:pPr algn="just"/>
            <a:endParaRPr lang="en-GB" sz="1400" dirty="0">
              <a:solidFill>
                <a:schemeClr val="accent6"/>
              </a:solidFill>
            </a:endParaRPr>
          </a:p>
        </p:txBody>
      </p:sp>
      <p:sp>
        <p:nvSpPr>
          <p:cNvPr id="4" name="Metin kutusu 3"/>
          <p:cNvSpPr txBox="1"/>
          <p:nvPr/>
        </p:nvSpPr>
        <p:spPr>
          <a:xfrm>
            <a:off x="1584325" y="1223863"/>
            <a:ext cx="2520032" cy="3785652"/>
          </a:xfrm>
          <a:prstGeom prst="rect">
            <a:avLst/>
          </a:prstGeom>
          <a:noFill/>
        </p:spPr>
        <p:txBody>
          <a:bodyPr wrap="square" rtlCol="0">
            <a:spAutoFit/>
          </a:bodyPr>
          <a:lstStyle/>
          <a:p>
            <a:r>
              <a:rPr lang="tr-TR" sz="1200" b="1" dirty="0" smtClean="0">
                <a:solidFill>
                  <a:srgbClr val="00007A"/>
                </a:solidFill>
              </a:rPr>
              <a:t>Haziran 2014 yılından beri Romanya’da vergi beyannamelerinin meslek mensuplarınca tasdik edilmesi müessesesi uygulanmaktadır. </a:t>
            </a:r>
          </a:p>
          <a:p>
            <a:endParaRPr lang="tr-TR" sz="1200" b="1" dirty="0">
              <a:solidFill>
                <a:srgbClr val="00007A"/>
              </a:solidFill>
            </a:endParaRPr>
          </a:p>
          <a:p>
            <a:r>
              <a:rPr lang="tr-TR" sz="1200" b="1" dirty="0" smtClean="0">
                <a:solidFill>
                  <a:srgbClr val="00007A"/>
                </a:solidFill>
              </a:rPr>
              <a:t>Tasdike yetkili meslek mensubunun bu konuda “özel yetki almış, , vergi müşavirliği kütüğüne kayıtlı ve aktif olarak bir vergi müşavirliği firmasında çalışan kişi olması zorunludur.</a:t>
            </a:r>
          </a:p>
          <a:p>
            <a:endParaRPr lang="tr-TR" sz="1200" b="1" dirty="0">
              <a:solidFill>
                <a:srgbClr val="00007A"/>
              </a:solidFill>
            </a:endParaRPr>
          </a:p>
          <a:p>
            <a:r>
              <a:rPr lang="tr-TR" sz="1200" b="1" dirty="0" smtClean="0">
                <a:solidFill>
                  <a:srgbClr val="00007A"/>
                </a:solidFill>
              </a:rPr>
              <a:t>Romanya uygulamasında vergi beyannamelerinin tasdiki zorunlu değildir. Ancak (KDV beyannamesi hariç) </a:t>
            </a:r>
            <a:r>
              <a:rPr lang="tr-TR" sz="1200" b="1" u="sng" dirty="0" smtClean="0">
                <a:solidFill>
                  <a:srgbClr val="00007A"/>
                </a:solidFill>
              </a:rPr>
              <a:t>Düzeltme Vergi Beyannamelerinin tasdiki (şayet düzeltme tutarı %10 u aşması halinde) ZORUNLUDUR.</a:t>
            </a:r>
            <a:endParaRPr lang="tr-TR" sz="1200" b="1" u="sng" dirty="0">
              <a:solidFill>
                <a:srgbClr val="00007A"/>
              </a:solidFill>
            </a:endParaRPr>
          </a:p>
        </p:txBody>
      </p:sp>
    </p:spTree>
    <p:extLst>
      <p:ext uri="{BB962C8B-B14F-4D97-AF65-F5344CB8AC3E}">
        <p14:creationId xmlns:p14="http://schemas.microsoft.com/office/powerpoint/2010/main" val="214398592"/>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z="1800"/>
              <a:t>Certification of Tax Returns in Romania</a:t>
            </a:r>
            <a:endParaRPr lang="tr-TR" sz="1800"/>
          </a:p>
        </p:txBody>
      </p:sp>
      <p:sp>
        <p:nvSpPr>
          <p:cNvPr id="3" name="İçerik Yer Tutucusu 2"/>
          <p:cNvSpPr>
            <a:spLocks noGrp="1"/>
          </p:cNvSpPr>
          <p:nvPr>
            <p:ph idx="1"/>
          </p:nvPr>
        </p:nvSpPr>
        <p:spPr/>
        <p:txBody>
          <a:bodyPr/>
          <a:lstStyle/>
          <a:p>
            <a:r>
              <a:rPr lang="en-GB" sz="1500" dirty="0" smtClean="0">
                <a:solidFill>
                  <a:schemeClr val="accent6"/>
                </a:solidFill>
              </a:rPr>
              <a:t>In order to meet these imperatives, the law provides that the corrective statement must be validated by an independent tax specialist, on the basis of a contract between the taxpayer and tax specialist for certification services.</a:t>
            </a:r>
          </a:p>
          <a:p>
            <a:r>
              <a:rPr lang="en-GB" sz="1500" b="1" dirty="0" smtClean="0">
                <a:solidFill>
                  <a:schemeClr val="accent6"/>
                </a:solidFill>
              </a:rPr>
              <a:t>The certification of tax returns in Romania </a:t>
            </a:r>
            <a:r>
              <a:rPr lang="en-GB" sz="1500" dirty="0" smtClean="0">
                <a:solidFill>
                  <a:schemeClr val="accent6"/>
                </a:solidFill>
              </a:rPr>
              <a:t>intends to support the taxpayer, as there can be avoided the penalties fees for not declaring the tax returns and not paying the correct tax liability for the general consolidated budget.</a:t>
            </a:r>
          </a:p>
          <a:p>
            <a:r>
              <a:rPr lang="en-GB" sz="1500" dirty="0" smtClean="0">
                <a:solidFill>
                  <a:schemeClr val="accent6"/>
                </a:solidFill>
              </a:rPr>
              <a:t>Moreover, by this measure the state intends to avoid the abuse in exercising the right to correct a tax return by using it to create some fiscal advantages (for example avoiding or stopping enforcement, obtaining a tax certificate without obligation).</a:t>
            </a:r>
          </a:p>
          <a:p>
            <a:r>
              <a:rPr lang="en-GB" sz="1500" b="1" dirty="0" smtClean="0">
                <a:solidFill>
                  <a:schemeClr val="accent6"/>
                </a:solidFill>
              </a:rPr>
              <a:t>The certification of tax returns in Romania </a:t>
            </a:r>
            <a:r>
              <a:rPr lang="en-GB" sz="1500" dirty="0" smtClean="0">
                <a:solidFill>
                  <a:schemeClr val="accent6"/>
                </a:solidFill>
              </a:rPr>
              <a:t>is approved by standards issued by the Chamber of Tax Advisors with the Minister of Public Finance approval and the procedure for submission of the tax certification document (prepared by tax consultant), exchanging information between the National Agency for Fiscal Administration and the Chamber of Tax Consultants and how to apply the penalty for non-certification are approved by the Minister of Public Finance.</a:t>
            </a:r>
          </a:p>
          <a:p>
            <a:endParaRPr lang="tr-TR" dirty="0"/>
          </a:p>
        </p:txBody>
      </p:sp>
    </p:spTree>
    <p:extLst>
      <p:ext uri="{BB962C8B-B14F-4D97-AF65-F5344CB8AC3E}">
        <p14:creationId xmlns:p14="http://schemas.microsoft.com/office/powerpoint/2010/main" val="1615740335"/>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CERTIFICATION OF TAX RETURNS IN GREECE (2011)</a:t>
            </a:r>
            <a:br>
              <a:rPr lang="tr-TR" sz="1800" dirty="0" smtClean="0"/>
            </a:br>
            <a:r>
              <a:rPr lang="tr-TR" sz="1800" dirty="0" smtClean="0">
                <a:solidFill>
                  <a:srgbClr val="FF0000"/>
                </a:solidFill>
              </a:rPr>
              <a:t>(Yunanistan’da Vergi Beyannamelerinin Tasdiki)</a:t>
            </a:r>
            <a:endParaRPr lang="tr-TR" sz="1800" dirty="0">
              <a:solidFill>
                <a:srgbClr val="FF0000"/>
              </a:solidFill>
            </a:endParaRPr>
          </a:p>
        </p:txBody>
      </p:sp>
      <p:sp>
        <p:nvSpPr>
          <p:cNvPr id="3" name="İçerik Yer Tutucusu 2"/>
          <p:cNvSpPr>
            <a:spLocks noGrp="1"/>
          </p:cNvSpPr>
          <p:nvPr>
            <p:ph idx="1"/>
          </p:nvPr>
        </p:nvSpPr>
        <p:spPr>
          <a:xfrm>
            <a:off x="4608413" y="1152525"/>
            <a:ext cx="3745012" cy="4751388"/>
          </a:xfrm>
        </p:spPr>
        <p:txBody>
          <a:bodyPr/>
          <a:lstStyle/>
          <a:p>
            <a:pPr algn="just"/>
            <a:r>
              <a:rPr lang="tr-TR" sz="1400" dirty="0" err="1">
                <a:solidFill>
                  <a:schemeClr val="accent6"/>
                </a:solidFill>
              </a:rPr>
              <a:t>According</a:t>
            </a:r>
            <a:r>
              <a:rPr lang="tr-TR" sz="1400" dirty="0">
                <a:solidFill>
                  <a:schemeClr val="accent6"/>
                </a:solidFill>
              </a:rPr>
              <a:t> </a:t>
            </a:r>
            <a:r>
              <a:rPr lang="tr-TR" sz="1400" dirty="0" err="1">
                <a:solidFill>
                  <a:schemeClr val="accent6"/>
                </a:solidFill>
              </a:rPr>
              <a:t>to</a:t>
            </a:r>
            <a:r>
              <a:rPr lang="tr-TR" sz="1400" dirty="0">
                <a:solidFill>
                  <a:schemeClr val="accent6"/>
                </a:solidFill>
              </a:rPr>
              <a:t> </a:t>
            </a:r>
            <a:r>
              <a:rPr lang="tr-TR" sz="1400" dirty="0" err="1">
                <a:solidFill>
                  <a:schemeClr val="accent6"/>
                </a:solidFill>
              </a:rPr>
              <a:t>article</a:t>
            </a:r>
            <a:r>
              <a:rPr lang="tr-TR" sz="1400" dirty="0">
                <a:solidFill>
                  <a:schemeClr val="accent6"/>
                </a:solidFill>
              </a:rPr>
              <a:t> 82 par. 5 of </a:t>
            </a:r>
            <a:r>
              <a:rPr lang="tr-TR" sz="1400" dirty="0" err="1">
                <a:solidFill>
                  <a:schemeClr val="accent6"/>
                </a:solidFill>
              </a:rPr>
              <a:t>law</a:t>
            </a:r>
            <a:r>
              <a:rPr lang="tr-TR" sz="1400" dirty="0">
                <a:solidFill>
                  <a:schemeClr val="accent6"/>
                </a:solidFill>
              </a:rPr>
              <a:t> 2238/1994 </a:t>
            </a:r>
            <a:r>
              <a:rPr lang="tr-TR" sz="1400" dirty="0" err="1">
                <a:solidFill>
                  <a:schemeClr val="accent6"/>
                </a:solidFill>
              </a:rPr>
              <a:t>Certified</a:t>
            </a:r>
            <a:r>
              <a:rPr lang="tr-TR" sz="1400" dirty="0">
                <a:solidFill>
                  <a:schemeClr val="accent6"/>
                </a:solidFill>
              </a:rPr>
              <a:t> </a:t>
            </a:r>
            <a:r>
              <a:rPr lang="tr-TR" sz="1400" dirty="0" err="1">
                <a:solidFill>
                  <a:schemeClr val="accent6"/>
                </a:solidFill>
              </a:rPr>
              <a:t>Auditors</a:t>
            </a:r>
            <a:r>
              <a:rPr lang="tr-TR" sz="1400" dirty="0">
                <a:solidFill>
                  <a:schemeClr val="accent6"/>
                </a:solidFill>
              </a:rPr>
              <a:t> </a:t>
            </a:r>
            <a:r>
              <a:rPr lang="tr-TR" sz="1400" dirty="0" err="1">
                <a:solidFill>
                  <a:schemeClr val="accent6"/>
                </a:solidFill>
              </a:rPr>
              <a:t>are</a:t>
            </a:r>
            <a:r>
              <a:rPr lang="tr-TR" sz="1400" dirty="0">
                <a:solidFill>
                  <a:schemeClr val="accent6"/>
                </a:solidFill>
              </a:rPr>
              <a:t> </a:t>
            </a:r>
            <a:r>
              <a:rPr lang="tr-TR" sz="1400" dirty="0" err="1">
                <a:solidFill>
                  <a:schemeClr val="accent6"/>
                </a:solidFill>
              </a:rPr>
              <a:t>obliged</a:t>
            </a:r>
            <a:r>
              <a:rPr lang="tr-TR" sz="1400" dirty="0">
                <a:solidFill>
                  <a:schemeClr val="accent6"/>
                </a:solidFill>
              </a:rPr>
              <a:t> </a:t>
            </a:r>
            <a:r>
              <a:rPr lang="tr-TR" sz="1400" dirty="0" err="1">
                <a:solidFill>
                  <a:schemeClr val="accent6"/>
                </a:solidFill>
              </a:rPr>
              <a:t>to</a:t>
            </a:r>
            <a:r>
              <a:rPr lang="tr-TR" sz="1400" dirty="0">
                <a:solidFill>
                  <a:schemeClr val="accent6"/>
                </a:solidFill>
              </a:rPr>
              <a:t> </a:t>
            </a:r>
            <a:r>
              <a:rPr lang="tr-TR" sz="1400" dirty="0" err="1">
                <a:solidFill>
                  <a:schemeClr val="accent6"/>
                </a:solidFill>
              </a:rPr>
              <a:t>issue</a:t>
            </a:r>
            <a:r>
              <a:rPr lang="tr-TR" sz="1400" dirty="0">
                <a:solidFill>
                  <a:schemeClr val="accent6"/>
                </a:solidFill>
              </a:rPr>
              <a:t> a </a:t>
            </a:r>
            <a:r>
              <a:rPr lang="tr-TR" sz="1400" dirty="0" err="1">
                <a:solidFill>
                  <a:schemeClr val="accent6"/>
                </a:solidFill>
              </a:rPr>
              <a:t>T</a:t>
            </a:r>
            <a:r>
              <a:rPr lang="tr-TR" sz="1400" b="1" dirty="0" err="1">
                <a:solidFill>
                  <a:schemeClr val="accent6"/>
                </a:solidFill>
              </a:rPr>
              <a:t>ax</a:t>
            </a:r>
            <a:r>
              <a:rPr lang="tr-TR" sz="1400" b="1" dirty="0">
                <a:solidFill>
                  <a:schemeClr val="accent6"/>
                </a:solidFill>
              </a:rPr>
              <a:t> </a:t>
            </a:r>
            <a:r>
              <a:rPr lang="tr-TR" sz="1400" b="1" dirty="0" err="1">
                <a:solidFill>
                  <a:schemeClr val="accent6"/>
                </a:solidFill>
              </a:rPr>
              <a:t>Certificate</a:t>
            </a:r>
            <a:r>
              <a:rPr lang="tr-TR" sz="1400" b="1" dirty="0">
                <a:solidFill>
                  <a:schemeClr val="accent6"/>
                </a:solidFill>
              </a:rPr>
              <a:t> </a:t>
            </a:r>
            <a:r>
              <a:rPr lang="tr-TR" sz="1400" b="1" dirty="0" err="1">
                <a:solidFill>
                  <a:schemeClr val="accent6"/>
                </a:solidFill>
              </a:rPr>
              <a:t>to</a:t>
            </a:r>
            <a:r>
              <a:rPr lang="tr-TR" sz="1400" b="1" dirty="0">
                <a:solidFill>
                  <a:schemeClr val="accent6"/>
                </a:solidFill>
              </a:rPr>
              <a:t> </a:t>
            </a:r>
            <a:r>
              <a:rPr lang="tr-TR" sz="1400" b="1" dirty="0" err="1">
                <a:solidFill>
                  <a:schemeClr val="accent6"/>
                </a:solidFill>
              </a:rPr>
              <a:t>the</a:t>
            </a:r>
            <a:r>
              <a:rPr lang="tr-TR" sz="1400" b="1" dirty="0">
                <a:solidFill>
                  <a:schemeClr val="accent6"/>
                </a:solidFill>
              </a:rPr>
              <a:t> </a:t>
            </a:r>
            <a:r>
              <a:rPr lang="tr-TR" sz="1400" b="1" dirty="0" err="1">
                <a:solidFill>
                  <a:schemeClr val="accent6"/>
                </a:solidFill>
              </a:rPr>
              <a:t>companies</a:t>
            </a:r>
            <a:r>
              <a:rPr lang="tr-TR" sz="1400" b="1" dirty="0">
                <a:solidFill>
                  <a:schemeClr val="accent6"/>
                </a:solidFill>
              </a:rPr>
              <a:t> </a:t>
            </a:r>
            <a:r>
              <a:rPr lang="tr-TR" sz="1400" b="1" dirty="0" err="1">
                <a:solidFill>
                  <a:schemeClr val="accent6"/>
                </a:solidFill>
              </a:rPr>
              <a:t>they</a:t>
            </a:r>
            <a:r>
              <a:rPr lang="tr-TR" sz="1400" b="1" dirty="0">
                <a:solidFill>
                  <a:schemeClr val="accent6"/>
                </a:solidFill>
              </a:rPr>
              <a:t> </a:t>
            </a:r>
            <a:r>
              <a:rPr lang="tr-TR" sz="1400" b="1" dirty="0" err="1">
                <a:solidFill>
                  <a:schemeClr val="accent6"/>
                </a:solidFill>
              </a:rPr>
              <a:t>audit</a:t>
            </a:r>
            <a:r>
              <a:rPr lang="tr-TR" sz="1400" b="1" dirty="0">
                <a:solidFill>
                  <a:schemeClr val="accent6"/>
                </a:solidFill>
              </a:rPr>
              <a:t> </a:t>
            </a:r>
            <a:r>
              <a:rPr lang="tr-TR" sz="1400" dirty="0" err="1">
                <a:solidFill>
                  <a:schemeClr val="accent6"/>
                </a:solidFill>
              </a:rPr>
              <a:t>by</a:t>
            </a:r>
            <a:r>
              <a:rPr lang="tr-TR" sz="1400" dirty="0">
                <a:solidFill>
                  <a:schemeClr val="accent6"/>
                </a:solidFill>
              </a:rPr>
              <a:t> </a:t>
            </a:r>
            <a:r>
              <a:rPr lang="tr-TR" sz="1400" dirty="0" err="1">
                <a:solidFill>
                  <a:schemeClr val="accent6"/>
                </a:solidFill>
              </a:rPr>
              <a:t>performing</a:t>
            </a:r>
            <a:r>
              <a:rPr lang="tr-TR" sz="1400" dirty="0">
                <a:solidFill>
                  <a:schemeClr val="accent6"/>
                </a:solidFill>
              </a:rPr>
              <a:t> a </a:t>
            </a:r>
            <a:r>
              <a:rPr lang="tr-TR" sz="1400" dirty="0" err="1">
                <a:solidFill>
                  <a:schemeClr val="accent6"/>
                </a:solidFill>
              </a:rPr>
              <a:t>special</a:t>
            </a:r>
            <a:r>
              <a:rPr lang="tr-TR" sz="1400" dirty="0">
                <a:solidFill>
                  <a:schemeClr val="accent6"/>
                </a:solidFill>
              </a:rPr>
              <a:t> </a:t>
            </a:r>
            <a:r>
              <a:rPr lang="tr-TR" sz="1400" dirty="0" err="1">
                <a:solidFill>
                  <a:schemeClr val="accent6"/>
                </a:solidFill>
              </a:rPr>
              <a:t>audit</a:t>
            </a:r>
            <a:r>
              <a:rPr lang="tr-TR" sz="1400" dirty="0">
                <a:solidFill>
                  <a:schemeClr val="accent6"/>
                </a:solidFill>
              </a:rPr>
              <a:t> in </a:t>
            </a:r>
            <a:r>
              <a:rPr lang="tr-TR" sz="1400" dirty="0" err="1">
                <a:solidFill>
                  <a:schemeClr val="accent6"/>
                </a:solidFill>
              </a:rPr>
              <a:t>their</a:t>
            </a:r>
            <a:r>
              <a:rPr lang="tr-TR" sz="1400" dirty="0">
                <a:solidFill>
                  <a:schemeClr val="accent6"/>
                </a:solidFill>
              </a:rPr>
              <a:t> </a:t>
            </a:r>
            <a:r>
              <a:rPr lang="tr-TR" sz="1400" dirty="0" err="1">
                <a:solidFill>
                  <a:schemeClr val="accent6"/>
                </a:solidFill>
              </a:rPr>
              <a:t>tax</a:t>
            </a:r>
            <a:r>
              <a:rPr lang="tr-TR" sz="1400" dirty="0">
                <a:solidFill>
                  <a:schemeClr val="accent6"/>
                </a:solidFill>
              </a:rPr>
              <a:t> </a:t>
            </a:r>
            <a:r>
              <a:rPr lang="tr-TR" sz="1400" dirty="0" err="1">
                <a:solidFill>
                  <a:schemeClr val="accent6"/>
                </a:solidFill>
              </a:rPr>
              <a:t>affairs</a:t>
            </a:r>
            <a:r>
              <a:rPr lang="tr-TR" sz="1400" dirty="0">
                <a:solidFill>
                  <a:schemeClr val="accent6"/>
                </a:solidFill>
              </a:rPr>
              <a:t> </a:t>
            </a:r>
            <a:r>
              <a:rPr lang="tr-TR" sz="1400" dirty="0" err="1">
                <a:solidFill>
                  <a:schemeClr val="accent6"/>
                </a:solidFill>
              </a:rPr>
              <a:t>taking</a:t>
            </a:r>
            <a:r>
              <a:rPr lang="tr-TR" sz="1400" dirty="0">
                <a:solidFill>
                  <a:schemeClr val="accent6"/>
                </a:solidFill>
              </a:rPr>
              <a:t> </a:t>
            </a:r>
            <a:r>
              <a:rPr lang="tr-TR" sz="1400" dirty="0" err="1">
                <a:solidFill>
                  <a:schemeClr val="accent6"/>
                </a:solidFill>
              </a:rPr>
              <a:t>place</a:t>
            </a:r>
            <a:r>
              <a:rPr lang="tr-TR" sz="1400" dirty="0">
                <a:solidFill>
                  <a:schemeClr val="accent6"/>
                </a:solidFill>
              </a:rPr>
              <a:t> in </a:t>
            </a:r>
            <a:r>
              <a:rPr lang="tr-TR" sz="1400" dirty="0" err="1">
                <a:solidFill>
                  <a:schemeClr val="accent6"/>
                </a:solidFill>
              </a:rPr>
              <a:t>parallel</a:t>
            </a:r>
            <a:r>
              <a:rPr lang="tr-TR" sz="1400" dirty="0">
                <a:solidFill>
                  <a:schemeClr val="accent6"/>
                </a:solidFill>
              </a:rPr>
              <a:t> </a:t>
            </a:r>
            <a:r>
              <a:rPr lang="tr-TR" sz="1400" dirty="0" err="1">
                <a:solidFill>
                  <a:schemeClr val="accent6"/>
                </a:solidFill>
              </a:rPr>
              <a:t>with</a:t>
            </a:r>
            <a:r>
              <a:rPr lang="tr-TR" sz="1400" dirty="0">
                <a:solidFill>
                  <a:schemeClr val="accent6"/>
                </a:solidFill>
              </a:rPr>
              <a:t> </a:t>
            </a:r>
            <a:r>
              <a:rPr lang="tr-TR" sz="1400" dirty="0" err="1">
                <a:solidFill>
                  <a:schemeClr val="accent6"/>
                </a:solidFill>
              </a:rPr>
              <a:t>the</a:t>
            </a:r>
            <a:r>
              <a:rPr lang="tr-TR" sz="1400" dirty="0">
                <a:solidFill>
                  <a:schemeClr val="accent6"/>
                </a:solidFill>
              </a:rPr>
              <a:t> </a:t>
            </a:r>
            <a:r>
              <a:rPr lang="tr-TR" sz="1400" dirty="0" err="1">
                <a:solidFill>
                  <a:schemeClr val="accent6"/>
                </a:solidFill>
              </a:rPr>
              <a:t>statutory</a:t>
            </a:r>
            <a:r>
              <a:rPr lang="tr-TR" sz="1400" dirty="0">
                <a:solidFill>
                  <a:schemeClr val="accent6"/>
                </a:solidFill>
              </a:rPr>
              <a:t> </a:t>
            </a:r>
            <a:r>
              <a:rPr lang="tr-TR" sz="1400" dirty="0" err="1">
                <a:solidFill>
                  <a:schemeClr val="accent6"/>
                </a:solidFill>
              </a:rPr>
              <a:t>audit</a:t>
            </a:r>
            <a:r>
              <a:rPr lang="tr-TR" sz="1400" dirty="0">
                <a:solidFill>
                  <a:schemeClr val="accent6"/>
                </a:solidFill>
              </a:rPr>
              <a:t>. </a:t>
            </a:r>
            <a:r>
              <a:rPr lang="tr-TR" sz="1400" dirty="0" err="1">
                <a:solidFill>
                  <a:schemeClr val="accent6"/>
                </a:solidFill>
              </a:rPr>
              <a:t>Although</a:t>
            </a:r>
            <a:r>
              <a:rPr lang="tr-TR" sz="1400" dirty="0">
                <a:solidFill>
                  <a:schemeClr val="accent6"/>
                </a:solidFill>
              </a:rPr>
              <a:t> </a:t>
            </a:r>
            <a:r>
              <a:rPr lang="tr-TR" sz="1400" dirty="0" err="1">
                <a:solidFill>
                  <a:schemeClr val="accent6"/>
                </a:solidFill>
              </a:rPr>
              <a:t>the</a:t>
            </a:r>
            <a:r>
              <a:rPr lang="tr-TR" sz="1400" dirty="0">
                <a:solidFill>
                  <a:schemeClr val="accent6"/>
                </a:solidFill>
              </a:rPr>
              <a:t> </a:t>
            </a:r>
            <a:r>
              <a:rPr lang="tr-TR" sz="1400" dirty="0" err="1">
                <a:solidFill>
                  <a:schemeClr val="accent6"/>
                </a:solidFill>
              </a:rPr>
              <a:t>above</a:t>
            </a:r>
            <a:r>
              <a:rPr lang="tr-TR" sz="1400" dirty="0">
                <a:solidFill>
                  <a:schemeClr val="accent6"/>
                </a:solidFill>
              </a:rPr>
              <a:t> </a:t>
            </a:r>
            <a:r>
              <a:rPr lang="tr-TR" sz="1400" dirty="0" err="1">
                <a:solidFill>
                  <a:schemeClr val="accent6"/>
                </a:solidFill>
              </a:rPr>
              <a:t>provision</a:t>
            </a:r>
            <a:r>
              <a:rPr lang="tr-TR" sz="1400" dirty="0">
                <a:solidFill>
                  <a:schemeClr val="accent6"/>
                </a:solidFill>
              </a:rPr>
              <a:t> is </a:t>
            </a:r>
            <a:r>
              <a:rPr lang="tr-TR" sz="1400" dirty="0" err="1">
                <a:solidFill>
                  <a:schemeClr val="accent6"/>
                </a:solidFill>
              </a:rPr>
              <a:t>applicable</a:t>
            </a:r>
            <a:r>
              <a:rPr lang="tr-TR" sz="1400" dirty="0">
                <a:solidFill>
                  <a:schemeClr val="accent6"/>
                </a:solidFill>
              </a:rPr>
              <a:t> as of April 2010, </a:t>
            </a:r>
            <a:r>
              <a:rPr lang="tr-TR" sz="1400" dirty="0" err="1">
                <a:solidFill>
                  <a:schemeClr val="accent6"/>
                </a:solidFill>
              </a:rPr>
              <a:t>the</a:t>
            </a:r>
            <a:r>
              <a:rPr lang="tr-TR" sz="1400" dirty="0">
                <a:solidFill>
                  <a:schemeClr val="accent6"/>
                </a:solidFill>
              </a:rPr>
              <a:t> </a:t>
            </a:r>
            <a:r>
              <a:rPr lang="tr-TR" sz="1400" dirty="0" err="1">
                <a:solidFill>
                  <a:schemeClr val="accent6"/>
                </a:solidFill>
              </a:rPr>
              <a:t>procedure</a:t>
            </a:r>
            <a:r>
              <a:rPr lang="tr-TR" sz="1400" dirty="0">
                <a:solidFill>
                  <a:schemeClr val="accent6"/>
                </a:solidFill>
              </a:rPr>
              <a:t>, </a:t>
            </a:r>
            <a:r>
              <a:rPr lang="tr-TR" sz="1400" dirty="0" err="1">
                <a:solidFill>
                  <a:schemeClr val="accent6"/>
                </a:solidFill>
              </a:rPr>
              <a:t>the</a:t>
            </a:r>
            <a:r>
              <a:rPr lang="tr-TR" sz="1400" dirty="0">
                <a:solidFill>
                  <a:schemeClr val="accent6"/>
                </a:solidFill>
              </a:rPr>
              <a:t> </a:t>
            </a:r>
            <a:r>
              <a:rPr lang="tr-TR" sz="1400" dirty="0" err="1">
                <a:solidFill>
                  <a:schemeClr val="accent6"/>
                </a:solidFill>
              </a:rPr>
              <a:t>way</a:t>
            </a:r>
            <a:r>
              <a:rPr lang="tr-TR" sz="1400" dirty="0">
                <a:solidFill>
                  <a:schemeClr val="accent6"/>
                </a:solidFill>
              </a:rPr>
              <a:t> </a:t>
            </a:r>
            <a:r>
              <a:rPr lang="tr-TR" sz="1400" dirty="0" err="1">
                <a:solidFill>
                  <a:schemeClr val="accent6"/>
                </a:solidFill>
              </a:rPr>
              <a:t>and</a:t>
            </a:r>
            <a:r>
              <a:rPr lang="tr-TR" sz="1400" dirty="0">
                <a:solidFill>
                  <a:schemeClr val="accent6"/>
                </a:solidFill>
              </a:rPr>
              <a:t> </a:t>
            </a:r>
            <a:r>
              <a:rPr lang="tr-TR" sz="1400" dirty="0" err="1">
                <a:solidFill>
                  <a:schemeClr val="accent6"/>
                </a:solidFill>
              </a:rPr>
              <a:t>the</a:t>
            </a:r>
            <a:r>
              <a:rPr lang="tr-TR" sz="1400" dirty="0">
                <a:solidFill>
                  <a:schemeClr val="accent6"/>
                </a:solidFill>
              </a:rPr>
              <a:t> </a:t>
            </a:r>
            <a:r>
              <a:rPr lang="tr-TR" sz="1400" dirty="0" err="1">
                <a:solidFill>
                  <a:schemeClr val="accent6"/>
                </a:solidFill>
              </a:rPr>
              <a:t>formalities</a:t>
            </a:r>
            <a:r>
              <a:rPr lang="tr-TR" sz="1400" dirty="0">
                <a:solidFill>
                  <a:schemeClr val="accent6"/>
                </a:solidFill>
              </a:rPr>
              <a:t> of </a:t>
            </a:r>
            <a:r>
              <a:rPr lang="tr-TR" sz="1400" dirty="0" err="1">
                <a:solidFill>
                  <a:schemeClr val="accent6"/>
                </a:solidFill>
              </a:rPr>
              <a:t>issuing</a:t>
            </a:r>
            <a:r>
              <a:rPr lang="tr-TR" sz="1400" dirty="0">
                <a:solidFill>
                  <a:schemeClr val="accent6"/>
                </a:solidFill>
              </a:rPr>
              <a:t> </a:t>
            </a:r>
            <a:r>
              <a:rPr lang="tr-TR" sz="1400" dirty="0" err="1">
                <a:solidFill>
                  <a:schemeClr val="accent6"/>
                </a:solidFill>
              </a:rPr>
              <a:t>the</a:t>
            </a:r>
            <a:r>
              <a:rPr lang="tr-TR" sz="1400" dirty="0">
                <a:solidFill>
                  <a:schemeClr val="accent6"/>
                </a:solidFill>
              </a:rPr>
              <a:t> </a:t>
            </a:r>
            <a:r>
              <a:rPr lang="tr-TR" sz="1400" dirty="0" err="1">
                <a:solidFill>
                  <a:schemeClr val="accent6"/>
                </a:solidFill>
              </a:rPr>
              <a:t>Tax</a:t>
            </a:r>
            <a:r>
              <a:rPr lang="tr-TR" sz="1400" dirty="0">
                <a:solidFill>
                  <a:schemeClr val="accent6"/>
                </a:solidFill>
              </a:rPr>
              <a:t> </a:t>
            </a:r>
            <a:r>
              <a:rPr lang="tr-TR" sz="1400" dirty="0" err="1">
                <a:solidFill>
                  <a:schemeClr val="accent6"/>
                </a:solidFill>
              </a:rPr>
              <a:t>Certificate</a:t>
            </a:r>
            <a:r>
              <a:rPr lang="tr-TR" sz="1400" dirty="0">
                <a:solidFill>
                  <a:schemeClr val="accent6"/>
                </a:solidFill>
              </a:rPr>
              <a:t> </a:t>
            </a:r>
            <a:r>
              <a:rPr lang="tr-TR" sz="1400" dirty="0" err="1">
                <a:solidFill>
                  <a:schemeClr val="accent6"/>
                </a:solidFill>
              </a:rPr>
              <a:t>have</a:t>
            </a:r>
            <a:r>
              <a:rPr lang="tr-TR" sz="1400" dirty="0">
                <a:solidFill>
                  <a:schemeClr val="accent6"/>
                </a:solidFill>
              </a:rPr>
              <a:t> </a:t>
            </a:r>
            <a:r>
              <a:rPr lang="tr-TR" sz="1400" dirty="0" err="1">
                <a:solidFill>
                  <a:schemeClr val="accent6"/>
                </a:solidFill>
              </a:rPr>
              <a:t>been</a:t>
            </a:r>
            <a:r>
              <a:rPr lang="tr-TR" sz="1400" dirty="0">
                <a:solidFill>
                  <a:schemeClr val="accent6"/>
                </a:solidFill>
              </a:rPr>
              <a:t> </a:t>
            </a:r>
            <a:r>
              <a:rPr lang="tr-TR" sz="1400" dirty="0" err="1">
                <a:solidFill>
                  <a:schemeClr val="accent6"/>
                </a:solidFill>
              </a:rPr>
              <a:t>determined</a:t>
            </a:r>
            <a:r>
              <a:rPr lang="tr-TR" sz="1400" dirty="0">
                <a:solidFill>
                  <a:schemeClr val="accent6"/>
                </a:solidFill>
              </a:rPr>
              <a:t> </a:t>
            </a:r>
            <a:r>
              <a:rPr lang="tr-TR" sz="1400" dirty="0" err="1">
                <a:solidFill>
                  <a:schemeClr val="accent6"/>
                </a:solidFill>
              </a:rPr>
              <a:t>with</a:t>
            </a:r>
            <a:r>
              <a:rPr lang="tr-TR" sz="1400" dirty="0">
                <a:solidFill>
                  <a:schemeClr val="accent6"/>
                </a:solidFill>
              </a:rPr>
              <a:t> </a:t>
            </a:r>
            <a:r>
              <a:rPr lang="tr-TR" sz="1400" dirty="0" err="1">
                <a:solidFill>
                  <a:schemeClr val="accent6"/>
                </a:solidFill>
              </a:rPr>
              <a:t>the</a:t>
            </a:r>
            <a:r>
              <a:rPr lang="tr-TR" sz="1400" dirty="0">
                <a:solidFill>
                  <a:schemeClr val="accent6"/>
                </a:solidFill>
              </a:rPr>
              <a:t> </a:t>
            </a:r>
            <a:r>
              <a:rPr lang="tr-TR" sz="1400" dirty="0" err="1">
                <a:solidFill>
                  <a:schemeClr val="accent6"/>
                </a:solidFill>
              </a:rPr>
              <a:t>Ministerial</a:t>
            </a:r>
            <a:r>
              <a:rPr lang="tr-TR" sz="1400" dirty="0">
                <a:solidFill>
                  <a:schemeClr val="accent6"/>
                </a:solidFill>
              </a:rPr>
              <a:t> </a:t>
            </a:r>
            <a:r>
              <a:rPr lang="tr-TR" sz="1400" dirty="0" err="1">
                <a:solidFill>
                  <a:schemeClr val="accent6"/>
                </a:solidFill>
              </a:rPr>
              <a:t>decision</a:t>
            </a:r>
            <a:r>
              <a:rPr lang="tr-TR" sz="1400" dirty="0">
                <a:solidFill>
                  <a:schemeClr val="accent6"/>
                </a:solidFill>
              </a:rPr>
              <a:t> 1159/22.7.2011. </a:t>
            </a:r>
          </a:p>
          <a:p>
            <a:pPr algn="just"/>
            <a:r>
              <a:rPr lang="tr-TR" sz="1400" b="1" dirty="0" err="1">
                <a:solidFill>
                  <a:schemeClr val="accent6"/>
                </a:solidFill>
              </a:rPr>
              <a:t>Which</a:t>
            </a:r>
            <a:r>
              <a:rPr lang="tr-TR" sz="1400" b="1" dirty="0">
                <a:solidFill>
                  <a:schemeClr val="accent6"/>
                </a:solidFill>
              </a:rPr>
              <a:t> </a:t>
            </a:r>
            <a:r>
              <a:rPr lang="tr-TR" sz="1400" b="1" dirty="0" err="1">
                <a:solidFill>
                  <a:schemeClr val="accent6"/>
                </a:solidFill>
              </a:rPr>
              <a:t>companies</a:t>
            </a:r>
            <a:r>
              <a:rPr lang="tr-TR" sz="1400" b="1" dirty="0">
                <a:solidFill>
                  <a:schemeClr val="accent6"/>
                </a:solidFill>
              </a:rPr>
              <a:t> </a:t>
            </a:r>
            <a:r>
              <a:rPr lang="tr-TR" sz="1400" b="1" dirty="0" err="1">
                <a:solidFill>
                  <a:schemeClr val="accent6"/>
                </a:solidFill>
              </a:rPr>
              <a:t>should</a:t>
            </a:r>
            <a:r>
              <a:rPr lang="tr-TR" sz="1400" b="1" dirty="0">
                <a:solidFill>
                  <a:schemeClr val="accent6"/>
                </a:solidFill>
              </a:rPr>
              <a:t> be </a:t>
            </a:r>
            <a:r>
              <a:rPr lang="tr-TR" sz="1400" b="1" dirty="0" err="1">
                <a:solidFill>
                  <a:schemeClr val="accent6"/>
                </a:solidFill>
              </a:rPr>
              <a:t>subject</a:t>
            </a:r>
            <a:r>
              <a:rPr lang="tr-TR" sz="1400" b="1" dirty="0">
                <a:solidFill>
                  <a:schemeClr val="accent6"/>
                </a:solidFill>
              </a:rPr>
              <a:t> </a:t>
            </a:r>
            <a:r>
              <a:rPr lang="tr-TR" sz="1400" b="1" dirty="0" err="1">
                <a:solidFill>
                  <a:schemeClr val="accent6"/>
                </a:solidFill>
              </a:rPr>
              <a:t>to</a:t>
            </a:r>
            <a:r>
              <a:rPr lang="tr-TR" sz="1400" b="1" dirty="0">
                <a:solidFill>
                  <a:schemeClr val="accent6"/>
                </a:solidFill>
              </a:rPr>
              <a:t> an </a:t>
            </a:r>
            <a:r>
              <a:rPr lang="tr-TR" sz="1400" b="1" dirty="0" err="1">
                <a:solidFill>
                  <a:schemeClr val="accent6"/>
                </a:solidFill>
              </a:rPr>
              <a:t>audit</a:t>
            </a:r>
            <a:r>
              <a:rPr lang="tr-TR" sz="1400" b="1" dirty="0">
                <a:solidFill>
                  <a:schemeClr val="accent6"/>
                </a:solidFill>
              </a:rPr>
              <a:t> </a:t>
            </a:r>
            <a:r>
              <a:rPr lang="tr-TR" sz="1400" b="1" dirty="0" err="1">
                <a:solidFill>
                  <a:schemeClr val="accent6"/>
                </a:solidFill>
              </a:rPr>
              <a:t>for</a:t>
            </a:r>
            <a:r>
              <a:rPr lang="tr-TR" sz="1400" b="1" dirty="0">
                <a:solidFill>
                  <a:schemeClr val="accent6"/>
                </a:solidFill>
              </a:rPr>
              <a:t> </a:t>
            </a:r>
            <a:r>
              <a:rPr lang="tr-TR" sz="1400" b="1" dirty="0" err="1" smtClean="0">
                <a:solidFill>
                  <a:schemeClr val="accent6"/>
                </a:solidFill>
              </a:rPr>
              <a:t>the</a:t>
            </a:r>
            <a:r>
              <a:rPr lang="tr-TR" sz="1400" b="1" dirty="0">
                <a:solidFill>
                  <a:schemeClr val="accent6"/>
                </a:solidFill>
              </a:rPr>
              <a:t> </a:t>
            </a:r>
            <a:r>
              <a:rPr lang="tr-TR" sz="1400" b="1" dirty="0" err="1" smtClean="0">
                <a:solidFill>
                  <a:schemeClr val="accent6"/>
                </a:solidFill>
              </a:rPr>
              <a:t>Tax</a:t>
            </a:r>
            <a:r>
              <a:rPr lang="tr-TR" sz="1400" b="1" dirty="0" smtClean="0">
                <a:solidFill>
                  <a:schemeClr val="accent6"/>
                </a:solidFill>
              </a:rPr>
              <a:t> </a:t>
            </a:r>
            <a:r>
              <a:rPr lang="tr-TR" sz="1400" b="1" dirty="0" err="1">
                <a:solidFill>
                  <a:schemeClr val="accent6"/>
                </a:solidFill>
              </a:rPr>
              <a:t>Certificate</a:t>
            </a:r>
            <a:r>
              <a:rPr lang="tr-TR" sz="1400" b="1" dirty="0">
                <a:solidFill>
                  <a:schemeClr val="accent6"/>
                </a:solidFill>
              </a:rPr>
              <a:t> </a:t>
            </a:r>
            <a:endParaRPr lang="tr-TR" sz="1400" dirty="0">
              <a:solidFill>
                <a:schemeClr val="accent6"/>
              </a:solidFill>
            </a:endParaRPr>
          </a:p>
          <a:p>
            <a:pPr algn="just"/>
            <a:r>
              <a:rPr lang="tr-TR" sz="1400" u="sng" dirty="0" err="1" smtClean="0">
                <a:solidFill>
                  <a:schemeClr val="accent6"/>
                </a:solidFill>
              </a:rPr>
              <a:t>Societes</a:t>
            </a:r>
            <a:r>
              <a:rPr lang="tr-TR" sz="1400" u="sng" dirty="0" smtClean="0">
                <a:solidFill>
                  <a:schemeClr val="accent6"/>
                </a:solidFill>
              </a:rPr>
              <a:t> </a:t>
            </a:r>
            <a:r>
              <a:rPr lang="tr-TR" sz="1400" u="sng" dirty="0" err="1">
                <a:solidFill>
                  <a:schemeClr val="accent6"/>
                </a:solidFill>
              </a:rPr>
              <a:t>Anonymes</a:t>
            </a:r>
            <a:r>
              <a:rPr lang="tr-TR" sz="1400" u="sng" dirty="0">
                <a:solidFill>
                  <a:schemeClr val="accent6"/>
                </a:solidFill>
              </a:rPr>
              <a:t> </a:t>
            </a:r>
            <a:r>
              <a:rPr lang="tr-TR" sz="1400" u="sng" dirty="0" err="1">
                <a:solidFill>
                  <a:schemeClr val="accent6"/>
                </a:solidFill>
              </a:rPr>
              <a:t>and</a:t>
            </a:r>
            <a:r>
              <a:rPr lang="tr-TR" sz="1400" u="sng" dirty="0">
                <a:solidFill>
                  <a:schemeClr val="accent6"/>
                </a:solidFill>
              </a:rPr>
              <a:t> Limited </a:t>
            </a:r>
            <a:r>
              <a:rPr lang="tr-TR" sz="1400" u="sng" dirty="0" err="1">
                <a:solidFill>
                  <a:schemeClr val="accent6"/>
                </a:solidFill>
              </a:rPr>
              <a:t>Liability</a:t>
            </a:r>
            <a:r>
              <a:rPr lang="tr-TR" sz="1400" u="sng" dirty="0">
                <a:solidFill>
                  <a:schemeClr val="accent6"/>
                </a:solidFill>
              </a:rPr>
              <a:t> </a:t>
            </a:r>
            <a:r>
              <a:rPr lang="tr-TR" sz="1400" u="sng" dirty="0" err="1">
                <a:solidFill>
                  <a:schemeClr val="accent6"/>
                </a:solidFill>
              </a:rPr>
              <a:t>Companies</a:t>
            </a:r>
            <a:r>
              <a:rPr lang="tr-TR" sz="1400" u="sng" dirty="0">
                <a:solidFill>
                  <a:schemeClr val="accent6"/>
                </a:solidFill>
              </a:rPr>
              <a:t>, </a:t>
            </a:r>
            <a:r>
              <a:rPr lang="tr-TR" sz="1400" u="sng" dirty="0" err="1">
                <a:solidFill>
                  <a:schemeClr val="accent6"/>
                </a:solidFill>
              </a:rPr>
              <a:t>whose</a:t>
            </a:r>
            <a:r>
              <a:rPr lang="tr-TR" sz="1400" u="sng" dirty="0">
                <a:solidFill>
                  <a:schemeClr val="accent6"/>
                </a:solidFill>
              </a:rPr>
              <a:t> </a:t>
            </a:r>
            <a:r>
              <a:rPr lang="tr-TR" sz="1400" u="sng" dirty="0" err="1">
                <a:solidFill>
                  <a:schemeClr val="accent6"/>
                </a:solidFill>
              </a:rPr>
              <a:t>annual</a:t>
            </a:r>
            <a:r>
              <a:rPr lang="tr-TR" sz="1400" u="sng" dirty="0">
                <a:solidFill>
                  <a:schemeClr val="accent6"/>
                </a:solidFill>
              </a:rPr>
              <a:t> </a:t>
            </a:r>
            <a:r>
              <a:rPr lang="tr-TR" sz="1400" u="sng" dirty="0" err="1">
                <a:solidFill>
                  <a:schemeClr val="accent6"/>
                </a:solidFill>
              </a:rPr>
              <a:t>financial</a:t>
            </a:r>
            <a:r>
              <a:rPr lang="tr-TR" sz="1400" u="sng" dirty="0">
                <a:solidFill>
                  <a:schemeClr val="accent6"/>
                </a:solidFill>
              </a:rPr>
              <a:t> </a:t>
            </a:r>
            <a:r>
              <a:rPr lang="tr-TR" sz="1400" u="sng" dirty="0" err="1">
                <a:solidFill>
                  <a:schemeClr val="accent6"/>
                </a:solidFill>
              </a:rPr>
              <a:t>statements</a:t>
            </a:r>
            <a:r>
              <a:rPr lang="tr-TR" sz="1400" u="sng" dirty="0">
                <a:solidFill>
                  <a:schemeClr val="accent6"/>
                </a:solidFill>
              </a:rPr>
              <a:t> </a:t>
            </a:r>
            <a:r>
              <a:rPr lang="tr-TR" sz="1400" u="sng" dirty="0" err="1">
                <a:solidFill>
                  <a:schemeClr val="accent6"/>
                </a:solidFill>
              </a:rPr>
              <a:t>are</a:t>
            </a:r>
            <a:r>
              <a:rPr lang="tr-TR" sz="1400" u="sng" dirty="0">
                <a:solidFill>
                  <a:schemeClr val="accent6"/>
                </a:solidFill>
              </a:rPr>
              <a:t> </a:t>
            </a:r>
            <a:r>
              <a:rPr lang="tr-TR" sz="1400" u="sng" dirty="0" err="1">
                <a:solidFill>
                  <a:schemeClr val="accent6"/>
                </a:solidFill>
              </a:rPr>
              <a:t>obligatorily</a:t>
            </a:r>
            <a:r>
              <a:rPr lang="tr-TR" sz="1400" u="sng" dirty="0">
                <a:solidFill>
                  <a:schemeClr val="accent6"/>
                </a:solidFill>
              </a:rPr>
              <a:t> </a:t>
            </a:r>
            <a:r>
              <a:rPr lang="tr-TR" sz="1400" u="sng" dirty="0" err="1">
                <a:solidFill>
                  <a:schemeClr val="accent6"/>
                </a:solidFill>
              </a:rPr>
              <a:t>subject</a:t>
            </a:r>
            <a:r>
              <a:rPr lang="tr-TR" sz="1400" u="sng" dirty="0">
                <a:solidFill>
                  <a:schemeClr val="accent6"/>
                </a:solidFill>
              </a:rPr>
              <a:t> </a:t>
            </a:r>
            <a:r>
              <a:rPr lang="tr-TR" sz="1400" u="sng" dirty="0" err="1">
                <a:solidFill>
                  <a:schemeClr val="accent6"/>
                </a:solidFill>
              </a:rPr>
              <a:t>to</a:t>
            </a:r>
            <a:r>
              <a:rPr lang="tr-TR" sz="1400" u="sng" dirty="0">
                <a:solidFill>
                  <a:schemeClr val="accent6"/>
                </a:solidFill>
              </a:rPr>
              <a:t> a </a:t>
            </a:r>
            <a:r>
              <a:rPr lang="tr-TR" sz="1400" u="sng" dirty="0" err="1">
                <a:solidFill>
                  <a:schemeClr val="accent6"/>
                </a:solidFill>
              </a:rPr>
              <a:t>statutory</a:t>
            </a:r>
            <a:r>
              <a:rPr lang="tr-TR" sz="1400" u="sng" dirty="0">
                <a:solidFill>
                  <a:schemeClr val="accent6"/>
                </a:solidFill>
              </a:rPr>
              <a:t> </a:t>
            </a:r>
            <a:r>
              <a:rPr lang="tr-TR" sz="1400" u="sng" dirty="0" err="1">
                <a:solidFill>
                  <a:schemeClr val="accent6"/>
                </a:solidFill>
              </a:rPr>
              <a:t>audit</a:t>
            </a:r>
            <a:r>
              <a:rPr lang="tr-TR" sz="1400" u="sng" dirty="0">
                <a:solidFill>
                  <a:schemeClr val="accent6"/>
                </a:solidFill>
              </a:rPr>
              <a:t> </a:t>
            </a:r>
            <a:r>
              <a:rPr lang="tr-TR" sz="1400" u="sng" dirty="0" err="1">
                <a:solidFill>
                  <a:schemeClr val="accent6"/>
                </a:solidFill>
              </a:rPr>
              <a:t>by</a:t>
            </a:r>
            <a:r>
              <a:rPr lang="tr-TR" sz="1400" u="sng" dirty="0">
                <a:solidFill>
                  <a:schemeClr val="accent6"/>
                </a:solidFill>
              </a:rPr>
              <a:t> </a:t>
            </a:r>
            <a:r>
              <a:rPr lang="tr-TR" sz="1400" u="sng" dirty="0" err="1">
                <a:solidFill>
                  <a:schemeClr val="accent6"/>
                </a:solidFill>
              </a:rPr>
              <a:t>individual</a:t>
            </a:r>
            <a:r>
              <a:rPr lang="tr-TR" sz="1400" u="sng" dirty="0">
                <a:solidFill>
                  <a:schemeClr val="accent6"/>
                </a:solidFill>
              </a:rPr>
              <a:t> </a:t>
            </a:r>
            <a:r>
              <a:rPr lang="tr-TR" sz="1400" u="sng" dirty="0" err="1">
                <a:solidFill>
                  <a:schemeClr val="accent6"/>
                </a:solidFill>
              </a:rPr>
              <a:t>Certified</a:t>
            </a:r>
            <a:r>
              <a:rPr lang="tr-TR" sz="1400" u="sng" dirty="0">
                <a:solidFill>
                  <a:schemeClr val="accent6"/>
                </a:solidFill>
              </a:rPr>
              <a:t> </a:t>
            </a:r>
            <a:r>
              <a:rPr lang="tr-TR" sz="1400" u="sng" dirty="0" err="1">
                <a:solidFill>
                  <a:schemeClr val="accent6"/>
                </a:solidFill>
              </a:rPr>
              <a:t>Auditors</a:t>
            </a:r>
            <a:r>
              <a:rPr lang="tr-TR" sz="1400" u="sng" dirty="0">
                <a:solidFill>
                  <a:schemeClr val="accent6"/>
                </a:solidFill>
              </a:rPr>
              <a:t> / </a:t>
            </a:r>
            <a:r>
              <a:rPr lang="tr-TR" sz="1400" u="sng" dirty="0" err="1">
                <a:solidFill>
                  <a:schemeClr val="accent6"/>
                </a:solidFill>
              </a:rPr>
              <a:t>Audit</a:t>
            </a:r>
            <a:r>
              <a:rPr lang="tr-TR" sz="1400" u="sng" dirty="0">
                <a:solidFill>
                  <a:schemeClr val="accent6"/>
                </a:solidFill>
              </a:rPr>
              <a:t> </a:t>
            </a:r>
            <a:r>
              <a:rPr lang="tr-TR" sz="1400" u="sng" dirty="0" err="1">
                <a:solidFill>
                  <a:schemeClr val="accent6"/>
                </a:solidFill>
              </a:rPr>
              <a:t>Firms</a:t>
            </a:r>
            <a:r>
              <a:rPr lang="tr-TR" sz="1400" u="sng" dirty="0">
                <a:solidFill>
                  <a:schemeClr val="accent6"/>
                </a:solidFill>
              </a:rPr>
              <a:t> </a:t>
            </a:r>
            <a:r>
              <a:rPr lang="tr-TR" sz="1400" u="sng" dirty="0" err="1">
                <a:solidFill>
                  <a:schemeClr val="accent6"/>
                </a:solidFill>
              </a:rPr>
              <a:t>for</a:t>
            </a:r>
            <a:r>
              <a:rPr lang="tr-TR" sz="1400" u="sng" dirty="0">
                <a:solidFill>
                  <a:schemeClr val="accent6"/>
                </a:solidFill>
              </a:rPr>
              <a:t> </a:t>
            </a:r>
            <a:r>
              <a:rPr lang="tr-TR" sz="1400" u="sng" dirty="0" err="1">
                <a:solidFill>
                  <a:schemeClr val="accent6"/>
                </a:solidFill>
              </a:rPr>
              <a:t>all</a:t>
            </a:r>
            <a:r>
              <a:rPr lang="tr-TR" sz="1400" u="sng" dirty="0">
                <a:solidFill>
                  <a:schemeClr val="accent6"/>
                </a:solidFill>
              </a:rPr>
              <a:t> </a:t>
            </a:r>
            <a:r>
              <a:rPr lang="tr-TR" sz="1400" u="sng" dirty="0" err="1">
                <a:solidFill>
                  <a:schemeClr val="accent6"/>
                </a:solidFill>
              </a:rPr>
              <a:t>fiscal</a:t>
            </a:r>
            <a:r>
              <a:rPr lang="tr-TR" sz="1400" u="sng" dirty="0">
                <a:solidFill>
                  <a:schemeClr val="accent6"/>
                </a:solidFill>
              </a:rPr>
              <a:t> </a:t>
            </a:r>
            <a:r>
              <a:rPr lang="tr-TR" sz="1400" u="sng" dirty="0" err="1">
                <a:solidFill>
                  <a:schemeClr val="accent6"/>
                </a:solidFill>
              </a:rPr>
              <a:t>years</a:t>
            </a:r>
            <a:r>
              <a:rPr lang="tr-TR" sz="1400" u="sng" dirty="0">
                <a:solidFill>
                  <a:schemeClr val="accent6"/>
                </a:solidFill>
              </a:rPr>
              <a:t> </a:t>
            </a:r>
            <a:r>
              <a:rPr lang="tr-TR" sz="1400" u="sng" dirty="0" err="1">
                <a:solidFill>
                  <a:schemeClr val="accent6"/>
                </a:solidFill>
              </a:rPr>
              <a:t>ending</a:t>
            </a:r>
            <a:r>
              <a:rPr lang="tr-TR" sz="1400" u="sng" dirty="0">
                <a:solidFill>
                  <a:schemeClr val="accent6"/>
                </a:solidFill>
              </a:rPr>
              <a:t> on </a:t>
            </a:r>
            <a:r>
              <a:rPr lang="tr-TR" sz="1400" u="sng" dirty="0" err="1">
                <a:solidFill>
                  <a:schemeClr val="accent6"/>
                </a:solidFill>
              </a:rPr>
              <a:t>or</a:t>
            </a:r>
            <a:r>
              <a:rPr lang="tr-TR" sz="1400" u="sng" dirty="0">
                <a:solidFill>
                  <a:schemeClr val="accent6"/>
                </a:solidFill>
              </a:rPr>
              <a:t> </a:t>
            </a:r>
            <a:r>
              <a:rPr lang="tr-TR" sz="1400" u="sng" dirty="0" err="1">
                <a:solidFill>
                  <a:schemeClr val="accent6"/>
                </a:solidFill>
              </a:rPr>
              <a:t>after</a:t>
            </a:r>
            <a:r>
              <a:rPr lang="tr-TR" sz="1400" u="sng" dirty="0">
                <a:solidFill>
                  <a:schemeClr val="accent6"/>
                </a:solidFill>
              </a:rPr>
              <a:t> 30/06/2011 </a:t>
            </a:r>
          </a:p>
          <a:p>
            <a:endParaRPr lang="tr-TR" dirty="0"/>
          </a:p>
        </p:txBody>
      </p:sp>
      <p:sp>
        <p:nvSpPr>
          <p:cNvPr id="4" name="Metin kutusu 3"/>
          <p:cNvSpPr txBox="1"/>
          <p:nvPr/>
        </p:nvSpPr>
        <p:spPr>
          <a:xfrm>
            <a:off x="1728093" y="1152525"/>
            <a:ext cx="2880320" cy="4185761"/>
          </a:xfrm>
          <a:prstGeom prst="rect">
            <a:avLst/>
          </a:prstGeom>
          <a:noFill/>
        </p:spPr>
        <p:txBody>
          <a:bodyPr wrap="square" rtlCol="0">
            <a:spAutoFit/>
          </a:bodyPr>
          <a:lstStyle/>
          <a:p>
            <a:pPr algn="just"/>
            <a:r>
              <a:rPr lang="tr-TR" sz="1400" dirty="0" smtClean="0">
                <a:solidFill>
                  <a:srgbClr val="00007A"/>
                </a:solidFill>
              </a:rPr>
              <a:t>Temmuz 2011 tarihinden beri Yunanistan’da Vergi Beyannamelerin Tasdiki uygulaması vardır. </a:t>
            </a:r>
          </a:p>
          <a:p>
            <a:pPr algn="just"/>
            <a:r>
              <a:rPr lang="tr-TR" sz="1400" dirty="0" smtClean="0">
                <a:solidFill>
                  <a:srgbClr val="00007A"/>
                </a:solidFill>
              </a:rPr>
              <a:t> </a:t>
            </a:r>
          </a:p>
          <a:p>
            <a:pPr algn="just"/>
            <a:r>
              <a:rPr lang="tr-TR" sz="1400" dirty="0" smtClean="0">
                <a:solidFill>
                  <a:srgbClr val="00007A"/>
                </a:solidFill>
              </a:rPr>
              <a:t>Finansal tabloları statü denetimine tabi tüm AŞ ve </a:t>
            </a:r>
            <a:r>
              <a:rPr lang="tr-TR" sz="1400" dirty="0" err="1" smtClean="0">
                <a:solidFill>
                  <a:srgbClr val="00007A"/>
                </a:solidFill>
              </a:rPr>
              <a:t>LTD’lerin</a:t>
            </a:r>
            <a:r>
              <a:rPr lang="tr-TR" sz="1400" dirty="0" smtClean="0">
                <a:solidFill>
                  <a:srgbClr val="00007A"/>
                </a:solidFill>
              </a:rPr>
              <a:t> vergi beyannamelerini de tasdik ettirmeleri </a:t>
            </a:r>
            <a:r>
              <a:rPr lang="tr-TR" sz="1400" b="1" dirty="0" smtClean="0">
                <a:solidFill>
                  <a:srgbClr val="00007A"/>
                </a:solidFill>
              </a:rPr>
              <a:t>zorunluluğu</a:t>
            </a:r>
            <a:r>
              <a:rPr lang="tr-TR" sz="1400" dirty="0" smtClean="0">
                <a:solidFill>
                  <a:srgbClr val="00007A"/>
                </a:solidFill>
              </a:rPr>
              <a:t> getirilmiştir.</a:t>
            </a:r>
          </a:p>
          <a:p>
            <a:pPr algn="just"/>
            <a:endParaRPr lang="tr-TR" sz="1400" dirty="0" smtClean="0">
              <a:solidFill>
                <a:srgbClr val="00007A"/>
              </a:solidFill>
            </a:endParaRPr>
          </a:p>
          <a:p>
            <a:pPr algn="just"/>
            <a:r>
              <a:rPr lang="tr-TR" sz="1400" dirty="0" smtClean="0">
                <a:solidFill>
                  <a:srgbClr val="00007A"/>
                </a:solidFill>
              </a:rPr>
              <a:t>Beyanname Tasdiki ise, statü denetimi yapan denetçi dışında bu konuda yetki almış meslek mensuplarınca yapılması gerekmektedir.</a:t>
            </a:r>
          </a:p>
          <a:p>
            <a:pPr algn="just"/>
            <a:endParaRPr lang="tr-TR" sz="1400" dirty="0">
              <a:solidFill>
                <a:srgbClr val="00007A"/>
              </a:solidFill>
            </a:endParaRPr>
          </a:p>
          <a:p>
            <a:pPr algn="just"/>
            <a:r>
              <a:rPr lang="tr-TR" sz="1400" dirty="0" smtClean="0">
                <a:solidFill>
                  <a:srgbClr val="00007A"/>
                </a:solidFill>
              </a:rPr>
              <a:t>Ancak, daha sonra çıkarılan BKK ile “beyanname tasdikini statü denetimi yapan denetçilerin de” yapabileceğine karar verilmiştir. </a:t>
            </a:r>
            <a:endParaRPr lang="tr-TR" sz="1400" dirty="0">
              <a:solidFill>
                <a:srgbClr val="00007A"/>
              </a:solidFill>
            </a:endParaRPr>
          </a:p>
        </p:txBody>
      </p:sp>
    </p:spTree>
    <p:extLst>
      <p:ext uri="{BB962C8B-B14F-4D97-AF65-F5344CB8AC3E}">
        <p14:creationId xmlns:p14="http://schemas.microsoft.com/office/powerpoint/2010/main" val="1324396375"/>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a:t>CERTIFICATION OF TAX RETURNS IN GREECE</a:t>
            </a:r>
          </a:p>
        </p:txBody>
      </p:sp>
      <p:sp>
        <p:nvSpPr>
          <p:cNvPr id="3" name="İçerik Yer Tutucusu 2"/>
          <p:cNvSpPr>
            <a:spLocks noGrp="1"/>
          </p:cNvSpPr>
          <p:nvPr>
            <p:ph idx="1"/>
          </p:nvPr>
        </p:nvSpPr>
        <p:spPr/>
        <p:txBody>
          <a:bodyPr/>
          <a:lstStyle/>
          <a:p>
            <a:pPr algn="just"/>
            <a:r>
              <a:rPr lang="tr-TR" i="1" err="1" smtClean="0">
                <a:solidFill>
                  <a:srgbClr val="002060"/>
                </a:solidFill>
              </a:rPr>
              <a:t>According</a:t>
            </a:r>
            <a:r>
              <a:rPr lang="tr-TR" i="1" smtClean="0">
                <a:solidFill>
                  <a:srgbClr val="002060"/>
                </a:solidFill>
              </a:rPr>
              <a:t> </a:t>
            </a:r>
            <a:r>
              <a:rPr lang="tr-TR" i="1" err="1">
                <a:solidFill>
                  <a:srgbClr val="002060"/>
                </a:solidFill>
              </a:rPr>
              <a:t>to</a:t>
            </a:r>
            <a:r>
              <a:rPr lang="tr-TR" i="1">
                <a:solidFill>
                  <a:srgbClr val="002060"/>
                </a:solidFill>
              </a:rPr>
              <a:t> </a:t>
            </a:r>
            <a:r>
              <a:rPr lang="tr-TR" i="1" err="1">
                <a:solidFill>
                  <a:srgbClr val="002060"/>
                </a:solidFill>
              </a:rPr>
              <a:t>provisions</a:t>
            </a:r>
            <a:r>
              <a:rPr lang="tr-TR" i="1">
                <a:solidFill>
                  <a:srgbClr val="002060"/>
                </a:solidFill>
              </a:rPr>
              <a:t> of </a:t>
            </a:r>
            <a:r>
              <a:rPr lang="tr-TR" i="1" err="1">
                <a:solidFill>
                  <a:srgbClr val="002060"/>
                </a:solidFill>
              </a:rPr>
              <a:t>Law</a:t>
            </a:r>
            <a:r>
              <a:rPr lang="tr-TR" i="1">
                <a:solidFill>
                  <a:srgbClr val="002060"/>
                </a:solidFill>
              </a:rPr>
              <a:t> 2190/1920 </a:t>
            </a:r>
            <a:r>
              <a:rPr lang="tr-TR" i="1" err="1">
                <a:solidFill>
                  <a:srgbClr val="002060"/>
                </a:solidFill>
              </a:rPr>
              <a:t>and</a:t>
            </a:r>
            <a:r>
              <a:rPr lang="tr-TR" i="1">
                <a:solidFill>
                  <a:srgbClr val="002060"/>
                </a:solidFill>
              </a:rPr>
              <a:t> </a:t>
            </a:r>
            <a:r>
              <a:rPr lang="tr-TR" i="1" err="1">
                <a:solidFill>
                  <a:srgbClr val="002060"/>
                </a:solidFill>
              </a:rPr>
              <a:t>Law</a:t>
            </a:r>
            <a:r>
              <a:rPr lang="tr-TR" i="1">
                <a:solidFill>
                  <a:srgbClr val="002060"/>
                </a:solidFill>
              </a:rPr>
              <a:t> 3190/1955, </a:t>
            </a:r>
            <a:r>
              <a:rPr lang="tr-TR" i="1" err="1">
                <a:solidFill>
                  <a:srgbClr val="002060"/>
                </a:solidFill>
              </a:rPr>
              <a:t>Societes</a:t>
            </a:r>
            <a:r>
              <a:rPr lang="tr-TR" i="1">
                <a:solidFill>
                  <a:srgbClr val="002060"/>
                </a:solidFill>
              </a:rPr>
              <a:t> </a:t>
            </a:r>
            <a:r>
              <a:rPr lang="tr-TR" i="1" err="1">
                <a:solidFill>
                  <a:srgbClr val="002060"/>
                </a:solidFill>
              </a:rPr>
              <a:t>Anonymes</a:t>
            </a:r>
            <a:r>
              <a:rPr lang="tr-TR" i="1">
                <a:solidFill>
                  <a:srgbClr val="002060"/>
                </a:solidFill>
              </a:rPr>
              <a:t> </a:t>
            </a:r>
            <a:r>
              <a:rPr lang="tr-TR" i="1" err="1">
                <a:solidFill>
                  <a:srgbClr val="002060"/>
                </a:solidFill>
              </a:rPr>
              <a:t>and</a:t>
            </a:r>
            <a:r>
              <a:rPr lang="tr-TR" i="1">
                <a:solidFill>
                  <a:srgbClr val="002060"/>
                </a:solidFill>
              </a:rPr>
              <a:t> Limited </a:t>
            </a:r>
            <a:r>
              <a:rPr lang="tr-TR" i="1" err="1">
                <a:solidFill>
                  <a:srgbClr val="002060"/>
                </a:solidFill>
              </a:rPr>
              <a:t>Liability</a:t>
            </a:r>
            <a:r>
              <a:rPr lang="tr-TR" i="1">
                <a:solidFill>
                  <a:srgbClr val="002060"/>
                </a:solidFill>
              </a:rPr>
              <a:t> </a:t>
            </a:r>
            <a:r>
              <a:rPr lang="tr-TR" i="1" err="1">
                <a:solidFill>
                  <a:srgbClr val="002060"/>
                </a:solidFill>
              </a:rPr>
              <a:t>Companies</a:t>
            </a:r>
            <a:r>
              <a:rPr lang="tr-TR" i="1">
                <a:solidFill>
                  <a:srgbClr val="002060"/>
                </a:solidFill>
              </a:rPr>
              <a:t> </a:t>
            </a:r>
            <a:r>
              <a:rPr lang="tr-TR" i="1" err="1">
                <a:solidFill>
                  <a:srgbClr val="002060"/>
                </a:solidFill>
              </a:rPr>
              <a:t>are</a:t>
            </a:r>
            <a:r>
              <a:rPr lang="tr-TR" i="1">
                <a:solidFill>
                  <a:srgbClr val="002060"/>
                </a:solidFill>
              </a:rPr>
              <a:t> </a:t>
            </a:r>
            <a:r>
              <a:rPr lang="tr-TR" b="1" i="1" err="1">
                <a:solidFill>
                  <a:srgbClr val="002060"/>
                </a:solidFill>
              </a:rPr>
              <a:t>obligatorily</a:t>
            </a:r>
            <a:r>
              <a:rPr lang="tr-TR" b="1" i="1">
                <a:solidFill>
                  <a:srgbClr val="002060"/>
                </a:solidFill>
              </a:rPr>
              <a:t> </a:t>
            </a:r>
            <a:r>
              <a:rPr lang="tr-TR" b="1" i="1" err="1">
                <a:solidFill>
                  <a:srgbClr val="002060"/>
                </a:solidFill>
              </a:rPr>
              <a:t>audited</a:t>
            </a:r>
            <a:r>
              <a:rPr lang="tr-TR" b="1" i="1">
                <a:solidFill>
                  <a:srgbClr val="002060"/>
                </a:solidFill>
              </a:rPr>
              <a:t> </a:t>
            </a:r>
            <a:r>
              <a:rPr lang="tr-TR" b="1" i="1" err="1">
                <a:solidFill>
                  <a:srgbClr val="002060"/>
                </a:solidFill>
              </a:rPr>
              <a:t>by</a:t>
            </a:r>
            <a:r>
              <a:rPr lang="tr-TR" b="1" i="1">
                <a:solidFill>
                  <a:srgbClr val="002060"/>
                </a:solidFill>
              </a:rPr>
              <a:t> </a:t>
            </a:r>
            <a:r>
              <a:rPr lang="tr-TR" b="1" i="1" err="1">
                <a:solidFill>
                  <a:srgbClr val="002060"/>
                </a:solidFill>
              </a:rPr>
              <a:t>Certified</a:t>
            </a:r>
            <a:r>
              <a:rPr lang="tr-TR" b="1" i="1">
                <a:solidFill>
                  <a:srgbClr val="002060"/>
                </a:solidFill>
              </a:rPr>
              <a:t> </a:t>
            </a:r>
            <a:r>
              <a:rPr lang="tr-TR" b="1" i="1" err="1">
                <a:solidFill>
                  <a:srgbClr val="002060"/>
                </a:solidFill>
              </a:rPr>
              <a:t>Auditors</a:t>
            </a:r>
            <a:r>
              <a:rPr lang="tr-TR" b="1" i="1">
                <a:solidFill>
                  <a:srgbClr val="002060"/>
                </a:solidFill>
              </a:rPr>
              <a:t>,</a:t>
            </a:r>
            <a:r>
              <a:rPr lang="tr-TR" i="1">
                <a:solidFill>
                  <a:srgbClr val="002060"/>
                </a:solidFill>
              </a:rPr>
              <a:t> in </a:t>
            </a:r>
            <a:r>
              <a:rPr lang="tr-TR" i="1" err="1">
                <a:solidFill>
                  <a:srgbClr val="002060"/>
                </a:solidFill>
              </a:rPr>
              <a:t>case</a:t>
            </a:r>
            <a:r>
              <a:rPr lang="tr-TR" i="1">
                <a:solidFill>
                  <a:srgbClr val="002060"/>
                </a:solidFill>
              </a:rPr>
              <a:t> </a:t>
            </a:r>
            <a:r>
              <a:rPr lang="tr-TR" i="1" err="1">
                <a:solidFill>
                  <a:srgbClr val="002060"/>
                </a:solidFill>
              </a:rPr>
              <a:t>where</a:t>
            </a:r>
            <a:r>
              <a:rPr lang="tr-TR" i="1">
                <a:solidFill>
                  <a:srgbClr val="002060"/>
                </a:solidFill>
              </a:rPr>
              <a:t> </a:t>
            </a:r>
            <a:r>
              <a:rPr lang="tr-TR" i="1" err="1">
                <a:solidFill>
                  <a:srgbClr val="002060"/>
                </a:solidFill>
              </a:rPr>
              <a:t>two</a:t>
            </a:r>
            <a:r>
              <a:rPr lang="tr-TR" i="1">
                <a:solidFill>
                  <a:srgbClr val="002060"/>
                </a:solidFill>
              </a:rPr>
              <a:t> (2) </a:t>
            </a:r>
            <a:r>
              <a:rPr lang="tr-TR" i="1" err="1">
                <a:solidFill>
                  <a:srgbClr val="002060"/>
                </a:solidFill>
              </a:rPr>
              <a:t>out</a:t>
            </a:r>
            <a:r>
              <a:rPr lang="tr-TR" i="1">
                <a:solidFill>
                  <a:srgbClr val="002060"/>
                </a:solidFill>
              </a:rPr>
              <a:t> of </a:t>
            </a:r>
            <a:r>
              <a:rPr lang="tr-TR" i="1" err="1">
                <a:solidFill>
                  <a:srgbClr val="002060"/>
                </a:solidFill>
              </a:rPr>
              <a:t>three</a:t>
            </a:r>
            <a:r>
              <a:rPr lang="tr-TR" i="1">
                <a:solidFill>
                  <a:srgbClr val="002060"/>
                </a:solidFill>
              </a:rPr>
              <a:t> (3) </a:t>
            </a:r>
            <a:r>
              <a:rPr lang="tr-TR" i="1" err="1">
                <a:solidFill>
                  <a:srgbClr val="002060"/>
                </a:solidFill>
              </a:rPr>
              <a:t>following</a:t>
            </a:r>
            <a:r>
              <a:rPr lang="tr-TR" i="1">
                <a:solidFill>
                  <a:srgbClr val="002060"/>
                </a:solidFill>
              </a:rPr>
              <a:t> </a:t>
            </a:r>
            <a:r>
              <a:rPr lang="tr-TR" i="1" err="1">
                <a:solidFill>
                  <a:srgbClr val="002060"/>
                </a:solidFill>
              </a:rPr>
              <a:t>criteria</a:t>
            </a:r>
            <a:r>
              <a:rPr lang="tr-TR" i="1">
                <a:solidFill>
                  <a:srgbClr val="002060"/>
                </a:solidFill>
              </a:rPr>
              <a:t> </a:t>
            </a:r>
            <a:r>
              <a:rPr lang="tr-TR" i="1" err="1">
                <a:solidFill>
                  <a:srgbClr val="002060"/>
                </a:solidFill>
              </a:rPr>
              <a:t>are</a:t>
            </a:r>
            <a:r>
              <a:rPr lang="tr-TR" i="1">
                <a:solidFill>
                  <a:srgbClr val="002060"/>
                </a:solidFill>
              </a:rPr>
              <a:t> </a:t>
            </a:r>
            <a:r>
              <a:rPr lang="tr-TR" i="1" err="1">
                <a:solidFill>
                  <a:srgbClr val="002060"/>
                </a:solidFill>
              </a:rPr>
              <a:t>exceeded</a:t>
            </a:r>
            <a:r>
              <a:rPr lang="tr-TR" i="1">
                <a:solidFill>
                  <a:srgbClr val="002060"/>
                </a:solidFill>
              </a:rPr>
              <a:t> </a:t>
            </a:r>
            <a:r>
              <a:rPr lang="tr-TR" i="1" err="1">
                <a:solidFill>
                  <a:srgbClr val="002060"/>
                </a:solidFill>
              </a:rPr>
              <a:t>for</a:t>
            </a:r>
            <a:r>
              <a:rPr lang="tr-TR" i="1">
                <a:solidFill>
                  <a:srgbClr val="002060"/>
                </a:solidFill>
              </a:rPr>
              <a:t> </a:t>
            </a:r>
            <a:r>
              <a:rPr lang="tr-TR" i="1" err="1">
                <a:solidFill>
                  <a:srgbClr val="002060"/>
                </a:solidFill>
              </a:rPr>
              <a:t>two</a:t>
            </a:r>
            <a:r>
              <a:rPr lang="tr-TR" i="1">
                <a:solidFill>
                  <a:srgbClr val="002060"/>
                </a:solidFill>
              </a:rPr>
              <a:t> (2)</a:t>
            </a:r>
            <a:r>
              <a:rPr lang="tr-TR" i="1" err="1">
                <a:solidFill>
                  <a:srgbClr val="002060"/>
                </a:solidFill>
              </a:rPr>
              <a:t>consecutive</a:t>
            </a:r>
            <a:r>
              <a:rPr lang="tr-TR" i="1">
                <a:solidFill>
                  <a:srgbClr val="002060"/>
                </a:solidFill>
              </a:rPr>
              <a:t> </a:t>
            </a:r>
            <a:r>
              <a:rPr lang="tr-TR" i="1" err="1">
                <a:solidFill>
                  <a:srgbClr val="002060"/>
                </a:solidFill>
              </a:rPr>
              <a:t>years</a:t>
            </a:r>
            <a:r>
              <a:rPr lang="tr-TR" i="1">
                <a:solidFill>
                  <a:srgbClr val="002060"/>
                </a:solidFill>
              </a:rPr>
              <a:t>: </a:t>
            </a:r>
            <a:endParaRPr lang="tr-TR">
              <a:solidFill>
                <a:srgbClr val="002060"/>
              </a:solidFill>
            </a:endParaRPr>
          </a:p>
          <a:p>
            <a:r>
              <a:rPr lang="tr-TR" b="1">
                <a:solidFill>
                  <a:srgbClr val="002060"/>
                </a:solidFill>
              </a:rPr>
              <a:t>• </a:t>
            </a:r>
            <a:r>
              <a:rPr lang="tr-TR" i="1">
                <a:solidFill>
                  <a:srgbClr val="002060"/>
                </a:solidFill>
              </a:rPr>
              <a:t>Total </a:t>
            </a:r>
            <a:r>
              <a:rPr lang="tr-TR" i="1" err="1">
                <a:solidFill>
                  <a:srgbClr val="002060"/>
                </a:solidFill>
              </a:rPr>
              <a:t>Assets</a:t>
            </a:r>
            <a:r>
              <a:rPr lang="tr-TR" i="1">
                <a:solidFill>
                  <a:srgbClr val="002060"/>
                </a:solidFill>
              </a:rPr>
              <a:t> &gt; €2,5 </a:t>
            </a:r>
            <a:r>
              <a:rPr lang="tr-TR" i="1" err="1">
                <a:solidFill>
                  <a:srgbClr val="002060"/>
                </a:solidFill>
              </a:rPr>
              <a:t>millions</a:t>
            </a:r>
            <a:r>
              <a:rPr lang="tr-TR" i="1">
                <a:solidFill>
                  <a:srgbClr val="002060"/>
                </a:solidFill>
              </a:rPr>
              <a:t>,</a:t>
            </a:r>
            <a:br>
              <a:rPr lang="tr-TR" i="1">
                <a:solidFill>
                  <a:srgbClr val="002060"/>
                </a:solidFill>
              </a:rPr>
            </a:br>
            <a:r>
              <a:rPr lang="tr-TR" b="1">
                <a:solidFill>
                  <a:srgbClr val="002060"/>
                </a:solidFill>
              </a:rPr>
              <a:t>• </a:t>
            </a:r>
            <a:r>
              <a:rPr lang="tr-TR" i="1">
                <a:solidFill>
                  <a:srgbClr val="002060"/>
                </a:solidFill>
              </a:rPr>
              <a:t>Net </a:t>
            </a:r>
            <a:r>
              <a:rPr lang="tr-TR" i="1" err="1">
                <a:solidFill>
                  <a:srgbClr val="002060"/>
                </a:solidFill>
              </a:rPr>
              <a:t>Turnover</a:t>
            </a:r>
            <a:r>
              <a:rPr lang="tr-TR" i="1">
                <a:solidFill>
                  <a:srgbClr val="002060"/>
                </a:solidFill>
              </a:rPr>
              <a:t> &gt; € 5 </a:t>
            </a:r>
            <a:r>
              <a:rPr lang="tr-TR" i="1" err="1">
                <a:solidFill>
                  <a:srgbClr val="002060"/>
                </a:solidFill>
              </a:rPr>
              <a:t>millions</a:t>
            </a:r>
            <a:r>
              <a:rPr lang="tr-TR" i="1">
                <a:solidFill>
                  <a:srgbClr val="002060"/>
                </a:solidFill>
              </a:rPr>
              <a:t>,</a:t>
            </a:r>
            <a:br>
              <a:rPr lang="tr-TR" i="1">
                <a:solidFill>
                  <a:srgbClr val="002060"/>
                </a:solidFill>
              </a:rPr>
            </a:br>
            <a:r>
              <a:rPr lang="tr-TR" b="1">
                <a:solidFill>
                  <a:srgbClr val="002060"/>
                </a:solidFill>
              </a:rPr>
              <a:t>• </a:t>
            </a:r>
            <a:r>
              <a:rPr lang="tr-TR" i="1" err="1">
                <a:solidFill>
                  <a:srgbClr val="002060"/>
                </a:solidFill>
              </a:rPr>
              <a:t>Average</a:t>
            </a:r>
            <a:r>
              <a:rPr lang="tr-TR" i="1">
                <a:solidFill>
                  <a:srgbClr val="002060"/>
                </a:solidFill>
              </a:rPr>
              <a:t> </a:t>
            </a:r>
            <a:r>
              <a:rPr lang="tr-TR" i="1" err="1">
                <a:solidFill>
                  <a:srgbClr val="002060"/>
                </a:solidFill>
              </a:rPr>
              <a:t>Staff</a:t>
            </a:r>
            <a:r>
              <a:rPr lang="tr-TR" i="1">
                <a:solidFill>
                  <a:srgbClr val="002060"/>
                </a:solidFill>
              </a:rPr>
              <a:t> &gt; 50 </a:t>
            </a:r>
            <a:r>
              <a:rPr lang="tr-TR" i="1" err="1">
                <a:solidFill>
                  <a:srgbClr val="002060"/>
                </a:solidFill>
              </a:rPr>
              <a:t>employees</a:t>
            </a:r>
            <a:r>
              <a:rPr lang="tr-TR" i="1">
                <a:solidFill>
                  <a:srgbClr val="002060"/>
                </a:solidFill>
              </a:rPr>
              <a:t> </a:t>
            </a:r>
            <a:endParaRPr lang="tr-TR">
              <a:solidFill>
                <a:srgbClr val="002060"/>
              </a:solidFill>
            </a:endParaRPr>
          </a:p>
          <a:p>
            <a:pPr algn="just"/>
            <a:r>
              <a:rPr lang="tr-TR" i="1" smtClean="0">
                <a:solidFill>
                  <a:srgbClr val="002060"/>
                </a:solidFill>
              </a:rPr>
              <a:t>Since </a:t>
            </a:r>
            <a:r>
              <a:rPr lang="tr-TR" b="1" i="1" err="1">
                <a:solidFill>
                  <a:srgbClr val="002060"/>
                </a:solidFill>
              </a:rPr>
              <a:t>the</a:t>
            </a:r>
            <a:r>
              <a:rPr lang="tr-TR" b="1" i="1">
                <a:solidFill>
                  <a:srgbClr val="002060"/>
                </a:solidFill>
              </a:rPr>
              <a:t> </a:t>
            </a:r>
            <a:r>
              <a:rPr lang="tr-TR" b="1" i="1" err="1">
                <a:solidFill>
                  <a:srgbClr val="002060"/>
                </a:solidFill>
              </a:rPr>
              <a:t>Ministerial</a:t>
            </a:r>
            <a:r>
              <a:rPr lang="tr-TR" b="1" i="1">
                <a:solidFill>
                  <a:srgbClr val="002060"/>
                </a:solidFill>
              </a:rPr>
              <a:t> </a:t>
            </a:r>
            <a:r>
              <a:rPr lang="tr-TR" b="1" i="1" err="1">
                <a:solidFill>
                  <a:srgbClr val="002060"/>
                </a:solidFill>
              </a:rPr>
              <a:t>Decision</a:t>
            </a:r>
            <a:r>
              <a:rPr lang="tr-TR" b="1" i="1">
                <a:solidFill>
                  <a:srgbClr val="002060"/>
                </a:solidFill>
              </a:rPr>
              <a:t> </a:t>
            </a:r>
            <a:r>
              <a:rPr lang="tr-TR" b="1" i="1" err="1">
                <a:solidFill>
                  <a:srgbClr val="002060"/>
                </a:solidFill>
              </a:rPr>
              <a:t>does</a:t>
            </a:r>
            <a:r>
              <a:rPr lang="tr-TR" b="1" i="1">
                <a:solidFill>
                  <a:srgbClr val="002060"/>
                </a:solidFill>
              </a:rPr>
              <a:t> not </a:t>
            </a:r>
            <a:r>
              <a:rPr lang="tr-TR" b="1" i="1" err="1">
                <a:solidFill>
                  <a:srgbClr val="002060"/>
                </a:solidFill>
              </a:rPr>
              <a:t>explicitly</a:t>
            </a:r>
            <a:r>
              <a:rPr lang="tr-TR" b="1" i="1">
                <a:solidFill>
                  <a:srgbClr val="002060"/>
                </a:solidFill>
              </a:rPr>
              <a:t> </a:t>
            </a:r>
            <a:r>
              <a:rPr lang="tr-TR" b="1" i="1" err="1">
                <a:solidFill>
                  <a:srgbClr val="002060"/>
                </a:solidFill>
              </a:rPr>
              <a:t>state</a:t>
            </a:r>
            <a:r>
              <a:rPr lang="tr-TR" b="1" i="1">
                <a:solidFill>
                  <a:srgbClr val="002060"/>
                </a:solidFill>
              </a:rPr>
              <a:t> </a:t>
            </a:r>
            <a:r>
              <a:rPr lang="tr-TR" b="1" i="1" err="1">
                <a:solidFill>
                  <a:srgbClr val="002060"/>
                </a:solidFill>
              </a:rPr>
              <a:t>which</a:t>
            </a:r>
            <a:r>
              <a:rPr lang="tr-TR" b="1" i="1">
                <a:solidFill>
                  <a:srgbClr val="002060"/>
                </a:solidFill>
              </a:rPr>
              <a:t> </a:t>
            </a:r>
            <a:r>
              <a:rPr lang="tr-TR" b="1" i="1" err="1">
                <a:solidFill>
                  <a:srgbClr val="002060"/>
                </a:solidFill>
              </a:rPr>
              <a:t>companies</a:t>
            </a:r>
            <a:r>
              <a:rPr lang="tr-TR" b="1" i="1">
                <a:solidFill>
                  <a:srgbClr val="002060"/>
                </a:solidFill>
              </a:rPr>
              <a:t> </a:t>
            </a:r>
            <a:r>
              <a:rPr lang="tr-TR" b="1" i="1" err="1">
                <a:solidFill>
                  <a:srgbClr val="002060"/>
                </a:solidFill>
              </a:rPr>
              <a:t>should</a:t>
            </a:r>
            <a:r>
              <a:rPr lang="tr-TR" b="1" i="1">
                <a:solidFill>
                  <a:srgbClr val="002060"/>
                </a:solidFill>
              </a:rPr>
              <a:t> be </a:t>
            </a:r>
            <a:r>
              <a:rPr lang="tr-TR" b="1" i="1" err="1">
                <a:solidFill>
                  <a:srgbClr val="002060"/>
                </a:solidFill>
              </a:rPr>
              <a:t>obligatorily</a:t>
            </a:r>
            <a:r>
              <a:rPr lang="tr-TR" b="1" i="1">
                <a:solidFill>
                  <a:srgbClr val="002060"/>
                </a:solidFill>
              </a:rPr>
              <a:t> </a:t>
            </a:r>
            <a:r>
              <a:rPr lang="tr-TR" b="1" i="1" err="1">
                <a:solidFill>
                  <a:srgbClr val="002060"/>
                </a:solidFill>
              </a:rPr>
              <a:t>audited</a:t>
            </a:r>
            <a:r>
              <a:rPr lang="tr-TR" b="1" i="1">
                <a:solidFill>
                  <a:srgbClr val="002060"/>
                </a:solidFill>
              </a:rPr>
              <a:t> </a:t>
            </a:r>
            <a:r>
              <a:rPr lang="tr-TR" i="1" err="1">
                <a:solidFill>
                  <a:srgbClr val="002060"/>
                </a:solidFill>
              </a:rPr>
              <a:t>by</a:t>
            </a:r>
            <a:r>
              <a:rPr lang="tr-TR" i="1">
                <a:solidFill>
                  <a:srgbClr val="002060"/>
                </a:solidFill>
              </a:rPr>
              <a:t> </a:t>
            </a:r>
            <a:r>
              <a:rPr lang="tr-TR" i="1" err="1">
                <a:solidFill>
                  <a:srgbClr val="002060"/>
                </a:solidFill>
              </a:rPr>
              <a:t>Certified</a:t>
            </a:r>
            <a:r>
              <a:rPr lang="tr-TR" i="1">
                <a:solidFill>
                  <a:srgbClr val="002060"/>
                </a:solidFill>
              </a:rPr>
              <a:t> </a:t>
            </a:r>
            <a:r>
              <a:rPr lang="tr-TR" i="1" err="1">
                <a:solidFill>
                  <a:srgbClr val="002060"/>
                </a:solidFill>
              </a:rPr>
              <a:t>Auditors</a:t>
            </a:r>
            <a:r>
              <a:rPr lang="tr-TR" i="1">
                <a:solidFill>
                  <a:srgbClr val="002060"/>
                </a:solidFill>
              </a:rPr>
              <a:t> / </a:t>
            </a:r>
            <a:r>
              <a:rPr lang="tr-TR" i="1" err="1">
                <a:solidFill>
                  <a:srgbClr val="002060"/>
                </a:solidFill>
              </a:rPr>
              <a:t>Audit</a:t>
            </a:r>
            <a:r>
              <a:rPr lang="tr-TR" i="1">
                <a:solidFill>
                  <a:srgbClr val="002060"/>
                </a:solidFill>
              </a:rPr>
              <a:t> </a:t>
            </a:r>
            <a:r>
              <a:rPr lang="tr-TR" i="1" err="1">
                <a:solidFill>
                  <a:srgbClr val="002060"/>
                </a:solidFill>
              </a:rPr>
              <a:t>Firms</a:t>
            </a:r>
            <a:r>
              <a:rPr lang="tr-TR" i="1">
                <a:solidFill>
                  <a:srgbClr val="002060"/>
                </a:solidFill>
              </a:rPr>
              <a:t> </a:t>
            </a:r>
            <a:r>
              <a:rPr lang="tr-TR" i="1" err="1">
                <a:solidFill>
                  <a:srgbClr val="002060"/>
                </a:solidFill>
              </a:rPr>
              <a:t>for</a:t>
            </a:r>
            <a:r>
              <a:rPr lang="tr-TR" i="1">
                <a:solidFill>
                  <a:srgbClr val="002060"/>
                </a:solidFill>
              </a:rPr>
              <a:t> </a:t>
            </a:r>
            <a:r>
              <a:rPr lang="tr-TR" i="1" err="1">
                <a:solidFill>
                  <a:srgbClr val="002060"/>
                </a:solidFill>
              </a:rPr>
              <a:t>the</a:t>
            </a:r>
            <a:r>
              <a:rPr lang="tr-TR" i="1">
                <a:solidFill>
                  <a:srgbClr val="002060"/>
                </a:solidFill>
              </a:rPr>
              <a:t> </a:t>
            </a:r>
            <a:r>
              <a:rPr lang="tr-TR" i="1" err="1">
                <a:solidFill>
                  <a:srgbClr val="002060"/>
                </a:solidFill>
              </a:rPr>
              <a:t>purpose</a:t>
            </a:r>
            <a:r>
              <a:rPr lang="tr-TR" i="1">
                <a:solidFill>
                  <a:srgbClr val="002060"/>
                </a:solidFill>
              </a:rPr>
              <a:t> of </a:t>
            </a:r>
            <a:r>
              <a:rPr lang="tr-TR" b="1" i="1" err="1">
                <a:solidFill>
                  <a:srgbClr val="002060"/>
                </a:solidFill>
              </a:rPr>
              <a:t>issuance</a:t>
            </a:r>
            <a:r>
              <a:rPr lang="tr-TR" b="1" i="1">
                <a:solidFill>
                  <a:srgbClr val="002060"/>
                </a:solidFill>
              </a:rPr>
              <a:t> of </a:t>
            </a:r>
            <a:r>
              <a:rPr lang="tr-TR" b="1" i="1" err="1">
                <a:solidFill>
                  <a:srgbClr val="002060"/>
                </a:solidFill>
              </a:rPr>
              <a:t>the</a:t>
            </a:r>
            <a:r>
              <a:rPr lang="tr-TR" b="1" i="1">
                <a:solidFill>
                  <a:srgbClr val="002060"/>
                </a:solidFill>
              </a:rPr>
              <a:t> </a:t>
            </a:r>
            <a:r>
              <a:rPr lang="tr-TR" b="1" i="1" err="1">
                <a:solidFill>
                  <a:srgbClr val="002060"/>
                </a:solidFill>
              </a:rPr>
              <a:t>Tax</a:t>
            </a:r>
            <a:r>
              <a:rPr lang="tr-TR" b="1" i="1">
                <a:solidFill>
                  <a:srgbClr val="002060"/>
                </a:solidFill>
              </a:rPr>
              <a:t> </a:t>
            </a:r>
            <a:r>
              <a:rPr lang="tr-TR" b="1" i="1" err="1">
                <a:solidFill>
                  <a:srgbClr val="002060"/>
                </a:solidFill>
              </a:rPr>
              <a:t>Certificate</a:t>
            </a:r>
            <a:r>
              <a:rPr lang="tr-TR" b="1" i="1">
                <a:solidFill>
                  <a:srgbClr val="002060"/>
                </a:solidFill>
              </a:rPr>
              <a:t>,</a:t>
            </a:r>
            <a:r>
              <a:rPr lang="tr-TR" i="1">
                <a:solidFill>
                  <a:srgbClr val="002060"/>
                </a:solidFill>
              </a:rPr>
              <a:t> </a:t>
            </a:r>
            <a:r>
              <a:rPr lang="tr-TR" i="1" err="1">
                <a:solidFill>
                  <a:srgbClr val="002060"/>
                </a:solidFill>
              </a:rPr>
              <a:t>respective</a:t>
            </a:r>
            <a:r>
              <a:rPr lang="tr-TR" i="1">
                <a:solidFill>
                  <a:srgbClr val="002060"/>
                </a:solidFill>
              </a:rPr>
              <a:t> </a:t>
            </a:r>
            <a:r>
              <a:rPr lang="tr-TR" i="1" err="1">
                <a:solidFill>
                  <a:srgbClr val="002060"/>
                </a:solidFill>
              </a:rPr>
              <a:t>clarifications</a:t>
            </a:r>
            <a:r>
              <a:rPr lang="tr-TR" i="1">
                <a:solidFill>
                  <a:srgbClr val="002060"/>
                </a:solidFill>
              </a:rPr>
              <a:t> </a:t>
            </a:r>
            <a:r>
              <a:rPr lang="tr-TR" i="1" err="1">
                <a:solidFill>
                  <a:srgbClr val="002060"/>
                </a:solidFill>
              </a:rPr>
              <a:t>are</a:t>
            </a:r>
            <a:r>
              <a:rPr lang="tr-TR" i="1">
                <a:solidFill>
                  <a:srgbClr val="002060"/>
                </a:solidFill>
              </a:rPr>
              <a:t> </a:t>
            </a:r>
            <a:r>
              <a:rPr lang="tr-TR" i="1" err="1">
                <a:solidFill>
                  <a:srgbClr val="002060"/>
                </a:solidFill>
              </a:rPr>
              <a:t>expected</a:t>
            </a:r>
            <a:r>
              <a:rPr lang="tr-TR" i="1">
                <a:solidFill>
                  <a:srgbClr val="002060"/>
                </a:solidFill>
              </a:rPr>
              <a:t>. </a:t>
            </a:r>
            <a:endParaRPr lang="tr-TR">
              <a:solidFill>
                <a:srgbClr val="002060"/>
              </a:solidFill>
            </a:endParaRPr>
          </a:p>
          <a:p>
            <a:endParaRPr lang="tr-TR"/>
          </a:p>
        </p:txBody>
      </p:sp>
    </p:spTree>
    <p:extLst>
      <p:ext uri="{BB962C8B-B14F-4D97-AF65-F5344CB8AC3E}">
        <p14:creationId xmlns:p14="http://schemas.microsoft.com/office/powerpoint/2010/main" val="1744158439"/>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a:t>CERTIFICATION OF TAX RETURNS IN GREECE</a:t>
            </a:r>
          </a:p>
        </p:txBody>
      </p:sp>
      <p:sp>
        <p:nvSpPr>
          <p:cNvPr id="3" name="İçerik Yer Tutucusu 2"/>
          <p:cNvSpPr>
            <a:spLocks noGrp="1"/>
          </p:cNvSpPr>
          <p:nvPr>
            <p:ph idx="1"/>
          </p:nvPr>
        </p:nvSpPr>
        <p:spPr>
          <a:xfrm>
            <a:off x="4320381" y="1152525"/>
            <a:ext cx="4033044" cy="4751388"/>
          </a:xfrm>
        </p:spPr>
        <p:txBody>
          <a:bodyPr/>
          <a:lstStyle/>
          <a:p>
            <a:r>
              <a:rPr lang="tr-TR" sz="1800" b="1" dirty="0" err="1"/>
              <a:t>Who</a:t>
            </a:r>
            <a:r>
              <a:rPr lang="tr-TR" sz="1800" b="1" dirty="0"/>
              <a:t> </a:t>
            </a:r>
            <a:r>
              <a:rPr lang="tr-TR" sz="1800" b="1" dirty="0" err="1"/>
              <a:t>issues</a:t>
            </a:r>
            <a:r>
              <a:rPr lang="tr-TR" sz="1800" b="1" dirty="0"/>
              <a:t> </a:t>
            </a:r>
            <a:r>
              <a:rPr lang="tr-TR" sz="1800" b="1" dirty="0" err="1"/>
              <a:t>the</a:t>
            </a:r>
            <a:r>
              <a:rPr lang="tr-TR" sz="1800" b="1" dirty="0"/>
              <a:t> </a:t>
            </a:r>
            <a:r>
              <a:rPr lang="tr-TR" sz="1800" b="1" dirty="0" err="1"/>
              <a:t>Tax</a:t>
            </a:r>
            <a:r>
              <a:rPr lang="tr-TR" sz="1800" b="1" dirty="0"/>
              <a:t> </a:t>
            </a:r>
            <a:r>
              <a:rPr lang="tr-TR" sz="1800" b="1" dirty="0" err="1"/>
              <a:t>certificate</a:t>
            </a:r>
            <a:r>
              <a:rPr lang="tr-TR" sz="1800" b="1" dirty="0"/>
              <a:t> </a:t>
            </a:r>
            <a:r>
              <a:rPr lang="tr-TR" sz="1800" b="1" dirty="0" smtClean="0"/>
              <a:t>in </a:t>
            </a:r>
            <a:r>
              <a:rPr lang="tr-TR" sz="1800" b="1" dirty="0" err="1" smtClean="0"/>
              <a:t>Greece</a:t>
            </a:r>
            <a:r>
              <a:rPr lang="tr-TR" sz="1800" b="1" dirty="0" smtClean="0"/>
              <a:t>.</a:t>
            </a:r>
            <a:endParaRPr lang="tr-TR" sz="1800" dirty="0"/>
          </a:p>
          <a:p>
            <a:r>
              <a:rPr lang="tr-TR" sz="1800" dirty="0" err="1"/>
              <a:t>It</a:t>
            </a:r>
            <a:r>
              <a:rPr lang="tr-TR" sz="1800" dirty="0"/>
              <a:t> is not </a:t>
            </a:r>
            <a:r>
              <a:rPr lang="tr-TR" sz="1800" dirty="0" err="1"/>
              <a:t>clear</a:t>
            </a:r>
            <a:r>
              <a:rPr lang="tr-TR" sz="1800" dirty="0"/>
              <a:t> </a:t>
            </a:r>
            <a:r>
              <a:rPr lang="tr-TR" sz="1800" dirty="0" err="1"/>
              <a:t>from</a:t>
            </a:r>
            <a:r>
              <a:rPr lang="tr-TR" sz="1800" dirty="0"/>
              <a:t> </a:t>
            </a:r>
            <a:r>
              <a:rPr lang="tr-TR" sz="1800" dirty="0" err="1"/>
              <a:t>article</a:t>
            </a:r>
            <a:r>
              <a:rPr lang="tr-TR" sz="1800" dirty="0"/>
              <a:t> 82 par. 5 of </a:t>
            </a:r>
            <a:r>
              <a:rPr lang="tr-TR" sz="1800" dirty="0" err="1"/>
              <a:t>law</a:t>
            </a:r>
            <a:r>
              <a:rPr lang="tr-TR" sz="1800" dirty="0"/>
              <a:t> 2238/1994 </a:t>
            </a:r>
            <a:r>
              <a:rPr lang="tr-TR" sz="1800" dirty="0" err="1"/>
              <a:t>whether</a:t>
            </a:r>
            <a:r>
              <a:rPr lang="tr-TR" sz="1800" dirty="0"/>
              <a:t> </a:t>
            </a:r>
            <a:r>
              <a:rPr lang="tr-TR" sz="1800" dirty="0" err="1"/>
              <a:t>the</a:t>
            </a:r>
            <a:r>
              <a:rPr lang="tr-TR" sz="1800" dirty="0"/>
              <a:t> </a:t>
            </a:r>
            <a:r>
              <a:rPr lang="tr-TR" sz="1800" dirty="0" err="1"/>
              <a:t>Tax</a:t>
            </a:r>
            <a:r>
              <a:rPr lang="tr-TR" sz="1800" dirty="0"/>
              <a:t> </a:t>
            </a:r>
            <a:r>
              <a:rPr lang="tr-TR" sz="1800" dirty="0" err="1"/>
              <a:t>Certificate</a:t>
            </a:r>
            <a:r>
              <a:rPr lang="tr-TR" sz="1800" dirty="0"/>
              <a:t> </a:t>
            </a:r>
            <a:r>
              <a:rPr lang="tr-TR" sz="1800" dirty="0" err="1"/>
              <a:t>may</a:t>
            </a:r>
            <a:r>
              <a:rPr lang="tr-TR" sz="1800" dirty="0"/>
              <a:t> be </a:t>
            </a:r>
            <a:r>
              <a:rPr lang="tr-TR" sz="1800" dirty="0" err="1"/>
              <a:t>issued</a:t>
            </a:r>
            <a:r>
              <a:rPr lang="tr-TR" sz="1800" dirty="0"/>
              <a:t> </a:t>
            </a:r>
            <a:r>
              <a:rPr lang="tr-TR" sz="1800" dirty="0" err="1"/>
              <a:t>by</a:t>
            </a:r>
            <a:r>
              <a:rPr lang="tr-TR" sz="1800" dirty="0"/>
              <a:t> a</a:t>
            </a:r>
            <a:r>
              <a:rPr lang="tr-TR" sz="1800" u="sng" dirty="0">
                <a:solidFill>
                  <a:srgbClr val="FF0000"/>
                </a:solidFill>
              </a:rPr>
              <a:t> </a:t>
            </a:r>
            <a:r>
              <a:rPr lang="tr-TR" sz="1800" u="sng" dirty="0" err="1">
                <a:solidFill>
                  <a:srgbClr val="FF0000"/>
                </a:solidFill>
              </a:rPr>
              <a:t>Certified</a:t>
            </a:r>
            <a:r>
              <a:rPr lang="tr-TR" sz="1800" u="sng" dirty="0">
                <a:solidFill>
                  <a:srgbClr val="FF0000"/>
                </a:solidFill>
              </a:rPr>
              <a:t> </a:t>
            </a:r>
            <a:r>
              <a:rPr lang="tr-TR" sz="1800" u="sng" dirty="0" err="1">
                <a:solidFill>
                  <a:srgbClr val="FF0000"/>
                </a:solidFill>
              </a:rPr>
              <a:t>Auditor</a:t>
            </a:r>
            <a:r>
              <a:rPr lang="tr-TR" sz="1800" u="sng" dirty="0">
                <a:solidFill>
                  <a:srgbClr val="FF0000"/>
                </a:solidFill>
              </a:rPr>
              <a:t> / </a:t>
            </a:r>
            <a:r>
              <a:rPr lang="tr-TR" sz="1800" u="sng" dirty="0" err="1">
                <a:solidFill>
                  <a:srgbClr val="FF0000"/>
                </a:solidFill>
              </a:rPr>
              <a:t>Audit</a:t>
            </a:r>
            <a:r>
              <a:rPr lang="tr-TR" sz="1800" u="sng" dirty="0">
                <a:solidFill>
                  <a:srgbClr val="FF0000"/>
                </a:solidFill>
              </a:rPr>
              <a:t> </a:t>
            </a:r>
            <a:r>
              <a:rPr lang="tr-TR" sz="1800" u="sng" dirty="0" err="1">
                <a:solidFill>
                  <a:srgbClr val="FF0000"/>
                </a:solidFill>
              </a:rPr>
              <a:t>Firm</a:t>
            </a:r>
            <a:r>
              <a:rPr lang="tr-TR" sz="1800" u="sng" dirty="0">
                <a:solidFill>
                  <a:srgbClr val="FF0000"/>
                </a:solidFill>
              </a:rPr>
              <a:t> </a:t>
            </a:r>
            <a:r>
              <a:rPr lang="tr-TR" sz="1800" u="sng" dirty="0" err="1">
                <a:solidFill>
                  <a:srgbClr val="FF0000"/>
                </a:solidFill>
              </a:rPr>
              <a:t>other</a:t>
            </a:r>
            <a:r>
              <a:rPr lang="tr-TR" sz="1800" u="sng" dirty="0">
                <a:solidFill>
                  <a:srgbClr val="FF0000"/>
                </a:solidFill>
              </a:rPr>
              <a:t> </a:t>
            </a:r>
            <a:r>
              <a:rPr lang="tr-TR" sz="1800" u="sng" dirty="0" err="1">
                <a:solidFill>
                  <a:srgbClr val="FF0000"/>
                </a:solidFill>
              </a:rPr>
              <a:t>than</a:t>
            </a:r>
            <a:r>
              <a:rPr lang="tr-TR" sz="1800" u="sng" dirty="0">
                <a:solidFill>
                  <a:srgbClr val="FF0000"/>
                </a:solidFill>
              </a:rPr>
              <a:t> </a:t>
            </a:r>
            <a:r>
              <a:rPr lang="tr-TR" sz="1800" u="sng" dirty="0" err="1">
                <a:solidFill>
                  <a:srgbClr val="FF0000"/>
                </a:solidFill>
              </a:rPr>
              <a:t>the</a:t>
            </a:r>
            <a:r>
              <a:rPr lang="tr-TR" sz="1800" u="sng" dirty="0">
                <a:solidFill>
                  <a:srgbClr val="FF0000"/>
                </a:solidFill>
              </a:rPr>
              <a:t> </a:t>
            </a:r>
            <a:r>
              <a:rPr lang="tr-TR" sz="1800" u="sng" dirty="0" err="1">
                <a:solidFill>
                  <a:srgbClr val="FF0000"/>
                </a:solidFill>
              </a:rPr>
              <a:t>one</a:t>
            </a:r>
            <a:r>
              <a:rPr lang="tr-TR" sz="1800" u="sng" dirty="0">
                <a:solidFill>
                  <a:srgbClr val="FF0000"/>
                </a:solidFill>
              </a:rPr>
              <a:t> </a:t>
            </a:r>
            <a:r>
              <a:rPr lang="tr-TR" sz="1800" u="sng" dirty="0" err="1">
                <a:solidFill>
                  <a:srgbClr val="FF0000"/>
                </a:solidFill>
              </a:rPr>
              <a:t>undertaking</a:t>
            </a:r>
            <a:r>
              <a:rPr lang="tr-TR" sz="1800" u="sng" dirty="0">
                <a:solidFill>
                  <a:srgbClr val="FF0000"/>
                </a:solidFill>
              </a:rPr>
              <a:t> </a:t>
            </a:r>
            <a:r>
              <a:rPr lang="tr-TR" sz="1800" u="sng" dirty="0" err="1">
                <a:solidFill>
                  <a:srgbClr val="FF0000"/>
                </a:solidFill>
              </a:rPr>
              <a:t>the</a:t>
            </a:r>
            <a:r>
              <a:rPr lang="tr-TR" sz="1800" u="sng" dirty="0">
                <a:solidFill>
                  <a:srgbClr val="FF0000"/>
                </a:solidFill>
              </a:rPr>
              <a:t> </a:t>
            </a:r>
            <a:r>
              <a:rPr lang="tr-TR" sz="1800" u="sng" dirty="0" err="1">
                <a:solidFill>
                  <a:srgbClr val="FF0000"/>
                </a:solidFill>
              </a:rPr>
              <a:t>statutory</a:t>
            </a:r>
            <a:r>
              <a:rPr lang="tr-TR" sz="1800" u="sng" dirty="0">
                <a:solidFill>
                  <a:srgbClr val="FF0000"/>
                </a:solidFill>
              </a:rPr>
              <a:t> </a:t>
            </a:r>
            <a:r>
              <a:rPr lang="tr-TR" sz="1800" u="sng" dirty="0" err="1">
                <a:solidFill>
                  <a:srgbClr val="FF0000"/>
                </a:solidFill>
              </a:rPr>
              <a:t>audit</a:t>
            </a:r>
            <a:r>
              <a:rPr lang="tr-TR" sz="1800" u="sng" dirty="0">
                <a:solidFill>
                  <a:srgbClr val="FF0000"/>
                </a:solidFill>
              </a:rPr>
              <a:t>. </a:t>
            </a:r>
            <a:endParaRPr lang="tr-TR" sz="1800" u="sng" dirty="0" smtClean="0">
              <a:solidFill>
                <a:srgbClr val="FF0000"/>
              </a:solidFill>
            </a:endParaRPr>
          </a:p>
          <a:p>
            <a:r>
              <a:rPr lang="tr-TR" sz="1800" dirty="0" err="1" smtClean="0"/>
              <a:t>However</a:t>
            </a:r>
            <a:r>
              <a:rPr lang="tr-TR" sz="1800" dirty="0"/>
              <a:t>, </a:t>
            </a:r>
            <a:r>
              <a:rPr lang="tr-TR" sz="1800" dirty="0" err="1"/>
              <a:t>there</a:t>
            </a:r>
            <a:r>
              <a:rPr lang="tr-TR" sz="1800" dirty="0"/>
              <a:t> </a:t>
            </a:r>
            <a:r>
              <a:rPr lang="tr-TR" sz="1800" dirty="0" err="1"/>
              <a:t>are</a:t>
            </a:r>
            <a:r>
              <a:rPr lang="tr-TR" sz="1800" dirty="0"/>
              <a:t> </a:t>
            </a:r>
            <a:r>
              <a:rPr lang="tr-TR" sz="1800" dirty="0" err="1"/>
              <a:t>references</a:t>
            </a:r>
            <a:r>
              <a:rPr lang="tr-TR" sz="1800" dirty="0"/>
              <a:t> in </a:t>
            </a:r>
            <a:r>
              <a:rPr lang="tr-TR" sz="1800" dirty="0" err="1"/>
              <a:t>Ministerial</a:t>
            </a:r>
            <a:r>
              <a:rPr lang="tr-TR" sz="1800" dirty="0"/>
              <a:t> </a:t>
            </a:r>
            <a:r>
              <a:rPr lang="tr-TR" sz="1800" dirty="0" err="1"/>
              <a:t>Decision</a:t>
            </a:r>
            <a:r>
              <a:rPr lang="tr-TR" sz="1800" dirty="0"/>
              <a:t> POL 1159/2011, </a:t>
            </a:r>
            <a:r>
              <a:rPr lang="tr-TR" sz="1800" dirty="0" err="1"/>
              <a:t>from</a:t>
            </a:r>
            <a:r>
              <a:rPr lang="tr-TR" sz="1800" dirty="0"/>
              <a:t> </a:t>
            </a:r>
            <a:r>
              <a:rPr lang="tr-TR" sz="1800" dirty="0" err="1"/>
              <a:t>which</a:t>
            </a:r>
            <a:r>
              <a:rPr lang="tr-TR" sz="1800" dirty="0"/>
              <a:t> it </a:t>
            </a:r>
            <a:r>
              <a:rPr lang="tr-TR" sz="1800" dirty="0" err="1"/>
              <a:t>may</a:t>
            </a:r>
            <a:r>
              <a:rPr lang="tr-TR" sz="1800" dirty="0"/>
              <a:t> be </a:t>
            </a:r>
            <a:r>
              <a:rPr lang="tr-TR" sz="1800" dirty="0" err="1"/>
              <a:t>deduced</a:t>
            </a:r>
            <a:r>
              <a:rPr lang="tr-TR" sz="1800" dirty="0"/>
              <a:t> </a:t>
            </a:r>
            <a:r>
              <a:rPr lang="tr-TR" sz="1800" dirty="0" err="1"/>
              <a:t>that</a:t>
            </a:r>
            <a:r>
              <a:rPr lang="tr-TR" sz="1800" dirty="0"/>
              <a:t> </a:t>
            </a:r>
            <a:r>
              <a:rPr lang="tr-TR" sz="1800" dirty="0" err="1"/>
              <a:t>the</a:t>
            </a:r>
            <a:r>
              <a:rPr lang="tr-TR" sz="1800" dirty="0"/>
              <a:t> </a:t>
            </a:r>
            <a:r>
              <a:rPr lang="tr-TR" sz="1800" dirty="0" err="1"/>
              <a:t>Ministry’s</a:t>
            </a:r>
            <a:r>
              <a:rPr lang="tr-TR" sz="1800" dirty="0"/>
              <a:t> </a:t>
            </a:r>
            <a:r>
              <a:rPr lang="tr-TR" sz="1800" dirty="0" err="1"/>
              <a:t>intention</a:t>
            </a:r>
            <a:r>
              <a:rPr lang="tr-TR" sz="1800" dirty="0"/>
              <a:t> is </a:t>
            </a:r>
            <a:r>
              <a:rPr lang="tr-TR" sz="1800" dirty="0" err="1"/>
              <a:t>to</a:t>
            </a:r>
            <a:r>
              <a:rPr lang="tr-TR" sz="1800" dirty="0"/>
              <a:t> </a:t>
            </a:r>
            <a:r>
              <a:rPr lang="tr-TR" sz="1800" dirty="0" err="1"/>
              <a:t>provide</a:t>
            </a:r>
            <a:r>
              <a:rPr lang="tr-TR" sz="1800" dirty="0"/>
              <a:t> </a:t>
            </a:r>
            <a:r>
              <a:rPr lang="tr-TR" sz="1800" dirty="0" err="1"/>
              <a:t>that</a:t>
            </a:r>
            <a:r>
              <a:rPr lang="tr-TR" sz="1800" dirty="0"/>
              <a:t> </a:t>
            </a:r>
            <a:r>
              <a:rPr lang="tr-TR" sz="1800" u="sng" dirty="0" err="1">
                <a:solidFill>
                  <a:srgbClr val="002060"/>
                </a:solidFill>
              </a:rPr>
              <a:t>the</a:t>
            </a:r>
            <a:r>
              <a:rPr lang="tr-TR" sz="1800" u="sng" dirty="0">
                <a:solidFill>
                  <a:srgbClr val="002060"/>
                </a:solidFill>
              </a:rPr>
              <a:t> </a:t>
            </a:r>
            <a:r>
              <a:rPr lang="tr-TR" sz="1800" u="sng" dirty="0" err="1">
                <a:solidFill>
                  <a:srgbClr val="002060"/>
                </a:solidFill>
              </a:rPr>
              <a:t>Tax</a:t>
            </a:r>
            <a:r>
              <a:rPr lang="tr-TR" sz="1800" u="sng" dirty="0">
                <a:solidFill>
                  <a:srgbClr val="002060"/>
                </a:solidFill>
              </a:rPr>
              <a:t> </a:t>
            </a:r>
            <a:r>
              <a:rPr lang="tr-TR" sz="1800" u="sng" dirty="0" err="1">
                <a:solidFill>
                  <a:srgbClr val="002060"/>
                </a:solidFill>
              </a:rPr>
              <a:t>Certificate</a:t>
            </a:r>
            <a:r>
              <a:rPr lang="tr-TR" sz="1800" u="sng" dirty="0">
                <a:solidFill>
                  <a:srgbClr val="002060"/>
                </a:solidFill>
              </a:rPr>
              <a:t> </a:t>
            </a:r>
            <a:r>
              <a:rPr lang="tr-TR" sz="1800" u="sng" dirty="0" err="1">
                <a:solidFill>
                  <a:srgbClr val="002060"/>
                </a:solidFill>
              </a:rPr>
              <a:t>will</a:t>
            </a:r>
            <a:r>
              <a:rPr lang="tr-TR" sz="1800" u="sng" dirty="0">
                <a:solidFill>
                  <a:srgbClr val="002060"/>
                </a:solidFill>
              </a:rPr>
              <a:t> be </a:t>
            </a:r>
            <a:r>
              <a:rPr lang="tr-TR" sz="1800" u="sng" dirty="0" err="1">
                <a:solidFill>
                  <a:srgbClr val="002060"/>
                </a:solidFill>
              </a:rPr>
              <a:t>issued</a:t>
            </a:r>
            <a:r>
              <a:rPr lang="tr-TR" sz="1800" u="sng" dirty="0">
                <a:solidFill>
                  <a:srgbClr val="002060"/>
                </a:solidFill>
              </a:rPr>
              <a:t> </a:t>
            </a:r>
            <a:r>
              <a:rPr lang="tr-TR" sz="1800" u="sng" dirty="0" err="1">
                <a:solidFill>
                  <a:srgbClr val="002060"/>
                </a:solidFill>
              </a:rPr>
              <a:t>by</a:t>
            </a:r>
            <a:r>
              <a:rPr lang="tr-TR" sz="1800" u="sng" dirty="0">
                <a:solidFill>
                  <a:srgbClr val="002060"/>
                </a:solidFill>
              </a:rPr>
              <a:t> </a:t>
            </a:r>
            <a:r>
              <a:rPr lang="tr-TR" sz="1800" u="sng" dirty="0" err="1">
                <a:solidFill>
                  <a:srgbClr val="002060"/>
                </a:solidFill>
              </a:rPr>
              <a:t>the</a:t>
            </a:r>
            <a:r>
              <a:rPr lang="tr-TR" sz="1800" u="sng" dirty="0">
                <a:solidFill>
                  <a:srgbClr val="002060"/>
                </a:solidFill>
              </a:rPr>
              <a:t> </a:t>
            </a:r>
            <a:r>
              <a:rPr lang="tr-TR" sz="1800" u="sng" dirty="0" err="1">
                <a:solidFill>
                  <a:srgbClr val="002060"/>
                </a:solidFill>
              </a:rPr>
              <a:t>Certified</a:t>
            </a:r>
            <a:r>
              <a:rPr lang="tr-TR" sz="1800" u="sng" dirty="0">
                <a:solidFill>
                  <a:srgbClr val="002060"/>
                </a:solidFill>
              </a:rPr>
              <a:t> </a:t>
            </a:r>
            <a:r>
              <a:rPr lang="tr-TR" sz="1800" u="sng" dirty="0" err="1">
                <a:solidFill>
                  <a:srgbClr val="002060"/>
                </a:solidFill>
              </a:rPr>
              <a:t>Auditor</a:t>
            </a:r>
            <a:r>
              <a:rPr lang="tr-TR" sz="1800" u="sng" dirty="0">
                <a:solidFill>
                  <a:srgbClr val="002060"/>
                </a:solidFill>
              </a:rPr>
              <a:t> / </a:t>
            </a:r>
            <a:r>
              <a:rPr lang="tr-TR" sz="1800" u="sng" dirty="0" err="1">
                <a:solidFill>
                  <a:srgbClr val="002060"/>
                </a:solidFill>
              </a:rPr>
              <a:t>Audit</a:t>
            </a:r>
            <a:r>
              <a:rPr lang="tr-TR" sz="1800" u="sng" dirty="0">
                <a:solidFill>
                  <a:srgbClr val="002060"/>
                </a:solidFill>
              </a:rPr>
              <a:t> </a:t>
            </a:r>
            <a:r>
              <a:rPr lang="tr-TR" sz="1800" u="sng" dirty="0" err="1">
                <a:solidFill>
                  <a:srgbClr val="002060"/>
                </a:solidFill>
              </a:rPr>
              <a:t>Firm</a:t>
            </a:r>
            <a:r>
              <a:rPr lang="tr-TR" sz="1800" u="sng" dirty="0">
                <a:solidFill>
                  <a:srgbClr val="002060"/>
                </a:solidFill>
              </a:rPr>
              <a:t> </a:t>
            </a:r>
            <a:r>
              <a:rPr lang="tr-TR" sz="1800" u="sng" dirty="0" err="1">
                <a:solidFill>
                  <a:srgbClr val="002060"/>
                </a:solidFill>
              </a:rPr>
              <a:t>that</a:t>
            </a:r>
            <a:r>
              <a:rPr lang="tr-TR" sz="1800" u="sng" dirty="0">
                <a:solidFill>
                  <a:srgbClr val="002060"/>
                </a:solidFill>
              </a:rPr>
              <a:t> </a:t>
            </a:r>
            <a:r>
              <a:rPr lang="tr-TR" sz="1800" u="sng" dirty="0" err="1">
                <a:solidFill>
                  <a:srgbClr val="002060"/>
                </a:solidFill>
              </a:rPr>
              <a:t>undertakes</a:t>
            </a:r>
            <a:r>
              <a:rPr lang="tr-TR" sz="1800" u="sng" dirty="0">
                <a:solidFill>
                  <a:srgbClr val="002060"/>
                </a:solidFill>
              </a:rPr>
              <a:t> </a:t>
            </a:r>
            <a:r>
              <a:rPr lang="tr-TR" sz="1800" u="sng" dirty="0" err="1">
                <a:solidFill>
                  <a:srgbClr val="002060"/>
                </a:solidFill>
              </a:rPr>
              <a:t>the</a:t>
            </a:r>
            <a:r>
              <a:rPr lang="tr-TR" sz="1800" u="sng" dirty="0">
                <a:solidFill>
                  <a:srgbClr val="002060"/>
                </a:solidFill>
              </a:rPr>
              <a:t> </a:t>
            </a:r>
            <a:r>
              <a:rPr lang="tr-TR" sz="1800" u="sng" dirty="0" err="1">
                <a:solidFill>
                  <a:srgbClr val="002060"/>
                </a:solidFill>
              </a:rPr>
              <a:t>statutory</a:t>
            </a:r>
            <a:r>
              <a:rPr lang="tr-TR" sz="1800" u="sng" dirty="0">
                <a:solidFill>
                  <a:srgbClr val="002060"/>
                </a:solidFill>
              </a:rPr>
              <a:t> </a:t>
            </a:r>
            <a:r>
              <a:rPr lang="tr-TR" sz="1800" u="sng" dirty="0" err="1">
                <a:solidFill>
                  <a:srgbClr val="002060"/>
                </a:solidFill>
              </a:rPr>
              <a:t>audit</a:t>
            </a:r>
            <a:r>
              <a:rPr lang="tr-TR" sz="1800" u="sng" dirty="0">
                <a:solidFill>
                  <a:srgbClr val="002060"/>
                </a:solidFill>
              </a:rPr>
              <a:t>. </a:t>
            </a:r>
          </a:p>
          <a:p>
            <a:endParaRPr lang="tr-TR" dirty="0"/>
          </a:p>
        </p:txBody>
      </p:sp>
      <p:sp>
        <p:nvSpPr>
          <p:cNvPr id="4" name="Metin kutusu 3"/>
          <p:cNvSpPr txBox="1"/>
          <p:nvPr/>
        </p:nvSpPr>
        <p:spPr>
          <a:xfrm>
            <a:off x="1584325" y="1439887"/>
            <a:ext cx="2736057" cy="1169551"/>
          </a:xfrm>
          <a:prstGeom prst="rect">
            <a:avLst/>
          </a:prstGeom>
          <a:noFill/>
        </p:spPr>
        <p:txBody>
          <a:bodyPr wrap="square" rtlCol="0">
            <a:spAutoFit/>
          </a:bodyPr>
          <a:lstStyle/>
          <a:p>
            <a:r>
              <a:rPr lang="tr-TR" sz="1400" b="1" dirty="0" smtClean="0">
                <a:solidFill>
                  <a:schemeClr val="accent6"/>
                </a:solidFill>
              </a:rPr>
              <a:t>Yunanistan’da vergi beyannamesi tasdik işin, </a:t>
            </a:r>
          </a:p>
          <a:p>
            <a:r>
              <a:rPr lang="tr-TR" sz="1400" b="1" dirty="0" smtClean="0">
                <a:solidFill>
                  <a:schemeClr val="accent6"/>
                </a:solidFill>
              </a:rPr>
              <a:t>bireysel meslek mensubu yanında denetim şirketleri de yapabilmektedir.</a:t>
            </a:r>
            <a:endParaRPr lang="tr-TR" sz="1400" b="1" dirty="0">
              <a:solidFill>
                <a:schemeClr val="accent6"/>
              </a:solidFill>
            </a:endParaRPr>
          </a:p>
        </p:txBody>
      </p:sp>
    </p:spTree>
    <p:extLst>
      <p:ext uri="{BB962C8B-B14F-4D97-AF65-F5344CB8AC3E}">
        <p14:creationId xmlns:p14="http://schemas.microsoft.com/office/powerpoint/2010/main" val="571823267"/>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dirty="0" smtClean="0"/>
              <a:t>CERTIFICATION OF TAX DECLERATION IN ALBANIA (2016)</a:t>
            </a:r>
            <a:br>
              <a:rPr lang="tr-TR" sz="1800" dirty="0" smtClean="0"/>
            </a:br>
            <a:r>
              <a:rPr lang="tr-TR" sz="1800" dirty="0" smtClean="0">
                <a:solidFill>
                  <a:srgbClr val="FF0000"/>
                </a:solidFill>
              </a:rPr>
              <a:t>Arnavutluk’ta Vergi Beyannamelerinin Tasdiki)</a:t>
            </a:r>
            <a:endParaRPr lang="tr-TR" sz="1800" dirty="0">
              <a:solidFill>
                <a:srgbClr val="FF0000"/>
              </a:solidFill>
            </a:endParaRPr>
          </a:p>
        </p:txBody>
      </p:sp>
      <p:sp>
        <p:nvSpPr>
          <p:cNvPr id="3" name="İçerik Yer Tutucusu 2"/>
          <p:cNvSpPr>
            <a:spLocks noGrp="1"/>
          </p:cNvSpPr>
          <p:nvPr>
            <p:ph idx="1"/>
          </p:nvPr>
        </p:nvSpPr>
        <p:spPr>
          <a:xfrm>
            <a:off x="4464397" y="1152525"/>
            <a:ext cx="3889028" cy="5039890"/>
          </a:xfrm>
        </p:spPr>
        <p:txBody>
          <a:bodyPr/>
          <a:lstStyle/>
          <a:p>
            <a:pPr marL="0" indent="0" algn="just">
              <a:buNone/>
            </a:pPr>
            <a:r>
              <a:rPr lang="tr-TR" sz="1200" dirty="0" err="1" smtClean="0">
                <a:solidFill>
                  <a:schemeClr val="accent6"/>
                </a:solidFill>
              </a:rPr>
              <a:t>The</a:t>
            </a:r>
            <a:r>
              <a:rPr lang="tr-TR" sz="1200" dirty="0" smtClean="0">
                <a:solidFill>
                  <a:schemeClr val="accent6"/>
                </a:solidFill>
              </a:rPr>
              <a:t> </a:t>
            </a:r>
            <a:r>
              <a:rPr lang="tr-TR" sz="1200" dirty="0" err="1">
                <a:solidFill>
                  <a:schemeClr val="accent6"/>
                </a:solidFill>
              </a:rPr>
              <a:t>amendments</a:t>
            </a:r>
            <a:r>
              <a:rPr lang="tr-TR" sz="1200" dirty="0">
                <a:solidFill>
                  <a:schemeClr val="accent6"/>
                </a:solidFill>
              </a:rPr>
              <a:t> </a:t>
            </a:r>
            <a:r>
              <a:rPr lang="tr-TR" sz="1200" dirty="0" err="1">
                <a:solidFill>
                  <a:schemeClr val="accent6"/>
                </a:solidFill>
              </a:rPr>
              <a:t>to</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law</a:t>
            </a:r>
            <a:r>
              <a:rPr lang="tr-TR" sz="1200" dirty="0">
                <a:solidFill>
                  <a:schemeClr val="accent6"/>
                </a:solidFill>
              </a:rPr>
              <a:t> on </a:t>
            </a:r>
            <a:r>
              <a:rPr lang="tr-TR" sz="1200" dirty="0" err="1">
                <a:solidFill>
                  <a:schemeClr val="accent6"/>
                </a:solidFill>
              </a:rPr>
              <a:t>tax</a:t>
            </a:r>
            <a:r>
              <a:rPr lang="tr-TR" sz="1200" dirty="0">
                <a:solidFill>
                  <a:schemeClr val="accent6"/>
                </a:solidFill>
              </a:rPr>
              <a:t> </a:t>
            </a:r>
            <a:r>
              <a:rPr lang="tr-TR" sz="1200" dirty="0" err="1">
                <a:solidFill>
                  <a:schemeClr val="accent6"/>
                </a:solidFill>
              </a:rPr>
              <a:t>procedures</a:t>
            </a:r>
            <a:r>
              <a:rPr lang="tr-TR" sz="1200" dirty="0">
                <a:solidFill>
                  <a:schemeClr val="accent6"/>
                </a:solidFill>
              </a:rPr>
              <a:t> </a:t>
            </a:r>
            <a:r>
              <a:rPr lang="tr-TR" sz="1200" u="sng" dirty="0" err="1">
                <a:solidFill>
                  <a:schemeClr val="accent6"/>
                </a:solidFill>
              </a:rPr>
              <a:t>introduce</a:t>
            </a:r>
            <a:r>
              <a:rPr lang="tr-TR" sz="1200" u="sng" dirty="0">
                <a:solidFill>
                  <a:schemeClr val="accent6"/>
                </a:solidFill>
              </a:rPr>
              <a:t> </a:t>
            </a:r>
            <a:r>
              <a:rPr lang="tr-TR" sz="1200" u="sng" dirty="0" err="1">
                <a:solidFill>
                  <a:schemeClr val="accent6"/>
                </a:solidFill>
              </a:rPr>
              <a:t>the</a:t>
            </a:r>
            <a:r>
              <a:rPr lang="tr-TR" sz="1200" u="sng" dirty="0">
                <a:solidFill>
                  <a:schemeClr val="accent6"/>
                </a:solidFill>
              </a:rPr>
              <a:t> </a:t>
            </a:r>
            <a:r>
              <a:rPr lang="tr-TR" sz="1200" u="sng" dirty="0" err="1">
                <a:solidFill>
                  <a:schemeClr val="accent6"/>
                </a:solidFill>
              </a:rPr>
              <a:t>certification</a:t>
            </a:r>
            <a:r>
              <a:rPr lang="tr-TR" sz="1200" u="sng" dirty="0">
                <a:solidFill>
                  <a:schemeClr val="accent6"/>
                </a:solidFill>
              </a:rPr>
              <a:t> of </a:t>
            </a:r>
            <a:r>
              <a:rPr lang="tr-TR" sz="1200" u="sng" dirty="0" err="1">
                <a:solidFill>
                  <a:schemeClr val="accent6"/>
                </a:solidFill>
              </a:rPr>
              <a:t>the</a:t>
            </a:r>
            <a:r>
              <a:rPr lang="tr-TR" sz="1200" u="sng" dirty="0">
                <a:solidFill>
                  <a:schemeClr val="accent6"/>
                </a:solidFill>
              </a:rPr>
              <a:t> </a:t>
            </a:r>
            <a:r>
              <a:rPr lang="tr-TR" sz="1200" u="sng" dirty="0" err="1">
                <a:solidFill>
                  <a:schemeClr val="accent6"/>
                </a:solidFill>
              </a:rPr>
              <a:t>annual</a:t>
            </a:r>
            <a:r>
              <a:rPr lang="tr-TR" sz="1200" u="sng" dirty="0">
                <a:solidFill>
                  <a:schemeClr val="accent6"/>
                </a:solidFill>
              </a:rPr>
              <a:t> </a:t>
            </a:r>
            <a:r>
              <a:rPr lang="tr-TR" sz="1200" u="sng" dirty="0" err="1">
                <a:solidFill>
                  <a:schemeClr val="accent6"/>
                </a:solidFill>
              </a:rPr>
              <a:t>financial</a:t>
            </a:r>
            <a:r>
              <a:rPr lang="tr-TR" sz="1200" u="sng" dirty="0">
                <a:solidFill>
                  <a:schemeClr val="accent6"/>
                </a:solidFill>
              </a:rPr>
              <a:t> </a:t>
            </a:r>
            <a:r>
              <a:rPr lang="tr-TR" sz="1200" u="sng" dirty="0" err="1">
                <a:solidFill>
                  <a:schemeClr val="accent6"/>
                </a:solidFill>
              </a:rPr>
              <a:t>statements</a:t>
            </a:r>
            <a:r>
              <a:rPr lang="tr-TR" sz="1200" u="sng" dirty="0">
                <a:solidFill>
                  <a:schemeClr val="accent6"/>
                </a:solidFill>
              </a:rPr>
              <a:t> </a:t>
            </a:r>
            <a:r>
              <a:rPr lang="tr-TR" sz="1200" u="sng" dirty="0" err="1">
                <a:solidFill>
                  <a:schemeClr val="accent6"/>
                </a:solidFill>
              </a:rPr>
              <a:t>and</a:t>
            </a:r>
            <a:r>
              <a:rPr lang="tr-TR" sz="1200" u="sng" dirty="0">
                <a:solidFill>
                  <a:schemeClr val="accent6"/>
                </a:solidFill>
              </a:rPr>
              <a:t> </a:t>
            </a:r>
            <a:r>
              <a:rPr lang="tr-TR" sz="1200" u="sng" dirty="0" err="1">
                <a:solidFill>
                  <a:schemeClr val="accent6"/>
                </a:solidFill>
              </a:rPr>
              <a:t>tax</a:t>
            </a:r>
            <a:r>
              <a:rPr lang="tr-TR" sz="1200" u="sng" dirty="0">
                <a:solidFill>
                  <a:schemeClr val="accent6"/>
                </a:solidFill>
              </a:rPr>
              <a:t> </a:t>
            </a:r>
            <a:r>
              <a:rPr lang="tr-TR" sz="1200" u="sng" dirty="0" err="1">
                <a:solidFill>
                  <a:schemeClr val="accent6"/>
                </a:solidFill>
              </a:rPr>
              <a:t>declarations</a:t>
            </a:r>
            <a:r>
              <a:rPr lang="tr-TR" sz="1200" u="sng" dirty="0">
                <a:solidFill>
                  <a:schemeClr val="accent6"/>
                </a:solidFill>
              </a:rPr>
              <a:t> </a:t>
            </a:r>
            <a:r>
              <a:rPr lang="tr-TR" sz="1200" u="sng" dirty="0" err="1">
                <a:solidFill>
                  <a:schemeClr val="accent6"/>
                </a:solidFill>
              </a:rPr>
              <a:t>by</a:t>
            </a:r>
            <a:r>
              <a:rPr lang="tr-TR" sz="1200" u="sng" dirty="0">
                <a:solidFill>
                  <a:schemeClr val="accent6"/>
                </a:solidFill>
              </a:rPr>
              <a:t> </a:t>
            </a:r>
            <a:r>
              <a:rPr lang="tr-TR" sz="1200" u="sng" dirty="0" err="1">
                <a:solidFill>
                  <a:schemeClr val="accent6"/>
                </a:solidFill>
              </a:rPr>
              <a:t>certified</a:t>
            </a:r>
            <a:r>
              <a:rPr lang="tr-TR" sz="1200" u="sng" dirty="0">
                <a:solidFill>
                  <a:schemeClr val="accent6"/>
                </a:solidFill>
              </a:rPr>
              <a:t> </a:t>
            </a:r>
            <a:r>
              <a:rPr lang="tr-TR" sz="1200" u="sng" dirty="0" err="1">
                <a:solidFill>
                  <a:schemeClr val="accent6"/>
                </a:solidFill>
              </a:rPr>
              <a:t>audit</a:t>
            </a:r>
            <a:r>
              <a:rPr lang="tr-TR" sz="1200" u="sng" dirty="0">
                <a:solidFill>
                  <a:schemeClr val="accent6"/>
                </a:solidFill>
              </a:rPr>
              <a:t> </a:t>
            </a:r>
            <a:r>
              <a:rPr lang="tr-TR" sz="1200" u="sng" dirty="0" err="1">
                <a:solidFill>
                  <a:schemeClr val="accent6"/>
                </a:solidFill>
              </a:rPr>
              <a:t>companies</a:t>
            </a:r>
            <a:r>
              <a:rPr lang="tr-TR" sz="1200" u="sng" dirty="0">
                <a:solidFill>
                  <a:schemeClr val="accent6"/>
                </a:solidFill>
              </a:rPr>
              <a:t> </a:t>
            </a:r>
            <a:r>
              <a:rPr lang="tr-TR" sz="1200" u="sng" dirty="0" err="1">
                <a:solidFill>
                  <a:schemeClr val="accent6"/>
                </a:solidFill>
              </a:rPr>
              <a:t>licensed</a:t>
            </a:r>
            <a:r>
              <a:rPr lang="tr-TR" sz="1200" u="sng" dirty="0">
                <a:solidFill>
                  <a:schemeClr val="accent6"/>
                </a:solidFill>
              </a:rPr>
              <a:t> as </a:t>
            </a:r>
            <a:r>
              <a:rPr lang="tr-TR" sz="1200" u="sng" dirty="0" err="1">
                <a:solidFill>
                  <a:schemeClr val="accent6"/>
                </a:solidFill>
              </a:rPr>
              <a:t>such</a:t>
            </a:r>
            <a:r>
              <a:rPr lang="tr-TR" sz="1200" u="sng" dirty="0">
                <a:solidFill>
                  <a:schemeClr val="accent6"/>
                </a:solidFill>
              </a:rPr>
              <a:t> </a:t>
            </a:r>
            <a:r>
              <a:rPr lang="tr-TR" sz="1200" u="sng" dirty="0" err="1">
                <a:solidFill>
                  <a:schemeClr val="accent6"/>
                </a:solidFill>
              </a:rPr>
              <a:t>by</a:t>
            </a:r>
            <a:r>
              <a:rPr lang="tr-TR" sz="1200" u="sng" dirty="0">
                <a:solidFill>
                  <a:schemeClr val="accent6"/>
                </a:solidFill>
              </a:rPr>
              <a:t> </a:t>
            </a:r>
            <a:r>
              <a:rPr lang="tr-TR" sz="1200" u="sng" dirty="0" err="1">
                <a:solidFill>
                  <a:schemeClr val="accent6"/>
                </a:solidFill>
              </a:rPr>
              <a:t>the</a:t>
            </a:r>
            <a:r>
              <a:rPr lang="tr-TR" sz="1200" u="sng" dirty="0">
                <a:solidFill>
                  <a:schemeClr val="accent6"/>
                </a:solidFill>
              </a:rPr>
              <a:t> </a:t>
            </a:r>
            <a:r>
              <a:rPr lang="tr-TR" sz="1200" u="sng" dirty="0" err="1">
                <a:solidFill>
                  <a:schemeClr val="accent6"/>
                </a:solidFill>
              </a:rPr>
              <a:t>Ministry</a:t>
            </a:r>
            <a:r>
              <a:rPr lang="tr-TR" sz="1200" u="sng" dirty="0">
                <a:solidFill>
                  <a:schemeClr val="accent6"/>
                </a:solidFill>
              </a:rPr>
              <a:t> of Finance.</a:t>
            </a:r>
            <a:r>
              <a:rPr lang="tr-TR" sz="1200" dirty="0">
                <a:solidFill>
                  <a:schemeClr val="accent6"/>
                </a:solidFill>
              </a:rPr>
              <a:t> </a:t>
            </a:r>
          </a:p>
          <a:p>
            <a:pPr marL="0" indent="0" algn="just">
              <a:buNone/>
            </a:pPr>
            <a:r>
              <a:rPr lang="tr-TR" sz="1200" dirty="0" err="1">
                <a:solidFill>
                  <a:schemeClr val="accent6"/>
                </a:solidFill>
              </a:rPr>
              <a:t>Where</a:t>
            </a:r>
            <a:r>
              <a:rPr lang="tr-TR" sz="1200" dirty="0">
                <a:solidFill>
                  <a:schemeClr val="accent6"/>
                </a:solidFill>
              </a:rPr>
              <a:t> it is </a:t>
            </a:r>
            <a:r>
              <a:rPr lang="tr-TR" sz="1200" dirty="0" err="1">
                <a:solidFill>
                  <a:schemeClr val="accent6"/>
                </a:solidFill>
              </a:rPr>
              <a:t>attested</a:t>
            </a:r>
            <a:r>
              <a:rPr lang="tr-TR" sz="1200" dirty="0">
                <a:solidFill>
                  <a:schemeClr val="accent6"/>
                </a:solidFill>
              </a:rPr>
              <a:t> </a:t>
            </a:r>
            <a:r>
              <a:rPr lang="tr-TR" sz="1200" dirty="0" err="1">
                <a:solidFill>
                  <a:schemeClr val="accent6"/>
                </a:solidFill>
              </a:rPr>
              <a:t>that</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financial</a:t>
            </a:r>
            <a:r>
              <a:rPr lang="tr-TR" sz="1200" dirty="0">
                <a:solidFill>
                  <a:schemeClr val="accent6"/>
                </a:solidFill>
              </a:rPr>
              <a:t> </a:t>
            </a:r>
            <a:r>
              <a:rPr lang="tr-TR" sz="1200" dirty="0" err="1">
                <a:solidFill>
                  <a:schemeClr val="accent6"/>
                </a:solidFill>
              </a:rPr>
              <a:t>statements</a:t>
            </a:r>
            <a:r>
              <a:rPr lang="tr-TR" sz="1200" dirty="0">
                <a:solidFill>
                  <a:schemeClr val="accent6"/>
                </a:solidFill>
              </a:rPr>
              <a:t> </a:t>
            </a:r>
            <a:r>
              <a:rPr lang="tr-TR" sz="1200" dirty="0" err="1">
                <a:solidFill>
                  <a:schemeClr val="accent6"/>
                </a:solidFill>
              </a:rPr>
              <a:t>and</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declarations</a:t>
            </a:r>
            <a:r>
              <a:rPr lang="tr-TR" sz="1200" dirty="0">
                <a:solidFill>
                  <a:schemeClr val="accent6"/>
                </a:solidFill>
              </a:rPr>
              <a:t> of a </a:t>
            </a:r>
            <a:r>
              <a:rPr lang="tr-TR" sz="1200" dirty="0" err="1">
                <a:solidFill>
                  <a:schemeClr val="accent6"/>
                </a:solidFill>
              </a:rPr>
              <a:t>taxpayer</a:t>
            </a:r>
            <a:r>
              <a:rPr lang="tr-TR" sz="1200" dirty="0">
                <a:solidFill>
                  <a:schemeClr val="accent6"/>
                </a:solidFill>
              </a:rPr>
              <a:t> </a:t>
            </a:r>
            <a:r>
              <a:rPr lang="tr-TR" sz="1200" u="sng" dirty="0" err="1">
                <a:solidFill>
                  <a:schemeClr val="accent6"/>
                </a:solidFill>
              </a:rPr>
              <a:t>are</a:t>
            </a:r>
            <a:r>
              <a:rPr lang="tr-TR" sz="1200" u="sng" dirty="0">
                <a:solidFill>
                  <a:schemeClr val="accent6"/>
                </a:solidFill>
              </a:rPr>
              <a:t> </a:t>
            </a:r>
            <a:r>
              <a:rPr lang="tr-TR" sz="1200" u="sng" dirty="0" err="1">
                <a:solidFill>
                  <a:schemeClr val="accent6"/>
                </a:solidFill>
              </a:rPr>
              <a:t>certified</a:t>
            </a:r>
            <a:r>
              <a:rPr lang="tr-TR" sz="1200" u="sng" dirty="0">
                <a:solidFill>
                  <a:schemeClr val="accent6"/>
                </a:solidFill>
              </a:rPr>
              <a:t> </a:t>
            </a:r>
            <a:r>
              <a:rPr lang="tr-TR" sz="1200" u="sng" dirty="0" err="1">
                <a:solidFill>
                  <a:schemeClr val="accent6"/>
                </a:solidFill>
              </a:rPr>
              <a:t>to</a:t>
            </a:r>
            <a:r>
              <a:rPr lang="tr-TR" sz="1200" u="sng" dirty="0">
                <a:solidFill>
                  <a:schemeClr val="accent6"/>
                </a:solidFill>
              </a:rPr>
              <a:t> be in </a:t>
            </a:r>
            <a:r>
              <a:rPr lang="tr-TR" sz="1200" u="sng" dirty="0" err="1">
                <a:solidFill>
                  <a:schemeClr val="accent6"/>
                </a:solidFill>
              </a:rPr>
              <a:t>compliance</a:t>
            </a:r>
            <a:r>
              <a:rPr lang="tr-TR" sz="1200" u="sng" dirty="0">
                <a:solidFill>
                  <a:schemeClr val="accent6"/>
                </a:solidFill>
              </a:rPr>
              <a:t> </a:t>
            </a:r>
            <a:r>
              <a:rPr lang="tr-TR" sz="1200" u="sng" dirty="0" err="1">
                <a:solidFill>
                  <a:schemeClr val="accent6"/>
                </a:solidFill>
              </a:rPr>
              <a:t>with</a:t>
            </a:r>
            <a:r>
              <a:rPr lang="tr-TR" sz="1200" u="sng" dirty="0">
                <a:solidFill>
                  <a:schemeClr val="accent6"/>
                </a:solidFill>
              </a:rPr>
              <a:t> </a:t>
            </a:r>
            <a:r>
              <a:rPr lang="tr-TR" sz="1200" u="sng" dirty="0" err="1">
                <a:solidFill>
                  <a:schemeClr val="accent6"/>
                </a:solidFill>
              </a:rPr>
              <a:t>the</a:t>
            </a:r>
            <a:r>
              <a:rPr lang="tr-TR" sz="1200" u="sng" dirty="0">
                <a:solidFill>
                  <a:schemeClr val="accent6"/>
                </a:solidFill>
              </a:rPr>
              <a:t> </a:t>
            </a:r>
            <a:r>
              <a:rPr lang="tr-TR" sz="1200" u="sng" dirty="0" err="1">
                <a:solidFill>
                  <a:schemeClr val="accent6"/>
                </a:solidFill>
              </a:rPr>
              <a:t>fiscal</a:t>
            </a:r>
            <a:r>
              <a:rPr lang="tr-TR" sz="1200" u="sng" dirty="0">
                <a:solidFill>
                  <a:schemeClr val="accent6"/>
                </a:solidFill>
              </a:rPr>
              <a:t> </a:t>
            </a:r>
            <a:r>
              <a:rPr lang="tr-TR" sz="1200" u="sng" dirty="0" err="1">
                <a:solidFill>
                  <a:schemeClr val="accent6"/>
                </a:solidFill>
              </a:rPr>
              <a:t>legislation</a:t>
            </a:r>
            <a:r>
              <a:rPr lang="tr-TR" sz="1200" u="sng" dirty="0">
                <a:solidFill>
                  <a:schemeClr val="accent6"/>
                </a:solidFill>
              </a:rPr>
              <a:t>, </a:t>
            </a:r>
            <a:r>
              <a:rPr lang="tr-TR" sz="1200" u="sng" dirty="0" err="1">
                <a:solidFill>
                  <a:schemeClr val="accent6"/>
                </a:solidFill>
              </a:rPr>
              <a:t>the</a:t>
            </a:r>
            <a:r>
              <a:rPr lang="tr-TR" sz="1200" u="sng" dirty="0">
                <a:solidFill>
                  <a:schemeClr val="accent6"/>
                </a:solidFill>
              </a:rPr>
              <a:t> </a:t>
            </a:r>
            <a:r>
              <a:rPr lang="tr-TR" sz="1200" u="sng" dirty="0" err="1">
                <a:solidFill>
                  <a:schemeClr val="accent6"/>
                </a:solidFill>
              </a:rPr>
              <a:t>tax</a:t>
            </a:r>
            <a:r>
              <a:rPr lang="tr-TR" sz="1200" u="sng" dirty="0">
                <a:solidFill>
                  <a:schemeClr val="accent6"/>
                </a:solidFill>
              </a:rPr>
              <a:t> </a:t>
            </a:r>
            <a:r>
              <a:rPr lang="tr-TR" sz="1200" u="sng" dirty="0" err="1">
                <a:solidFill>
                  <a:schemeClr val="accent6"/>
                </a:solidFill>
              </a:rPr>
              <a:t>administration</a:t>
            </a:r>
            <a:r>
              <a:rPr lang="tr-TR" sz="1200" u="sng" dirty="0">
                <a:solidFill>
                  <a:schemeClr val="accent6"/>
                </a:solidFill>
              </a:rPr>
              <a:t> </a:t>
            </a:r>
            <a:r>
              <a:rPr lang="tr-TR" sz="1200" u="sng" dirty="0" err="1">
                <a:solidFill>
                  <a:schemeClr val="accent6"/>
                </a:solidFill>
              </a:rPr>
              <a:t>includes</a:t>
            </a:r>
            <a:r>
              <a:rPr lang="tr-TR" sz="1200" u="sng" dirty="0">
                <a:solidFill>
                  <a:schemeClr val="accent6"/>
                </a:solidFill>
              </a:rPr>
              <a:t> </a:t>
            </a:r>
            <a:r>
              <a:rPr lang="tr-TR" sz="1200" u="sng" dirty="0" err="1">
                <a:solidFill>
                  <a:schemeClr val="accent6"/>
                </a:solidFill>
              </a:rPr>
              <a:t>this</a:t>
            </a:r>
            <a:r>
              <a:rPr lang="tr-TR" sz="1200" u="sng" dirty="0">
                <a:solidFill>
                  <a:schemeClr val="accent6"/>
                </a:solidFill>
              </a:rPr>
              <a:t> </a:t>
            </a:r>
            <a:r>
              <a:rPr lang="tr-TR" sz="1200" u="sng" dirty="0" err="1">
                <a:solidFill>
                  <a:schemeClr val="accent6"/>
                </a:solidFill>
              </a:rPr>
              <a:t>fact</a:t>
            </a:r>
            <a:r>
              <a:rPr lang="tr-TR" sz="1200" u="sng" dirty="0">
                <a:solidFill>
                  <a:schemeClr val="accent6"/>
                </a:solidFill>
              </a:rPr>
              <a:t> in </a:t>
            </a:r>
            <a:r>
              <a:rPr lang="tr-TR" sz="1200" u="sng" dirty="0" err="1">
                <a:solidFill>
                  <a:schemeClr val="accent6"/>
                </a:solidFill>
              </a:rPr>
              <a:t>the</a:t>
            </a:r>
            <a:r>
              <a:rPr lang="tr-TR" sz="1200" u="sng" dirty="0">
                <a:solidFill>
                  <a:schemeClr val="accent6"/>
                </a:solidFill>
              </a:rPr>
              <a:t> </a:t>
            </a:r>
            <a:r>
              <a:rPr lang="tr-TR" sz="1200" u="sng" dirty="0" err="1">
                <a:solidFill>
                  <a:schemeClr val="accent6"/>
                </a:solidFill>
              </a:rPr>
              <a:t>taxpayer’s</a:t>
            </a:r>
            <a:r>
              <a:rPr lang="tr-TR" sz="1200" u="sng" dirty="0">
                <a:solidFill>
                  <a:schemeClr val="accent6"/>
                </a:solidFill>
              </a:rPr>
              <a:t> risk </a:t>
            </a:r>
            <a:r>
              <a:rPr lang="tr-TR" sz="1200" u="sng" dirty="0" err="1">
                <a:solidFill>
                  <a:schemeClr val="accent6"/>
                </a:solidFill>
              </a:rPr>
              <a:t>analysis</a:t>
            </a:r>
            <a:r>
              <a:rPr lang="tr-TR" sz="1200" u="sng" dirty="0">
                <a:solidFill>
                  <a:schemeClr val="accent6"/>
                </a:solidFill>
              </a:rPr>
              <a:t> </a:t>
            </a:r>
            <a:r>
              <a:rPr lang="tr-TR" sz="1200" u="sng" dirty="0" err="1">
                <a:solidFill>
                  <a:schemeClr val="accent6"/>
                </a:solidFill>
              </a:rPr>
              <a:t>and</a:t>
            </a:r>
            <a:r>
              <a:rPr lang="tr-TR" sz="1200" u="sng" dirty="0">
                <a:solidFill>
                  <a:schemeClr val="accent6"/>
                </a:solidFill>
              </a:rPr>
              <a:t> </a:t>
            </a:r>
            <a:r>
              <a:rPr lang="tr-TR" sz="1200" u="sng" dirty="0" err="1">
                <a:solidFill>
                  <a:schemeClr val="accent6"/>
                </a:solidFill>
              </a:rPr>
              <a:t>assessment</a:t>
            </a:r>
            <a:r>
              <a:rPr lang="tr-TR" sz="1200" u="sng" dirty="0">
                <a:solidFill>
                  <a:schemeClr val="accent6"/>
                </a:solidFill>
              </a:rPr>
              <a:t>.</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procedures</a:t>
            </a:r>
            <a:r>
              <a:rPr lang="tr-TR" sz="1200" dirty="0">
                <a:solidFill>
                  <a:schemeClr val="accent6"/>
                </a:solidFill>
              </a:rPr>
              <a:t>, </a:t>
            </a:r>
            <a:r>
              <a:rPr lang="tr-TR" sz="1200" dirty="0" err="1">
                <a:solidFill>
                  <a:schemeClr val="accent6"/>
                </a:solidFill>
              </a:rPr>
              <a:t>criteria</a:t>
            </a:r>
            <a:r>
              <a:rPr lang="tr-TR" sz="1200" dirty="0">
                <a:solidFill>
                  <a:schemeClr val="accent6"/>
                </a:solidFill>
              </a:rPr>
              <a:t> </a:t>
            </a:r>
            <a:r>
              <a:rPr lang="tr-TR" sz="1200" dirty="0" err="1">
                <a:solidFill>
                  <a:schemeClr val="accent6"/>
                </a:solidFill>
              </a:rPr>
              <a:t>and</a:t>
            </a:r>
            <a:r>
              <a:rPr lang="tr-TR" sz="1200" dirty="0">
                <a:solidFill>
                  <a:schemeClr val="accent6"/>
                </a:solidFill>
              </a:rPr>
              <a:t> </a:t>
            </a:r>
            <a:r>
              <a:rPr lang="tr-TR" sz="1200" u="sng" dirty="0" err="1">
                <a:solidFill>
                  <a:schemeClr val="accent6"/>
                </a:solidFill>
              </a:rPr>
              <a:t>the</a:t>
            </a:r>
            <a:r>
              <a:rPr lang="tr-TR" sz="1200" u="sng" dirty="0">
                <a:solidFill>
                  <a:schemeClr val="accent6"/>
                </a:solidFill>
              </a:rPr>
              <a:t> </a:t>
            </a:r>
            <a:r>
              <a:rPr lang="tr-TR" sz="1200" u="sng" dirty="0" err="1">
                <a:solidFill>
                  <a:schemeClr val="accent6"/>
                </a:solidFill>
              </a:rPr>
              <a:t>list</a:t>
            </a:r>
            <a:r>
              <a:rPr lang="tr-TR" sz="1200" u="sng" dirty="0">
                <a:solidFill>
                  <a:schemeClr val="accent6"/>
                </a:solidFill>
              </a:rPr>
              <a:t> of </a:t>
            </a:r>
            <a:r>
              <a:rPr lang="tr-TR" sz="1200" u="sng" dirty="0" err="1">
                <a:solidFill>
                  <a:schemeClr val="accent6"/>
                </a:solidFill>
              </a:rPr>
              <a:t>auditing</a:t>
            </a:r>
            <a:r>
              <a:rPr lang="tr-TR" sz="1200" u="sng" dirty="0">
                <a:solidFill>
                  <a:schemeClr val="accent6"/>
                </a:solidFill>
              </a:rPr>
              <a:t> </a:t>
            </a:r>
            <a:r>
              <a:rPr lang="tr-TR" sz="1200" u="sng" dirty="0" err="1">
                <a:solidFill>
                  <a:schemeClr val="accent6"/>
                </a:solidFill>
              </a:rPr>
              <a:t>companies</a:t>
            </a:r>
            <a:r>
              <a:rPr lang="tr-TR" sz="1200" u="sng" dirty="0">
                <a:solidFill>
                  <a:schemeClr val="accent6"/>
                </a:solidFill>
              </a:rPr>
              <a:t> </a:t>
            </a:r>
            <a:r>
              <a:rPr lang="tr-TR" sz="1200" u="sng" dirty="0" err="1">
                <a:solidFill>
                  <a:schemeClr val="accent6"/>
                </a:solidFill>
              </a:rPr>
              <a:t>will</a:t>
            </a:r>
            <a:r>
              <a:rPr lang="tr-TR" sz="1200" u="sng" dirty="0">
                <a:solidFill>
                  <a:schemeClr val="accent6"/>
                </a:solidFill>
              </a:rPr>
              <a:t> be </a:t>
            </a:r>
            <a:r>
              <a:rPr lang="tr-TR" sz="1200" u="sng" dirty="0" err="1">
                <a:solidFill>
                  <a:schemeClr val="accent6"/>
                </a:solidFill>
              </a:rPr>
              <a:t>defined</a:t>
            </a:r>
            <a:r>
              <a:rPr lang="tr-TR" sz="1200" u="sng" dirty="0">
                <a:solidFill>
                  <a:schemeClr val="accent6"/>
                </a:solidFill>
              </a:rPr>
              <a:t> in a </a:t>
            </a:r>
            <a:r>
              <a:rPr lang="tr-TR" sz="1200" u="sng" dirty="0" err="1">
                <a:solidFill>
                  <a:schemeClr val="accent6"/>
                </a:solidFill>
              </a:rPr>
              <a:t>special</a:t>
            </a:r>
            <a:r>
              <a:rPr lang="tr-TR" sz="1200" u="sng" dirty="0">
                <a:solidFill>
                  <a:schemeClr val="accent6"/>
                </a:solidFill>
              </a:rPr>
              <a:t> </a:t>
            </a:r>
            <a:r>
              <a:rPr lang="tr-TR" sz="1200" u="sng" dirty="0" err="1">
                <a:solidFill>
                  <a:schemeClr val="accent6"/>
                </a:solidFill>
              </a:rPr>
              <a:t>instruction</a:t>
            </a:r>
            <a:r>
              <a:rPr lang="tr-TR" sz="1200" u="sng" dirty="0">
                <a:solidFill>
                  <a:schemeClr val="accent6"/>
                </a:solidFill>
              </a:rPr>
              <a:t> of </a:t>
            </a:r>
            <a:r>
              <a:rPr lang="tr-TR" sz="1200" u="sng" dirty="0" err="1">
                <a:solidFill>
                  <a:schemeClr val="accent6"/>
                </a:solidFill>
              </a:rPr>
              <a:t>the</a:t>
            </a:r>
            <a:r>
              <a:rPr lang="tr-TR" sz="1200" u="sng" dirty="0">
                <a:solidFill>
                  <a:schemeClr val="accent6"/>
                </a:solidFill>
              </a:rPr>
              <a:t> </a:t>
            </a:r>
            <a:r>
              <a:rPr lang="tr-TR" sz="1200" u="sng" dirty="0" err="1">
                <a:solidFill>
                  <a:schemeClr val="accent6"/>
                </a:solidFill>
              </a:rPr>
              <a:t>Ministry</a:t>
            </a:r>
            <a:r>
              <a:rPr lang="tr-TR" sz="1200" u="sng" dirty="0">
                <a:solidFill>
                  <a:schemeClr val="accent6"/>
                </a:solidFill>
              </a:rPr>
              <a:t> of Finance. </a:t>
            </a:r>
          </a:p>
          <a:p>
            <a:pPr marL="0" indent="0" algn="just">
              <a:buNone/>
            </a:pPr>
            <a:r>
              <a:rPr lang="tr-TR" sz="1200" dirty="0" err="1">
                <a:solidFill>
                  <a:schemeClr val="accent6"/>
                </a:solidFill>
              </a:rPr>
              <a:t>The</a:t>
            </a:r>
            <a:r>
              <a:rPr lang="tr-TR" sz="1200" dirty="0">
                <a:solidFill>
                  <a:schemeClr val="accent6"/>
                </a:solidFill>
              </a:rPr>
              <a:t> </a:t>
            </a:r>
            <a:r>
              <a:rPr lang="tr-TR" sz="1200" dirty="0" err="1">
                <a:solidFill>
                  <a:schemeClr val="accent6"/>
                </a:solidFill>
              </a:rPr>
              <a:t>financial</a:t>
            </a:r>
            <a:r>
              <a:rPr lang="tr-TR" sz="1200" dirty="0">
                <a:solidFill>
                  <a:schemeClr val="accent6"/>
                </a:solidFill>
              </a:rPr>
              <a:t> </a:t>
            </a:r>
            <a:r>
              <a:rPr lang="tr-TR" sz="1200" dirty="0" err="1">
                <a:solidFill>
                  <a:schemeClr val="accent6"/>
                </a:solidFill>
              </a:rPr>
              <a:t>statements</a:t>
            </a:r>
            <a:r>
              <a:rPr lang="tr-TR" sz="1200" dirty="0">
                <a:solidFill>
                  <a:schemeClr val="accent6"/>
                </a:solidFill>
              </a:rPr>
              <a:t> </a:t>
            </a:r>
            <a:r>
              <a:rPr lang="tr-TR" sz="1200" dirty="0" err="1">
                <a:solidFill>
                  <a:schemeClr val="accent6"/>
                </a:solidFill>
              </a:rPr>
              <a:t>and</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declarations</a:t>
            </a:r>
            <a:r>
              <a:rPr lang="tr-TR" sz="1200" dirty="0">
                <a:solidFill>
                  <a:schemeClr val="accent6"/>
                </a:solidFill>
              </a:rPr>
              <a:t> </a:t>
            </a:r>
            <a:r>
              <a:rPr lang="tr-TR" sz="1200" dirty="0" err="1">
                <a:solidFill>
                  <a:schemeClr val="accent6"/>
                </a:solidFill>
              </a:rPr>
              <a:t>will</a:t>
            </a:r>
            <a:r>
              <a:rPr lang="tr-TR" sz="1200" dirty="0">
                <a:solidFill>
                  <a:schemeClr val="accent6"/>
                </a:solidFill>
              </a:rPr>
              <a:t> </a:t>
            </a:r>
            <a:r>
              <a:rPr lang="tr-TR" sz="1200" dirty="0" err="1">
                <a:solidFill>
                  <a:schemeClr val="accent6"/>
                </a:solidFill>
              </a:rPr>
              <a:t>still</a:t>
            </a:r>
            <a:r>
              <a:rPr lang="tr-TR" sz="1200" dirty="0">
                <a:solidFill>
                  <a:schemeClr val="accent6"/>
                </a:solidFill>
              </a:rPr>
              <a:t> </a:t>
            </a:r>
            <a:r>
              <a:rPr lang="tr-TR" sz="1200" dirty="0" err="1">
                <a:solidFill>
                  <a:schemeClr val="accent6"/>
                </a:solidFill>
              </a:rPr>
              <a:t>remain</a:t>
            </a:r>
            <a:r>
              <a:rPr lang="tr-TR" sz="1200" dirty="0">
                <a:solidFill>
                  <a:schemeClr val="accent6"/>
                </a:solidFill>
              </a:rPr>
              <a:t> </a:t>
            </a:r>
            <a:r>
              <a:rPr lang="tr-TR" sz="1200" dirty="0" err="1">
                <a:solidFill>
                  <a:schemeClr val="accent6"/>
                </a:solidFill>
              </a:rPr>
              <a:t>subject</a:t>
            </a:r>
            <a:r>
              <a:rPr lang="tr-TR" sz="1200" dirty="0">
                <a:solidFill>
                  <a:schemeClr val="accent6"/>
                </a:solidFill>
              </a:rPr>
              <a:t> </a:t>
            </a:r>
            <a:r>
              <a:rPr lang="tr-TR" sz="1200" dirty="0" err="1">
                <a:solidFill>
                  <a:schemeClr val="accent6"/>
                </a:solidFill>
              </a:rPr>
              <a:t>to</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audits</a:t>
            </a:r>
            <a:r>
              <a:rPr lang="tr-TR" sz="1200" dirty="0">
                <a:solidFill>
                  <a:schemeClr val="accent6"/>
                </a:solidFill>
              </a:rPr>
              <a:t> </a:t>
            </a:r>
            <a:r>
              <a:rPr lang="tr-TR" sz="1200" dirty="0" err="1">
                <a:solidFill>
                  <a:schemeClr val="accent6"/>
                </a:solidFill>
              </a:rPr>
              <a:t>by</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administration</a:t>
            </a:r>
            <a:r>
              <a:rPr lang="tr-TR" sz="1200" dirty="0">
                <a:solidFill>
                  <a:schemeClr val="accent6"/>
                </a:solidFill>
              </a:rPr>
              <a:t> </a:t>
            </a:r>
            <a:r>
              <a:rPr lang="tr-TR" sz="1200" dirty="0" err="1">
                <a:solidFill>
                  <a:schemeClr val="accent6"/>
                </a:solidFill>
              </a:rPr>
              <a:t>based</a:t>
            </a:r>
            <a:r>
              <a:rPr lang="tr-TR" sz="1200" dirty="0">
                <a:solidFill>
                  <a:schemeClr val="accent6"/>
                </a:solidFill>
              </a:rPr>
              <a:t> on an </a:t>
            </a:r>
            <a:r>
              <a:rPr lang="tr-TR" sz="1200" dirty="0" err="1">
                <a:solidFill>
                  <a:schemeClr val="accent6"/>
                </a:solidFill>
              </a:rPr>
              <a:t>analysis</a:t>
            </a:r>
            <a:r>
              <a:rPr lang="tr-TR" sz="1200" dirty="0">
                <a:solidFill>
                  <a:schemeClr val="accent6"/>
                </a:solidFill>
              </a:rPr>
              <a:t> of risk. </a:t>
            </a:r>
            <a:r>
              <a:rPr lang="tr-TR" sz="1200" b="1" u="sng" dirty="0" err="1">
                <a:solidFill>
                  <a:srgbClr val="FF0000"/>
                </a:solidFill>
              </a:rPr>
              <a:t>Taxpayers</a:t>
            </a:r>
            <a:r>
              <a:rPr lang="tr-TR" sz="1200" b="1" u="sng" dirty="0">
                <a:solidFill>
                  <a:srgbClr val="FF0000"/>
                </a:solidFill>
              </a:rPr>
              <a:t> </a:t>
            </a:r>
            <a:r>
              <a:rPr lang="tr-TR" sz="1200" b="1" u="sng" dirty="0" err="1">
                <a:solidFill>
                  <a:srgbClr val="FF0000"/>
                </a:solidFill>
              </a:rPr>
              <a:t>with</a:t>
            </a:r>
            <a:r>
              <a:rPr lang="tr-TR" sz="1200" b="1" u="sng" dirty="0">
                <a:solidFill>
                  <a:srgbClr val="FF0000"/>
                </a:solidFill>
              </a:rPr>
              <a:t> </a:t>
            </a:r>
            <a:r>
              <a:rPr lang="tr-TR" sz="1200" b="1" u="sng" dirty="0" err="1">
                <a:solidFill>
                  <a:srgbClr val="FF0000"/>
                </a:solidFill>
              </a:rPr>
              <a:t>certified</a:t>
            </a:r>
            <a:r>
              <a:rPr lang="tr-TR" sz="1200" b="1" u="sng" dirty="0">
                <a:solidFill>
                  <a:srgbClr val="FF0000"/>
                </a:solidFill>
              </a:rPr>
              <a:t> </a:t>
            </a:r>
            <a:r>
              <a:rPr lang="tr-TR" sz="1200" b="1" u="sng" dirty="0" err="1">
                <a:solidFill>
                  <a:srgbClr val="FF0000"/>
                </a:solidFill>
              </a:rPr>
              <a:t>tax</a:t>
            </a:r>
            <a:r>
              <a:rPr lang="tr-TR" sz="1200" b="1" u="sng" dirty="0">
                <a:solidFill>
                  <a:srgbClr val="FF0000"/>
                </a:solidFill>
              </a:rPr>
              <a:t> </a:t>
            </a:r>
            <a:r>
              <a:rPr lang="tr-TR" sz="1200" b="1" u="sng" dirty="0" err="1">
                <a:solidFill>
                  <a:srgbClr val="FF0000"/>
                </a:solidFill>
              </a:rPr>
              <a:t>declaration</a:t>
            </a:r>
            <a:r>
              <a:rPr lang="tr-TR" sz="1200" b="1" u="sng" dirty="0">
                <a:solidFill>
                  <a:srgbClr val="FF0000"/>
                </a:solidFill>
              </a:rPr>
              <a:t> </a:t>
            </a:r>
            <a:r>
              <a:rPr lang="tr-TR" sz="1200" b="1" u="sng" dirty="0" err="1">
                <a:solidFill>
                  <a:srgbClr val="FF0000"/>
                </a:solidFill>
              </a:rPr>
              <a:t>will</a:t>
            </a:r>
            <a:r>
              <a:rPr lang="tr-TR" sz="1200" b="1" u="sng" dirty="0">
                <a:solidFill>
                  <a:srgbClr val="FF0000"/>
                </a:solidFill>
              </a:rPr>
              <a:t> be </a:t>
            </a:r>
            <a:r>
              <a:rPr lang="tr-TR" sz="1200" b="1" u="sng" dirty="0" err="1">
                <a:solidFill>
                  <a:srgbClr val="FF0000"/>
                </a:solidFill>
              </a:rPr>
              <a:t>deemed</a:t>
            </a:r>
            <a:r>
              <a:rPr lang="tr-TR" sz="1200" b="1" u="sng" dirty="0">
                <a:solidFill>
                  <a:srgbClr val="FF0000"/>
                </a:solidFill>
              </a:rPr>
              <a:t> as </a:t>
            </a:r>
            <a:r>
              <a:rPr lang="tr-TR" sz="1200" b="1" u="sng" dirty="0" err="1">
                <a:solidFill>
                  <a:srgbClr val="FF0000"/>
                </a:solidFill>
              </a:rPr>
              <a:t>low</a:t>
            </a:r>
            <a:r>
              <a:rPr lang="tr-TR" sz="1200" b="1" u="sng" dirty="0">
                <a:solidFill>
                  <a:srgbClr val="FF0000"/>
                </a:solidFill>
              </a:rPr>
              <a:t> </a:t>
            </a:r>
            <a:r>
              <a:rPr lang="tr-TR" sz="1200" b="1" u="sng" dirty="0" err="1">
                <a:solidFill>
                  <a:srgbClr val="FF0000"/>
                </a:solidFill>
              </a:rPr>
              <a:t>tax</a:t>
            </a:r>
            <a:r>
              <a:rPr lang="tr-TR" sz="1200" b="1" u="sng" dirty="0">
                <a:solidFill>
                  <a:srgbClr val="FF0000"/>
                </a:solidFill>
              </a:rPr>
              <a:t> risk </a:t>
            </a:r>
            <a:r>
              <a:rPr lang="tr-TR" sz="1200" b="1" u="sng" dirty="0" err="1">
                <a:solidFill>
                  <a:srgbClr val="FF0000"/>
                </a:solidFill>
              </a:rPr>
              <a:t>taxpayers</a:t>
            </a:r>
            <a:r>
              <a:rPr lang="tr-TR" sz="1200" b="1" u="sng" dirty="0">
                <a:solidFill>
                  <a:srgbClr val="FF0000"/>
                </a:solidFill>
              </a:rPr>
              <a:t> </a:t>
            </a:r>
            <a:r>
              <a:rPr lang="tr-TR" sz="1200" b="1" u="sng" dirty="0" err="1">
                <a:solidFill>
                  <a:srgbClr val="FF0000"/>
                </a:solidFill>
              </a:rPr>
              <a:t>by</a:t>
            </a:r>
            <a:r>
              <a:rPr lang="tr-TR" sz="1200" b="1" u="sng" dirty="0">
                <a:solidFill>
                  <a:srgbClr val="FF0000"/>
                </a:solidFill>
              </a:rPr>
              <a:t> </a:t>
            </a:r>
            <a:r>
              <a:rPr lang="tr-TR" sz="1200" b="1" u="sng" dirty="0" err="1">
                <a:solidFill>
                  <a:srgbClr val="FF0000"/>
                </a:solidFill>
              </a:rPr>
              <a:t>the</a:t>
            </a:r>
            <a:r>
              <a:rPr lang="tr-TR" sz="1200" b="1" u="sng" dirty="0">
                <a:solidFill>
                  <a:srgbClr val="FF0000"/>
                </a:solidFill>
              </a:rPr>
              <a:t> </a:t>
            </a:r>
            <a:r>
              <a:rPr lang="tr-TR" sz="1200" b="1" u="sng" dirty="0" err="1">
                <a:solidFill>
                  <a:srgbClr val="FF0000"/>
                </a:solidFill>
              </a:rPr>
              <a:t>tax</a:t>
            </a:r>
            <a:r>
              <a:rPr lang="tr-TR" sz="1200" b="1" u="sng" dirty="0">
                <a:solidFill>
                  <a:srgbClr val="FF0000"/>
                </a:solidFill>
              </a:rPr>
              <a:t> </a:t>
            </a:r>
            <a:r>
              <a:rPr lang="tr-TR" sz="1200" b="1" u="sng" dirty="0" err="1">
                <a:solidFill>
                  <a:srgbClr val="FF0000"/>
                </a:solidFill>
              </a:rPr>
              <a:t>administration</a:t>
            </a:r>
            <a:r>
              <a:rPr lang="tr-TR" sz="1200" b="1" u="sng" dirty="0">
                <a:solidFill>
                  <a:srgbClr val="FF0000"/>
                </a:solidFill>
              </a:rPr>
              <a:t>. </a:t>
            </a:r>
          </a:p>
          <a:p>
            <a:pPr marL="0" indent="0" algn="just">
              <a:buNone/>
            </a:pPr>
            <a:r>
              <a:rPr lang="tr-TR" sz="1200" dirty="0" err="1">
                <a:solidFill>
                  <a:schemeClr val="accent6"/>
                </a:solidFill>
              </a:rPr>
              <a:t>In</a:t>
            </a:r>
            <a:r>
              <a:rPr lang="tr-TR" sz="1200" dirty="0">
                <a:solidFill>
                  <a:schemeClr val="accent6"/>
                </a:solidFill>
              </a:rPr>
              <a:t> </a:t>
            </a:r>
            <a:r>
              <a:rPr lang="tr-TR" sz="1200" dirty="0" err="1">
                <a:solidFill>
                  <a:schemeClr val="accent6"/>
                </a:solidFill>
              </a:rPr>
              <a:t>case</a:t>
            </a:r>
            <a:r>
              <a:rPr lang="tr-TR" sz="1200" dirty="0">
                <a:solidFill>
                  <a:schemeClr val="accent6"/>
                </a:solidFill>
              </a:rPr>
              <a:t> </a:t>
            </a:r>
            <a:r>
              <a:rPr lang="tr-TR" sz="1200" dirty="0" err="1">
                <a:solidFill>
                  <a:schemeClr val="accent6"/>
                </a:solidFill>
              </a:rPr>
              <a:t>additional</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liabilities</a:t>
            </a:r>
            <a:r>
              <a:rPr lang="tr-TR" sz="1200" dirty="0">
                <a:solidFill>
                  <a:schemeClr val="accent6"/>
                </a:solidFill>
              </a:rPr>
              <a:t> </a:t>
            </a:r>
            <a:r>
              <a:rPr lang="tr-TR" sz="1200" dirty="0" err="1">
                <a:solidFill>
                  <a:schemeClr val="accent6"/>
                </a:solidFill>
              </a:rPr>
              <a:t>are</a:t>
            </a:r>
            <a:r>
              <a:rPr lang="tr-TR" sz="1200" dirty="0">
                <a:solidFill>
                  <a:schemeClr val="accent6"/>
                </a:solidFill>
              </a:rPr>
              <a:t> </a:t>
            </a:r>
            <a:r>
              <a:rPr lang="tr-TR" sz="1200" dirty="0" err="1">
                <a:solidFill>
                  <a:schemeClr val="accent6"/>
                </a:solidFill>
              </a:rPr>
              <a:t>assessed</a:t>
            </a:r>
            <a:r>
              <a:rPr lang="tr-TR" sz="1200" dirty="0">
                <a:solidFill>
                  <a:schemeClr val="accent6"/>
                </a:solidFill>
              </a:rPr>
              <a:t> </a:t>
            </a:r>
            <a:r>
              <a:rPr lang="tr-TR" sz="1200" dirty="0" err="1">
                <a:solidFill>
                  <a:schemeClr val="accent6"/>
                </a:solidFill>
              </a:rPr>
              <a:t>following</a:t>
            </a:r>
            <a:r>
              <a:rPr lang="tr-TR" sz="1200" dirty="0">
                <a:solidFill>
                  <a:schemeClr val="accent6"/>
                </a:solidFill>
              </a:rPr>
              <a:t> a </a:t>
            </a:r>
            <a:r>
              <a:rPr lang="tr-TR" sz="1200" dirty="0" err="1">
                <a:solidFill>
                  <a:schemeClr val="accent6"/>
                </a:solidFill>
              </a:rPr>
              <a:t>tax</a:t>
            </a:r>
            <a:r>
              <a:rPr lang="tr-TR" sz="1200" dirty="0">
                <a:solidFill>
                  <a:schemeClr val="accent6"/>
                </a:solidFill>
              </a:rPr>
              <a:t> </a:t>
            </a:r>
            <a:r>
              <a:rPr lang="tr-TR" sz="1200" dirty="0" err="1">
                <a:solidFill>
                  <a:schemeClr val="accent6"/>
                </a:solidFill>
              </a:rPr>
              <a:t>audit</a:t>
            </a:r>
            <a:r>
              <a:rPr lang="tr-TR" sz="1200" dirty="0">
                <a:solidFill>
                  <a:schemeClr val="accent6"/>
                </a:solidFill>
              </a:rPr>
              <a:t> </a:t>
            </a:r>
            <a:r>
              <a:rPr lang="tr-TR" sz="1200" dirty="0" err="1">
                <a:solidFill>
                  <a:schemeClr val="accent6"/>
                </a:solidFill>
              </a:rPr>
              <a:t>conducted</a:t>
            </a:r>
            <a:r>
              <a:rPr lang="tr-TR" sz="1200" dirty="0">
                <a:solidFill>
                  <a:schemeClr val="accent6"/>
                </a:solidFill>
              </a:rPr>
              <a:t> </a:t>
            </a:r>
            <a:r>
              <a:rPr lang="tr-TR" sz="1200" dirty="0" err="1">
                <a:solidFill>
                  <a:schemeClr val="accent6"/>
                </a:solidFill>
              </a:rPr>
              <a:t>to</a:t>
            </a:r>
            <a:r>
              <a:rPr lang="tr-TR" sz="1200" dirty="0">
                <a:solidFill>
                  <a:schemeClr val="accent6"/>
                </a:solidFill>
              </a:rPr>
              <a:t> </a:t>
            </a:r>
            <a:r>
              <a:rPr lang="tr-TR" sz="1200" dirty="0" err="1">
                <a:solidFill>
                  <a:schemeClr val="accent6"/>
                </a:solidFill>
              </a:rPr>
              <a:t>taxpayers</a:t>
            </a:r>
            <a:r>
              <a:rPr lang="tr-TR" sz="1200" dirty="0">
                <a:solidFill>
                  <a:schemeClr val="accent6"/>
                </a:solidFill>
              </a:rPr>
              <a:t> </a:t>
            </a:r>
            <a:r>
              <a:rPr lang="tr-TR" sz="1200" dirty="0" err="1">
                <a:solidFill>
                  <a:schemeClr val="accent6"/>
                </a:solidFill>
              </a:rPr>
              <a:t>whose</a:t>
            </a:r>
            <a:r>
              <a:rPr lang="tr-TR" sz="1200" dirty="0">
                <a:solidFill>
                  <a:schemeClr val="accent6"/>
                </a:solidFill>
              </a:rPr>
              <a:t> </a:t>
            </a:r>
            <a:r>
              <a:rPr lang="tr-TR" sz="1200" dirty="0" err="1">
                <a:solidFill>
                  <a:schemeClr val="accent6"/>
                </a:solidFill>
              </a:rPr>
              <a:t>financial</a:t>
            </a:r>
            <a:r>
              <a:rPr lang="tr-TR" sz="1200" dirty="0">
                <a:solidFill>
                  <a:schemeClr val="accent6"/>
                </a:solidFill>
              </a:rPr>
              <a:t> </a:t>
            </a:r>
            <a:r>
              <a:rPr lang="tr-TR" sz="1200" dirty="0" err="1">
                <a:solidFill>
                  <a:schemeClr val="accent6"/>
                </a:solidFill>
              </a:rPr>
              <a:t>statements</a:t>
            </a:r>
            <a:r>
              <a:rPr lang="tr-TR" sz="1200" dirty="0">
                <a:solidFill>
                  <a:schemeClr val="accent6"/>
                </a:solidFill>
              </a:rPr>
              <a:t> </a:t>
            </a:r>
            <a:r>
              <a:rPr lang="tr-TR" sz="1200" dirty="0" err="1">
                <a:solidFill>
                  <a:schemeClr val="accent6"/>
                </a:solidFill>
              </a:rPr>
              <a:t>and</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declarations</a:t>
            </a:r>
            <a:r>
              <a:rPr lang="tr-TR" sz="1200" dirty="0">
                <a:solidFill>
                  <a:schemeClr val="accent6"/>
                </a:solidFill>
              </a:rPr>
              <a:t> </a:t>
            </a:r>
            <a:r>
              <a:rPr lang="tr-TR" sz="1200" dirty="0" err="1">
                <a:solidFill>
                  <a:schemeClr val="accent6"/>
                </a:solidFill>
              </a:rPr>
              <a:t>have</a:t>
            </a:r>
            <a:r>
              <a:rPr lang="tr-TR" sz="1200" dirty="0">
                <a:solidFill>
                  <a:schemeClr val="accent6"/>
                </a:solidFill>
              </a:rPr>
              <a:t> </a:t>
            </a:r>
            <a:r>
              <a:rPr lang="tr-TR" sz="1200" dirty="0" err="1">
                <a:solidFill>
                  <a:schemeClr val="accent6"/>
                </a:solidFill>
              </a:rPr>
              <a:t>been</a:t>
            </a:r>
            <a:r>
              <a:rPr lang="tr-TR" sz="1200" dirty="0">
                <a:solidFill>
                  <a:schemeClr val="accent6"/>
                </a:solidFill>
              </a:rPr>
              <a:t> </a:t>
            </a:r>
            <a:r>
              <a:rPr lang="tr-TR" sz="1200" dirty="0" err="1">
                <a:solidFill>
                  <a:schemeClr val="accent6"/>
                </a:solidFill>
              </a:rPr>
              <a:t>certified</a:t>
            </a:r>
            <a:r>
              <a:rPr lang="tr-TR" sz="1200" dirty="0">
                <a:solidFill>
                  <a:schemeClr val="accent6"/>
                </a:solidFill>
              </a:rPr>
              <a:t> </a:t>
            </a:r>
            <a:r>
              <a:rPr lang="tr-TR" sz="1200" dirty="0" err="1">
                <a:solidFill>
                  <a:schemeClr val="accent6"/>
                </a:solidFill>
              </a:rPr>
              <a:t>by</a:t>
            </a:r>
            <a:r>
              <a:rPr lang="tr-TR" sz="1200" dirty="0">
                <a:solidFill>
                  <a:schemeClr val="accent6"/>
                </a:solidFill>
              </a:rPr>
              <a:t> a </a:t>
            </a:r>
            <a:r>
              <a:rPr lang="tr-TR" sz="1200" dirty="0" err="1">
                <a:solidFill>
                  <a:schemeClr val="accent6"/>
                </a:solidFill>
              </a:rPr>
              <a:t>licensed</a:t>
            </a:r>
            <a:r>
              <a:rPr lang="tr-TR" sz="1200" dirty="0">
                <a:solidFill>
                  <a:schemeClr val="accent6"/>
                </a:solidFill>
              </a:rPr>
              <a:t> </a:t>
            </a:r>
            <a:r>
              <a:rPr lang="tr-TR" sz="1200" dirty="0" err="1">
                <a:solidFill>
                  <a:schemeClr val="accent6"/>
                </a:solidFill>
              </a:rPr>
              <a:t>audit</a:t>
            </a:r>
            <a:r>
              <a:rPr lang="tr-TR" sz="1200" dirty="0">
                <a:solidFill>
                  <a:schemeClr val="accent6"/>
                </a:solidFill>
              </a:rPr>
              <a:t> </a:t>
            </a:r>
            <a:r>
              <a:rPr lang="tr-TR" sz="1200" dirty="0" err="1">
                <a:solidFill>
                  <a:schemeClr val="accent6"/>
                </a:solidFill>
              </a:rPr>
              <a:t>company</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additional</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liabilities</a:t>
            </a:r>
            <a:r>
              <a:rPr lang="tr-TR" sz="1200" dirty="0">
                <a:solidFill>
                  <a:schemeClr val="accent6"/>
                </a:solidFill>
              </a:rPr>
              <a:t> </a:t>
            </a:r>
            <a:r>
              <a:rPr lang="tr-TR" sz="1200" dirty="0" err="1">
                <a:solidFill>
                  <a:schemeClr val="accent6"/>
                </a:solidFill>
              </a:rPr>
              <a:t>assessed</a:t>
            </a:r>
            <a:r>
              <a:rPr lang="tr-TR" sz="1200" dirty="0">
                <a:solidFill>
                  <a:schemeClr val="accent6"/>
                </a:solidFill>
              </a:rPr>
              <a:t> </a:t>
            </a:r>
            <a:r>
              <a:rPr lang="tr-TR" sz="1200" dirty="0" err="1">
                <a:solidFill>
                  <a:schemeClr val="accent6"/>
                </a:solidFill>
              </a:rPr>
              <a:t>by</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auditor</a:t>
            </a:r>
            <a:r>
              <a:rPr lang="tr-TR" sz="1200" dirty="0">
                <a:solidFill>
                  <a:schemeClr val="accent6"/>
                </a:solidFill>
              </a:rPr>
              <a:t> </a:t>
            </a:r>
            <a:r>
              <a:rPr lang="tr-TR" sz="1200" dirty="0" err="1">
                <a:solidFill>
                  <a:schemeClr val="accent6"/>
                </a:solidFill>
              </a:rPr>
              <a:t>will</a:t>
            </a:r>
            <a:r>
              <a:rPr lang="tr-TR" sz="1200" dirty="0">
                <a:solidFill>
                  <a:schemeClr val="accent6"/>
                </a:solidFill>
              </a:rPr>
              <a:t> be </a:t>
            </a:r>
            <a:r>
              <a:rPr lang="tr-TR" sz="1200" dirty="0" err="1">
                <a:solidFill>
                  <a:schemeClr val="accent6"/>
                </a:solidFill>
              </a:rPr>
              <a:t>borne</a:t>
            </a:r>
            <a:r>
              <a:rPr lang="tr-TR" sz="1200" dirty="0">
                <a:solidFill>
                  <a:schemeClr val="accent6"/>
                </a:solidFill>
              </a:rPr>
              <a:t> </a:t>
            </a:r>
            <a:r>
              <a:rPr lang="tr-TR" sz="1200" dirty="0" err="1">
                <a:solidFill>
                  <a:schemeClr val="accent6"/>
                </a:solidFill>
              </a:rPr>
              <a:t>by</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taxpayer</a:t>
            </a:r>
            <a:r>
              <a:rPr lang="tr-TR" sz="1200" dirty="0">
                <a:solidFill>
                  <a:schemeClr val="accent6"/>
                </a:solidFill>
              </a:rPr>
              <a:t>, </a:t>
            </a:r>
            <a:r>
              <a:rPr lang="tr-TR" sz="1200" dirty="0" err="1">
                <a:solidFill>
                  <a:schemeClr val="accent6"/>
                </a:solidFill>
              </a:rPr>
              <a:t>whereas</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certified</a:t>
            </a:r>
            <a:r>
              <a:rPr lang="tr-TR" sz="1200" dirty="0">
                <a:solidFill>
                  <a:schemeClr val="accent6"/>
                </a:solidFill>
              </a:rPr>
              <a:t> </a:t>
            </a:r>
            <a:r>
              <a:rPr lang="tr-TR" sz="1200" dirty="0" err="1">
                <a:solidFill>
                  <a:schemeClr val="accent6"/>
                </a:solidFill>
              </a:rPr>
              <a:t>auditing</a:t>
            </a:r>
            <a:r>
              <a:rPr lang="tr-TR" sz="1200" dirty="0">
                <a:solidFill>
                  <a:schemeClr val="accent6"/>
                </a:solidFill>
              </a:rPr>
              <a:t> </a:t>
            </a:r>
            <a:r>
              <a:rPr lang="tr-TR" sz="1200" dirty="0" err="1">
                <a:solidFill>
                  <a:schemeClr val="accent6"/>
                </a:solidFill>
              </a:rPr>
              <a:t>company</a:t>
            </a:r>
            <a:r>
              <a:rPr lang="tr-TR" sz="1200" dirty="0">
                <a:solidFill>
                  <a:schemeClr val="accent6"/>
                </a:solidFill>
              </a:rPr>
              <a:t> </a:t>
            </a:r>
            <a:r>
              <a:rPr lang="tr-TR" sz="1200" dirty="0" err="1">
                <a:solidFill>
                  <a:schemeClr val="accent6"/>
                </a:solidFill>
              </a:rPr>
              <a:t>will</a:t>
            </a:r>
            <a:r>
              <a:rPr lang="tr-TR" sz="1200" dirty="0">
                <a:solidFill>
                  <a:schemeClr val="accent6"/>
                </a:solidFill>
              </a:rPr>
              <a:t> be </a:t>
            </a:r>
            <a:r>
              <a:rPr lang="tr-TR" sz="1200" dirty="0" err="1">
                <a:solidFill>
                  <a:schemeClr val="accent6"/>
                </a:solidFill>
              </a:rPr>
              <a:t>fined</a:t>
            </a:r>
            <a:r>
              <a:rPr lang="tr-TR" sz="1200" dirty="0">
                <a:solidFill>
                  <a:schemeClr val="accent6"/>
                </a:solidFill>
              </a:rPr>
              <a:t> </a:t>
            </a:r>
            <a:r>
              <a:rPr lang="tr-TR" sz="1200" dirty="0" err="1">
                <a:solidFill>
                  <a:schemeClr val="accent6"/>
                </a:solidFill>
              </a:rPr>
              <a:t>with</a:t>
            </a:r>
            <a:r>
              <a:rPr lang="tr-TR" sz="1200" dirty="0">
                <a:solidFill>
                  <a:schemeClr val="accent6"/>
                </a:solidFill>
              </a:rPr>
              <a:t> a </a:t>
            </a:r>
            <a:r>
              <a:rPr lang="tr-TR" sz="1200" dirty="0" err="1">
                <a:solidFill>
                  <a:schemeClr val="accent6"/>
                </a:solidFill>
              </a:rPr>
              <a:t>penalty</a:t>
            </a:r>
            <a:r>
              <a:rPr lang="tr-TR" sz="1200" dirty="0">
                <a:solidFill>
                  <a:schemeClr val="accent6"/>
                </a:solidFill>
              </a:rPr>
              <a:t> </a:t>
            </a:r>
            <a:r>
              <a:rPr lang="tr-TR" sz="1200" dirty="0" err="1">
                <a:solidFill>
                  <a:schemeClr val="accent6"/>
                </a:solidFill>
              </a:rPr>
              <a:t>equal</a:t>
            </a:r>
            <a:r>
              <a:rPr lang="tr-TR" sz="1200" dirty="0">
                <a:solidFill>
                  <a:schemeClr val="accent6"/>
                </a:solidFill>
              </a:rPr>
              <a:t> </a:t>
            </a:r>
            <a:r>
              <a:rPr lang="tr-TR" sz="1200" dirty="0" err="1">
                <a:solidFill>
                  <a:schemeClr val="accent6"/>
                </a:solidFill>
              </a:rPr>
              <a:t>to</a:t>
            </a:r>
            <a:r>
              <a:rPr lang="tr-TR" sz="1200" dirty="0">
                <a:solidFill>
                  <a:schemeClr val="accent6"/>
                </a:solidFill>
              </a:rPr>
              <a:t> </a:t>
            </a:r>
            <a:r>
              <a:rPr lang="tr-TR" sz="1200" dirty="0" err="1">
                <a:solidFill>
                  <a:schemeClr val="accent6"/>
                </a:solidFill>
              </a:rPr>
              <a:t>the</a:t>
            </a:r>
            <a:r>
              <a:rPr lang="tr-TR" sz="1200" dirty="0">
                <a:solidFill>
                  <a:schemeClr val="accent6"/>
                </a:solidFill>
              </a:rPr>
              <a:t> </a:t>
            </a:r>
            <a:r>
              <a:rPr lang="tr-TR" sz="1200" dirty="0" err="1">
                <a:solidFill>
                  <a:schemeClr val="accent6"/>
                </a:solidFill>
              </a:rPr>
              <a:t>additionally</a:t>
            </a:r>
            <a:r>
              <a:rPr lang="tr-TR" sz="1200" dirty="0">
                <a:solidFill>
                  <a:schemeClr val="accent6"/>
                </a:solidFill>
              </a:rPr>
              <a:t> </a:t>
            </a:r>
            <a:r>
              <a:rPr lang="tr-TR" sz="1200" dirty="0" err="1">
                <a:solidFill>
                  <a:schemeClr val="accent6"/>
                </a:solidFill>
              </a:rPr>
              <a:t>assessed</a:t>
            </a:r>
            <a:r>
              <a:rPr lang="tr-TR" sz="1200" dirty="0">
                <a:solidFill>
                  <a:schemeClr val="accent6"/>
                </a:solidFill>
              </a:rPr>
              <a:t> </a:t>
            </a:r>
            <a:r>
              <a:rPr lang="tr-TR" sz="1200" dirty="0" err="1">
                <a:solidFill>
                  <a:schemeClr val="accent6"/>
                </a:solidFill>
              </a:rPr>
              <a:t>tax</a:t>
            </a:r>
            <a:r>
              <a:rPr lang="tr-TR" sz="1200" dirty="0">
                <a:solidFill>
                  <a:schemeClr val="accent6"/>
                </a:solidFill>
              </a:rPr>
              <a:t> </a:t>
            </a:r>
            <a:r>
              <a:rPr lang="tr-TR" sz="1200" dirty="0" err="1">
                <a:solidFill>
                  <a:schemeClr val="accent6"/>
                </a:solidFill>
              </a:rPr>
              <a:t>liabilities</a:t>
            </a:r>
            <a:r>
              <a:rPr lang="tr-TR" sz="1200" dirty="0">
                <a:solidFill>
                  <a:schemeClr val="accent6"/>
                </a:solidFill>
              </a:rPr>
              <a:t>. </a:t>
            </a:r>
          </a:p>
        </p:txBody>
      </p:sp>
      <p:sp>
        <p:nvSpPr>
          <p:cNvPr id="4" name="Metin kutusu 3"/>
          <p:cNvSpPr txBox="1"/>
          <p:nvPr/>
        </p:nvSpPr>
        <p:spPr>
          <a:xfrm>
            <a:off x="1656085" y="1152525"/>
            <a:ext cx="2520280" cy="4893647"/>
          </a:xfrm>
          <a:prstGeom prst="rect">
            <a:avLst/>
          </a:prstGeom>
          <a:noFill/>
        </p:spPr>
        <p:txBody>
          <a:bodyPr wrap="square" rtlCol="0">
            <a:spAutoFit/>
          </a:bodyPr>
          <a:lstStyle/>
          <a:p>
            <a:r>
              <a:rPr lang="tr-TR" sz="1300" b="1" dirty="0" smtClean="0">
                <a:solidFill>
                  <a:srgbClr val="00007A"/>
                </a:solidFill>
              </a:rPr>
              <a:t>Arnavutluk’ta 2016 yılında vergi beyannamelerinin “bu konuda yetkilendirilmiş denetim firmalarınca” tasdik edilmesi müessesesi getirilmiştir.</a:t>
            </a:r>
          </a:p>
          <a:p>
            <a:endParaRPr lang="tr-TR" sz="1300" b="1" dirty="0">
              <a:solidFill>
                <a:srgbClr val="00007A"/>
              </a:solidFill>
            </a:endParaRPr>
          </a:p>
          <a:p>
            <a:r>
              <a:rPr lang="tr-TR" sz="1300" b="1" dirty="0" smtClean="0">
                <a:solidFill>
                  <a:srgbClr val="00007A"/>
                </a:solidFill>
              </a:rPr>
              <a:t>Tasdik zorunlu değildir. Ancak tasdik edilmiş beyannameler RİSK ANALİZİNDE olumlu puan almaktadır.</a:t>
            </a:r>
          </a:p>
          <a:p>
            <a:endParaRPr lang="tr-TR" sz="1300" b="1" dirty="0">
              <a:solidFill>
                <a:srgbClr val="00007A"/>
              </a:solidFill>
            </a:endParaRPr>
          </a:p>
          <a:p>
            <a:r>
              <a:rPr lang="tr-TR" sz="1300" b="1" dirty="0" smtClean="0">
                <a:solidFill>
                  <a:srgbClr val="FF0000"/>
                </a:solidFill>
              </a:rPr>
              <a:t>Bireysel tasdik izni yoktur. </a:t>
            </a:r>
          </a:p>
          <a:p>
            <a:endParaRPr lang="tr-TR" sz="1300" b="1" dirty="0">
              <a:solidFill>
                <a:srgbClr val="00007A"/>
              </a:solidFill>
            </a:endParaRPr>
          </a:p>
          <a:p>
            <a:r>
              <a:rPr lang="tr-TR" sz="1300" b="1" dirty="0">
                <a:solidFill>
                  <a:srgbClr val="00007A"/>
                </a:solidFill>
              </a:rPr>
              <a:t>E</a:t>
            </a:r>
            <a:r>
              <a:rPr lang="tr-TR" sz="1300" b="1" dirty="0" smtClean="0">
                <a:solidFill>
                  <a:srgbClr val="00007A"/>
                </a:solidFill>
              </a:rPr>
              <a:t>n az 10 yıl mesleki faaliyeti olan kurumsal denetim firmalarına Tasdik yetkisi verilmiştir. </a:t>
            </a:r>
          </a:p>
          <a:p>
            <a:endParaRPr lang="tr-TR" sz="1300" b="1" dirty="0">
              <a:solidFill>
                <a:srgbClr val="00007A"/>
              </a:solidFill>
            </a:endParaRPr>
          </a:p>
          <a:p>
            <a:r>
              <a:rPr lang="tr-TR" sz="1300" b="1" dirty="0" smtClean="0">
                <a:solidFill>
                  <a:srgbClr val="00007A"/>
                </a:solidFill>
              </a:rPr>
              <a:t>Tasdik Yetkisi almış denetim firma sayısı ise 10 dur.</a:t>
            </a:r>
          </a:p>
          <a:p>
            <a:endParaRPr lang="tr-TR" sz="1300" b="1" dirty="0" smtClean="0">
              <a:solidFill>
                <a:srgbClr val="00007A"/>
              </a:solidFill>
            </a:endParaRPr>
          </a:p>
          <a:p>
            <a:r>
              <a:rPr lang="tr-TR" sz="1300" b="1" dirty="0" smtClean="0">
                <a:solidFill>
                  <a:srgbClr val="00007A"/>
                </a:solidFill>
              </a:rPr>
              <a:t>Sorumluluk: Kesinleşen vergi farkının %50 si kadar idari para cezası şeklindedir.</a:t>
            </a:r>
            <a:endParaRPr lang="tr-TR" sz="1300" b="1" dirty="0">
              <a:solidFill>
                <a:srgbClr val="00007A"/>
              </a:solidFill>
            </a:endParaRPr>
          </a:p>
        </p:txBody>
      </p:sp>
    </p:spTree>
    <p:extLst>
      <p:ext uri="{BB962C8B-B14F-4D97-AF65-F5344CB8AC3E}">
        <p14:creationId xmlns:p14="http://schemas.microsoft.com/office/powerpoint/2010/main" val="138686437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z="1800" dirty="0"/>
              <a:t>1- YEMİNLİ MALİ MÜŞAVİRLİK MESLEĞİ</a:t>
            </a:r>
            <a:endParaRPr lang="tr-TR" sz="1800" dirty="0"/>
          </a:p>
        </p:txBody>
      </p:sp>
      <p:sp>
        <p:nvSpPr>
          <p:cNvPr id="3" name="İçerik Yer Tutucusu 2"/>
          <p:cNvSpPr>
            <a:spLocks noGrp="1"/>
          </p:cNvSpPr>
          <p:nvPr>
            <p:ph idx="1"/>
          </p:nvPr>
        </p:nvSpPr>
        <p:spPr/>
        <p:txBody>
          <a:bodyPr/>
          <a:lstStyle/>
          <a:p>
            <a:r>
              <a:rPr lang="tr-TR" sz="1600" dirty="0" smtClean="0"/>
              <a:t>Yeminli Mali Müşavirlik mesleği, en az 10 yıllık mesleki deneyimden sonrası yapılan mesleki yeterlik sınavı ile kazanılan bir meslektir.</a:t>
            </a:r>
          </a:p>
          <a:p>
            <a:r>
              <a:rPr lang="tr-TR" sz="1600" dirty="0" err="1" smtClean="0"/>
              <a:t>Ymm</a:t>
            </a:r>
            <a:r>
              <a:rPr lang="tr-TR" sz="1600" dirty="0" smtClean="0"/>
              <a:t> mesleği, başta vergi olmak üzere tüm Mali </a:t>
            </a:r>
            <a:r>
              <a:rPr lang="tr-TR" sz="1600" dirty="0"/>
              <a:t>M</a:t>
            </a:r>
            <a:r>
              <a:rPr lang="tr-TR" sz="1600" dirty="0" smtClean="0"/>
              <a:t>evzuat, İş Hukuk, SGK, TTK, Kambiyo, Dış Ticaret, Gümrük, Bağımsız Denetim, vergi yargısı, idari yargı … </a:t>
            </a:r>
            <a:r>
              <a:rPr lang="tr-TR" sz="1600" dirty="0" err="1" smtClean="0"/>
              <a:t>vb</a:t>
            </a:r>
            <a:r>
              <a:rPr lang="tr-TR" sz="1600" dirty="0" smtClean="0"/>
              <a:t> alanlarda  </a:t>
            </a:r>
            <a:r>
              <a:rPr lang="tr-TR" sz="1600" dirty="0"/>
              <a:t>y</a:t>
            </a:r>
            <a:r>
              <a:rPr lang="tr-TR" sz="1600" dirty="0" smtClean="0"/>
              <a:t>üksek deneyim ve bilgi birikimi gerektiren bir meslektir.</a:t>
            </a:r>
          </a:p>
          <a:p>
            <a:r>
              <a:rPr lang="tr-TR" sz="1600" dirty="0" err="1" smtClean="0"/>
              <a:t>Ymm’lik</a:t>
            </a:r>
            <a:r>
              <a:rPr lang="tr-TR" sz="1600" dirty="0" smtClean="0"/>
              <a:t> son derece yüksek liyakat gerektiren, kariyer bir meslektir. </a:t>
            </a:r>
          </a:p>
          <a:p>
            <a:r>
              <a:rPr lang="tr-TR" sz="1600" dirty="0" smtClean="0"/>
              <a:t>Muhasebecilik mesleğinin Zirvesidir.</a:t>
            </a:r>
          </a:p>
          <a:p>
            <a:r>
              <a:rPr lang="tr-TR" sz="1600" dirty="0" smtClean="0"/>
              <a:t>Mesleki etik değerleri yüksek bir meslektir.</a:t>
            </a:r>
          </a:p>
          <a:p>
            <a:r>
              <a:rPr lang="tr-TR" sz="1600" dirty="0" smtClean="0"/>
              <a:t>Kamu ve özel sektörün güveni kazanmış, saygın bir meslektir.</a:t>
            </a:r>
          </a:p>
          <a:p>
            <a:r>
              <a:rPr lang="tr-TR" sz="1600" dirty="0" smtClean="0"/>
              <a:t>Mesleğimizle kıvanç duymaktayız.</a:t>
            </a:r>
          </a:p>
          <a:p>
            <a:r>
              <a:rPr lang="tr-TR" sz="1600" dirty="0" smtClean="0"/>
              <a:t>Bize bu mesleği yapma imkanını sağlayan, 3568 sayılı meslek yasamızın çıkması için yasal zemini hazırlayan, başta Maliye Bakanlığı olmak üzere, dönemin hükümetine ve TBMM’ne teşekkür ediyoruz. </a:t>
            </a:r>
          </a:p>
          <a:p>
            <a:r>
              <a:rPr lang="tr-TR" sz="1600" dirty="0" smtClean="0"/>
              <a:t>Emeği geçen her bir bürokrata, parlamentere teşekkür ediyor, saygılarımızı sunuyoruz.</a:t>
            </a:r>
            <a:endParaRPr lang="tr-TR" sz="1600" dirty="0"/>
          </a:p>
        </p:txBody>
      </p:sp>
    </p:spTree>
    <p:extLst>
      <p:ext uri="{BB962C8B-B14F-4D97-AF65-F5344CB8AC3E}">
        <p14:creationId xmlns:p14="http://schemas.microsoft.com/office/powerpoint/2010/main" val="1335135218"/>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a:t>CERTIFICATION OF TAX DECLERATION IN ALBANIA</a:t>
            </a:r>
          </a:p>
        </p:txBody>
      </p:sp>
      <p:sp>
        <p:nvSpPr>
          <p:cNvPr id="3" name="İçerik Yer Tutucusu 2"/>
          <p:cNvSpPr>
            <a:spLocks noGrp="1"/>
          </p:cNvSpPr>
          <p:nvPr>
            <p:ph idx="1"/>
          </p:nvPr>
        </p:nvSpPr>
        <p:spPr/>
        <p:txBody>
          <a:bodyPr/>
          <a:lstStyle/>
          <a:p>
            <a:pPr algn="just"/>
            <a:r>
              <a:rPr lang="tr-TR" sz="1600" i="1" dirty="0" err="1">
                <a:solidFill>
                  <a:schemeClr val="accent6"/>
                </a:solidFill>
              </a:rPr>
              <a:t>Tax</a:t>
            </a:r>
            <a:r>
              <a:rPr lang="tr-TR" sz="1600" i="1" dirty="0">
                <a:solidFill>
                  <a:schemeClr val="accent6"/>
                </a:solidFill>
              </a:rPr>
              <a:t> </a:t>
            </a:r>
            <a:r>
              <a:rPr lang="tr-TR" sz="1600" i="1" dirty="0" err="1" smtClean="0">
                <a:solidFill>
                  <a:schemeClr val="accent6"/>
                </a:solidFill>
              </a:rPr>
              <a:t>certification</a:t>
            </a:r>
            <a:r>
              <a:rPr lang="tr-TR" sz="1600" i="1" dirty="0" smtClean="0">
                <a:solidFill>
                  <a:schemeClr val="accent6"/>
                </a:solidFill>
              </a:rPr>
              <a:t> of </a:t>
            </a:r>
            <a:r>
              <a:rPr lang="tr-TR" sz="1600" i="1" dirty="0" err="1">
                <a:solidFill>
                  <a:schemeClr val="accent6"/>
                </a:solidFill>
              </a:rPr>
              <a:t>tax</a:t>
            </a:r>
            <a:r>
              <a:rPr lang="tr-TR" sz="1600" i="1" dirty="0">
                <a:solidFill>
                  <a:schemeClr val="accent6"/>
                </a:solidFill>
              </a:rPr>
              <a:t> </a:t>
            </a:r>
            <a:r>
              <a:rPr lang="tr-TR" sz="1600" i="1" dirty="0" err="1">
                <a:solidFill>
                  <a:schemeClr val="accent6"/>
                </a:solidFill>
              </a:rPr>
              <a:t>declarations</a:t>
            </a:r>
            <a:endParaRPr lang="tr-TR" sz="1600" dirty="0">
              <a:solidFill>
                <a:schemeClr val="accent6"/>
              </a:solidFill>
            </a:endParaRPr>
          </a:p>
          <a:p>
            <a:pPr algn="just"/>
            <a:r>
              <a:rPr lang="tr-TR" sz="1600" dirty="0" err="1">
                <a:solidFill>
                  <a:schemeClr val="accent6"/>
                </a:solidFill>
              </a:rPr>
              <a:t>Taxpayers</a:t>
            </a:r>
            <a:r>
              <a:rPr lang="tr-TR" sz="1600" dirty="0">
                <a:solidFill>
                  <a:schemeClr val="accent6"/>
                </a:solidFill>
              </a:rPr>
              <a:t> </a:t>
            </a:r>
            <a:r>
              <a:rPr lang="tr-TR" sz="1600" dirty="0" err="1">
                <a:solidFill>
                  <a:schemeClr val="accent6"/>
                </a:solidFill>
              </a:rPr>
              <a:t>will</a:t>
            </a:r>
            <a:r>
              <a:rPr lang="tr-TR" sz="1600" dirty="0">
                <a:solidFill>
                  <a:schemeClr val="accent6"/>
                </a:solidFill>
              </a:rPr>
              <a:t> </a:t>
            </a:r>
            <a:r>
              <a:rPr lang="tr-TR" sz="1600" dirty="0" err="1">
                <a:solidFill>
                  <a:schemeClr val="accent6"/>
                </a:solidFill>
              </a:rPr>
              <a:t>have</a:t>
            </a:r>
            <a:r>
              <a:rPr lang="tr-TR" sz="1600" dirty="0">
                <a:solidFill>
                  <a:schemeClr val="accent6"/>
                </a:solidFill>
              </a:rPr>
              <a:t> </a:t>
            </a:r>
            <a:r>
              <a:rPr lang="tr-TR" sz="1600" dirty="0" err="1">
                <a:solidFill>
                  <a:schemeClr val="accent6"/>
                </a:solidFill>
              </a:rPr>
              <a:t>the</a:t>
            </a:r>
            <a:r>
              <a:rPr lang="tr-TR" sz="1600" dirty="0">
                <a:solidFill>
                  <a:schemeClr val="accent6"/>
                </a:solidFill>
              </a:rPr>
              <a:t> </a:t>
            </a:r>
            <a:r>
              <a:rPr lang="tr-TR" sz="1600" dirty="0" err="1">
                <a:solidFill>
                  <a:schemeClr val="accent6"/>
                </a:solidFill>
              </a:rPr>
              <a:t>possibility</a:t>
            </a:r>
            <a:r>
              <a:rPr lang="tr-TR" sz="1600" dirty="0">
                <a:solidFill>
                  <a:schemeClr val="accent6"/>
                </a:solidFill>
              </a:rPr>
              <a:t> </a:t>
            </a:r>
            <a:r>
              <a:rPr lang="tr-TR" sz="1600" b="1" u="sng" dirty="0" err="1">
                <a:solidFill>
                  <a:srgbClr val="FF0000"/>
                </a:solidFill>
              </a:rPr>
              <a:t>to</a:t>
            </a:r>
            <a:r>
              <a:rPr lang="tr-TR" sz="1600" b="1" u="sng" dirty="0">
                <a:solidFill>
                  <a:srgbClr val="FF0000"/>
                </a:solidFill>
              </a:rPr>
              <a:t> </a:t>
            </a:r>
            <a:r>
              <a:rPr lang="tr-TR" sz="1600" b="1" u="sng" dirty="0" err="1">
                <a:solidFill>
                  <a:srgbClr val="FF0000"/>
                </a:solidFill>
              </a:rPr>
              <a:t>engage</a:t>
            </a:r>
            <a:r>
              <a:rPr lang="tr-TR" sz="1600" b="1" u="sng" dirty="0">
                <a:solidFill>
                  <a:srgbClr val="FF0000"/>
                </a:solidFill>
              </a:rPr>
              <a:t> </a:t>
            </a:r>
            <a:r>
              <a:rPr lang="tr-TR" sz="1600" b="1" u="sng" dirty="0" err="1">
                <a:solidFill>
                  <a:srgbClr val="FF0000"/>
                </a:solidFill>
              </a:rPr>
              <a:t>certain</a:t>
            </a:r>
            <a:r>
              <a:rPr lang="tr-TR" sz="1600" b="1" u="sng" dirty="0">
                <a:solidFill>
                  <a:srgbClr val="FF0000"/>
                </a:solidFill>
              </a:rPr>
              <a:t> </a:t>
            </a:r>
            <a:r>
              <a:rPr lang="tr-TR" sz="1600" b="1" u="sng" dirty="0" err="1">
                <a:solidFill>
                  <a:srgbClr val="FF0000"/>
                </a:solidFill>
              </a:rPr>
              <a:t>authorised</a:t>
            </a:r>
            <a:r>
              <a:rPr lang="tr-TR" sz="1600" b="1" u="sng" dirty="0">
                <a:solidFill>
                  <a:srgbClr val="FF0000"/>
                </a:solidFill>
              </a:rPr>
              <a:t> </a:t>
            </a:r>
            <a:r>
              <a:rPr lang="tr-TR" sz="1600" b="1" u="sng" dirty="0" err="1">
                <a:solidFill>
                  <a:srgbClr val="FF0000"/>
                </a:solidFill>
              </a:rPr>
              <a:t>audit</a:t>
            </a:r>
            <a:r>
              <a:rPr lang="tr-TR" sz="1600" b="1" u="sng" dirty="0">
                <a:solidFill>
                  <a:srgbClr val="FF0000"/>
                </a:solidFill>
              </a:rPr>
              <a:t> </a:t>
            </a:r>
            <a:r>
              <a:rPr lang="tr-TR" sz="1600" b="1" u="sng" dirty="0" err="1">
                <a:solidFill>
                  <a:srgbClr val="FF0000"/>
                </a:solidFill>
              </a:rPr>
              <a:t>companies</a:t>
            </a:r>
            <a:r>
              <a:rPr lang="tr-TR" sz="1600" b="1" u="sng" dirty="0">
                <a:solidFill>
                  <a:srgbClr val="FF0000"/>
                </a:solidFill>
              </a:rPr>
              <a:t> (</a:t>
            </a:r>
            <a:r>
              <a:rPr lang="tr-TR" sz="1600" b="1" u="sng" dirty="0" err="1" smtClean="0">
                <a:solidFill>
                  <a:srgbClr val="FF0000"/>
                </a:solidFill>
              </a:rPr>
              <a:t>amongst</a:t>
            </a:r>
            <a:r>
              <a:rPr lang="tr-TR" sz="1600" b="1" u="sng" dirty="0">
                <a:solidFill>
                  <a:srgbClr val="FF0000"/>
                </a:solidFill>
              </a:rPr>
              <a:t> </a:t>
            </a:r>
            <a:r>
              <a:rPr lang="tr-TR" sz="1600" b="1" u="sng" dirty="0" smtClean="0">
                <a:solidFill>
                  <a:srgbClr val="FF0000"/>
                </a:solidFill>
              </a:rPr>
              <a:t>10 </a:t>
            </a:r>
            <a:r>
              <a:rPr lang="tr-TR" sz="1600" b="1" u="sng" dirty="0" err="1" smtClean="0">
                <a:solidFill>
                  <a:srgbClr val="FF0000"/>
                </a:solidFill>
              </a:rPr>
              <a:t>companies</a:t>
            </a:r>
            <a:r>
              <a:rPr lang="tr-TR" sz="1600" b="1" u="sng" dirty="0" smtClean="0">
                <a:solidFill>
                  <a:srgbClr val="FF0000"/>
                </a:solidFill>
              </a:rPr>
              <a:t>) </a:t>
            </a:r>
            <a:r>
              <a:rPr lang="tr-TR" sz="1600" dirty="0" err="1">
                <a:solidFill>
                  <a:schemeClr val="accent6"/>
                </a:solidFill>
              </a:rPr>
              <a:t>to</a:t>
            </a:r>
            <a:r>
              <a:rPr lang="tr-TR" sz="1600" dirty="0">
                <a:solidFill>
                  <a:schemeClr val="accent6"/>
                </a:solidFill>
              </a:rPr>
              <a:t> </a:t>
            </a:r>
            <a:r>
              <a:rPr lang="tr-TR" sz="1600" dirty="0" err="1">
                <a:solidFill>
                  <a:schemeClr val="accent6"/>
                </a:solidFill>
              </a:rPr>
              <a:t>certify</a:t>
            </a:r>
            <a:r>
              <a:rPr lang="tr-TR" sz="1600" dirty="0">
                <a:solidFill>
                  <a:schemeClr val="accent6"/>
                </a:solidFill>
              </a:rPr>
              <a:t> </a:t>
            </a:r>
            <a:r>
              <a:rPr lang="tr-TR" sz="1600" dirty="0" err="1">
                <a:solidFill>
                  <a:schemeClr val="accent6"/>
                </a:solidFill>
              </a:rPr>
              <a:t>their</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declarations</a:t>
            </a:r>
            <a:r>
              <a:rPr lang="tr-TR" sz="1600" dirty="0">
                <a:solidFill>
                  <a:schemeClr val="accent6"/>
                </a:solidFill>
              </a:rPr>
              <a:t>’ as ‘in </a:t>
            </a:r>
            <a:r>
              <a:rPr lang="tr-TR" sz="1600" dirty="0" err="1">
                <a:solidFill>
                  <a:schemeClr val="accent6"/>
                </a:solidFill>
              </a:rPr>
              <a:t>compliance</a:t>
            </a:r>
            <a:r>
              <a:rPr lang="tr-TR" sz="1600" dirty="0">
                <a:solidFill>
                  <a:schemeClr val="accent6"/>
                </a:solidFill>
              </a:rPr>
              <a:t> </a:t>
            </a:r>
            <a:r>
              <a:rPr lang="tr-TR" sz="1600" dirty="0" err="1">
                <a:solidFill>
                  <a:schemeClr val="accent6"/>
                </a:solidFill>
              </a:rPr>
              <a:t>with</a:t>
            </a:r>
            <a:r>
              <a:rPr lang="tr-TR" sz="1600" dirty="0">
                <a:solidFill>
                  <a:schemeClr val="accent6"/>
                </a:solidFill>
              </a:rPr>
              <a:t> </a:t>
            </a:r>
            <a:r>
              <a:rPr lang="tr-TR" sz="1600" dirty="0" err="1">
                <a:solidFill>
                  <a:schemeClr val="accent6"/>
                </a:solidFill>
              </a:rPr>
              <a:t>the</a:t>
            </a:r>
            <a:r>
              <a:rPr lang="tr-TR" sz="1600" dirty="0">
                <a:solidFill>
                  <a:schemeClr val="accent6"/>
                </a:solidFill>
              </a:rPr>
              <a:t> </a:t>
            </a:r>
            <a:r>
              <a:rPr lang="tr-TR" sz="1600" dirty="0" err="1">
                <a:solidFill>
                  <a:schemeClr val="accent6"/>
                </a:solidFill>
              </a:rPr>
              <a:t>fiscal</a:t>
            </a:r>
            <a:r>
              <a:rPr lang="tr-TR" sz="1600" dirty="0">
                <a:solidFill>
                  <a:schemeClr val="accent6"/>
                </a:solidFill>
              </a:rPr>
              <a:t> </a:t>
            </a:r>
            <a:r>
              <a:rPr lang="tr-TR" sz="1600" dirty="0" err="1">
                <a:solidFill>
                  <a:schemeClr val="accent6"/>
                </a:solidFill>
              </a:rPr>
              <a:t>legislation</a:t>
            </a:r>
            <a:r>
              <a:rPr lang="tr-TR" sz="1600" dirty="0">
                <a:solidFill>
                  <a:schemeClr val="accent6"/>
                </a:solidFill>
              </a:rPr>
              <a:t>’.  </a:t>
            </a:r>
            <a:endParaRPr lang="tr-TR" sz="1600" dirty="0" smtClean="0">
              <a:solidFill>
                <a:schemeClr val="accent6"/>
              </a:solidFill>
            </a:endParaRPr>
          </a:p>
          <a:p>
            <a:pPr algn="just"/>
            <a:r>
              <a:rPr lang="tr-TR" sz="1600" dirty="0" err="1" smtClean="0">
                <a:solidFill>
                  <a:schemeClr val="accent6"/>
                </a:solidFill>
              </a:rPr>
              <a:t>The</a:t>
            </a:r>
            <a:r>
              <a:rPr lang="tr-TR" sz="1600" dirty="0" smtClean="0">
                <a:solidFill>
                  <a:schemeClr val="accent6"/>
                </a:solidFill>
              </a:rPr>
              <a:t> </a:t>
            </a:r>
            <a:r>
              <a:rPr lang="tr-TR" sz="1600" dirty="0" err="1">
                <a:solidFill>
                  <a:schemeClr val="accent6"/>
                </a:solidFill>
              </a:rPr>
              <a:t>benefit</a:t>
            </a:r>
            <a:r>
              <a:rPr lang="tr-TR" sz="1600" dirty="0">
                <a:solidFill>
                  <a:schemeClr val="accent6"/>
                </a:solidFill>
              </a:rPr>
              <a:t> of </a:t>
            </a:r>
            <a:r>
              <a:rPr lang="tr-TR" sz="1600" dirty="0" err="1">
                <a:solidFill>
                  <a:schemeClr val="accent6"/>
                </a:solidFill>
              </a:rPr>
              <a:t>this</a:t>
            </a:r>
            <a:r>
              <a:rPr lang="tr-TR" sz="1600" dirty="0">
                <a:solidFill>
                  <a:schemeClr val="accent6"/>
                </a:solidFill>
              </a:rPr>
              <a:t> </a:t>
            </a:r>
            <a:r>
              <a:rPr lang="tr-TR" sz="1600" dirty="0" err="1">
                <a:solidFill>
                  <a:schemeClr val="accent6"/>
                </a:solidFill>
              </a:rPr>
              <a:t>certification</a:t>
            </a:r>
            <a:r>
              <a:rPr lang="tr-TR" sz="1600" dirty="0">
                <a:solidFill>
                  <a:schemeClr val="accent6"/>
                </a:solidFill>
              </a:rPr>
              <a:t>, </a:t>
            </a:r>
            <a:r>
              <a:rPr lang="tr-TR" sz="1600" dirty="0" err="1">
                <a:solidFill>
                  <a:schemeClr val="accent6"/>
                </a:solidFill>
              </a:rPr>
              <a:t>however</a:t>
            </a:r>
            <a:r>
              <a:rPr lang="tr-TR" sz="1600" dirty="0">
                <a:solidFill>
                  <a:schemeClr val="accent6"/>
                </a:solidFill>
              </a:rPr>
              <a:t>, has </a:t>
            </a:r>
            <a:r>
              <a:rPr lang="tr-TR" sz="1600" dirty="0" err="1">
                <a:solidFill>
                  <a:schemeClr val="accent6"/>
                </a:solidFill>
              </a:rPr>
              <a:t>been</a:t>
            </a:r>
            <a:r>
              <a:rPr lang="tr-TR" sz="1600" dirty="0">
                <a:solidFill>
                  <a:schemeClr val="accent6"/>
                </a:solidFill>
              </a:rPr>
              <a:t> </a:t>
            </a:r>
            <a:r>
              <a:rPr lang="tr-TR" sz="1600" dirty="0" err="1">
                <a:solidFill>
                  <a:schemeClr val="accent6"/>
                </a:solidFill>
              </a:rPr>
              <a:t>limited</a:t>
            </a:r>
            <a:r>
              <a:rPr lang="tr-TR" sz="1600" dirty="0">
                <a:solidFill>
                  <a:schemeClr val="accent6"/>
                </a:solidFill>
              </a:rPr>
              <a:t> </a:t>
            </a:r>
            <a:r>
              <a:rPr lang="tr-TR" sz="1600" dirty="0" err="1">
                <a:solidFill>
                  <a:schemeClr val="accent6"/>
                </a:solidFill>
              </a:rPr>
              <a:t>to</a:t>
            </a:r>
            <a:r>
              <a:rPr lang="tr-TR" sz="1600" dirty="0">
                <a:solidFill>
                  <a:schemeClr val="accent6"/>
                </a:solidFill>
              </a:rPr>
              <a:t> </a:t>
            </a:r>
            <a:r>
              <a:rPr lang="tr-TR" sz="1600" u="sng" dirty="0" err="1">
                <a:solidFill>
                  <a:srgbClr val="FF0000"/>
                </a:solidFill>
              </a:rPr>
              <a:t>improving</a:t>
            </a:r>
            <a:r>
              <a:rPr lang="tr-TR" sz="1600" u="sng" dirty="0">
                <a:solidFill>
                  <a:srgbClr val="FF0000"/>
                </a:solidFill>
              </a:rPr>
              <a:t> </a:t>
            </a:r>
            <a:r>
              <a:rPr lang="tr-TR" sz="1600" u="sng" dirty="0" err="1">
                <a:solidFill>
                  <a:srgbClr val="FF0000"/>
                </a:solidFill>
              </a:rPr>
              <a:t>the</a:t>
            </a:r>
            <a:r>
              <a:rPr lang="tr-TR" sz="1600" u="sng" dirty="0">
                <a:solidFill>
                  <a:srgbClr val="FF0000"/>
                </a:solidFill>
              </a:rPr>
              <a:t> </a:t>
            </a:r>
            <a:r>
              <a:rPr lang="tr-TR" sz="1600" u="sng" dirty="0" err="1">
                <a:solidFill>
                  <a:srgbClr val="FF0000"/>
                </a:solidFill>
              </a:rPr>
              <a:t>taxpayer’s</a:t>
            </a:r>
            <a:r>
              <a:rPr lang="tr-TR" sz="1600" u="sng" dirty="0">
                <a:solidFill>
                  <a:srgbClr val="FF0000"/>
                </a:solidFill>
              </a:rPr>
              <a:t> </a:t>
            </a:r>
            <a:r>
              <a:rPr lang="tr-TR" sz="1600" u="sng" dirty="0" err="1">
                <a:solidFill>
                  <a:srgbClr val="FF0000"/>
                </a:solidFill>
              </a:rPr>
              <a:t>position</a:t>
            </a:r>
            <a:r>
              <a:rPr lang="tr-TR" sz="1600" u="sng" dirty="0">
                <a:solidFill>
                  <a:srgbClr val="FF0000"/>
                </a:solidFill>
              </a:rPr>
              <a:t> in </a:t>
            </a:r>
            <a:r>
              <a:rPr lang="tr-TR" sz="1600" u="sng" dirty="0" err="1">
                <a:solidFill>
                  <a:srgbClr val="FF0000"/>
                </a:solidFill>
              </a:rPr>
              <a:t>the</a:t>
            </a:r>
            <a:r>
              <a:rPr lang="tr-TR" sz="1600" u="sng" dirty="0">
                <a:solidFill>
                  <a:srgbClr val="FF0000"/>
                </a:solidFill>
              </a:rPr>
              <a:t> risk </a:t>
            </a:r>
            <a:r>
              <a:rPr lang="tr-TR" sz="1600" u="sng" dirty="0" err="1">
                <a:solidFill>
                  <a:srgbClr val="FF0000"/>
                </a:solidFill>
              </a:rPr>
              <a:t>assessment</a:t>
            </a:r>
            <a:r>
              <a:rPr lang="tr-TR" sz="1600" u="sng" dirty="0">
                <a:solidFill>
                  <a:srgbClr val="FF0000"/>
                </a:solidFill>
              </a:rPr>
              <a:t> </a:t>
            </a:r>
            <a:r>
              <a:rPr lang="tr-TR" sz="1600" u="sng" dirty="0" err="1">
                <a:solidFill>
                  <a:srgbClr val="FF0000"/>
                </a:solidFill>
              </a:rPr>
              <a:t>performed</a:t>
            </a:r>
            <a:r>
              <a:rPr lang="tr-TR" sz="1600" dirty="0">
                <a:solidFill>
                  <a:schemeClr val="accent6"/>
                </a:solidFill>
              </a:rPr>
              <a:t> </a:t>
            </a:r>
            <a:r>
              <a:rPr lang="tr-TR" sz="1600" dirty="0" err="1">
                <a:solidFill>
                  <a:schemeClr val="accent6"/>
                </a:solidFill>
              </a:rPr>
              <a:t>by</a:t>
            </a:r>
            <a:r>
              <a:rPr lang="tr-TR" sz="1600" dirty="0">
                <a:solidFill>
                  <a:schemeClr val="accent6"/>
                </a:solidFill>
              </a:rPr>
              <a:t> </a:t>
            </a:r>
            <a:r>
              <a:rPr lang="tr-TR" sz="1600" dirty="0" err="1">
                <a:solidFill>
                  <a:schemeClr val="accent6"/>
                </a:solidFill>
              </a:rPr>
              <a:t>the</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administration</a:t>
            </a:r>
            <a:r>
              <a:rPr lang="tr-TR" sz="1600" dirty="0">
                <a:solidFill>
                  <a:schemeClr val="accent6"/>
                </a:solidFill>
              </a:rPr>
              <a:t> </a:t>
            </a:r>
            <a:r>
              <a:rPr lang="tr-TR" sz="1600" dirty="0" err="1">
                <a:solidFill>
                  <a:schemeClr val="accent6"/>
                </a:solidFill>
              </a:rPr>
              <a:t>when</a:t>
            </a:r>
            <a:r>
              <a:rPr lang="tr-TR" sz="1600" dirty="0">
                <a:solidFill>
                  <a:schemeClr val="accent6"/>
                </a:solidFill>
              </a:rPr>
              <a:t> </a:t>
            </a:r>
            <a:r>
              <a:rPr lang="tr-TR" sz="1600" dirty="0" err="1">
                <a:solidFill>
                  <a:schemeClr val="accent6"/>
                </a:solidFill>
              </a:rPr>
              <a:t>selecting</a:t>
            </a:r>
            <a:r>
              <a:rPr lang="tr-TR" sz="1600" dirty="0">
                <a:solidFill>
                  <a:schemeClr val="accent6"/>
                </a:solidFill>
              </a:rPr>
              <a:t> </a:t>
            </a:r>
            <a:r>
              <a:rPr lang="tr-TR" sz="1600" dirty="0" err="1">
                <a:solidFill>
                  <a:schemeClr val="accent6"/>
                </a:solidFill>
              </a:rPr>
              <a:t>taxpayers</a:t>
            </a:r>
            <a:r>
              <a:rPr lang="tr-TR" sz="1600" dirty="0">
                <a:solidFill>
                  <a:schemeClr val="accent6"/>
                </a:solidFill>
              </a:rPr>
              <a:t> </a:t>
            </a:r>
            <a:r>
              <a:rPr lang="tr-TR" sz="1600" dirty="0" err="1">
                <a:solidFill>
                  <a:schemeClr val="accent6"/>
                </a:solidFill>
              </a:rPr>
              <a:t>for</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audit</a:t>
            </a:r>
            <a:r>
              <a:rPr lang="tr-TR" sz="1600" dirty="0">
                <a:solidFill>
                  <a:schemeClr val="accent6"/>
                </a:solidFill>
              </a:rPr>
              <a:t> (</a:t>
            </a:r>
            <a:r>
              <a:rPr lang="tr-TR" sz="1600" dirty="0" err="1">
                <a:solidFill>
                  <a:schemeClr val="accent6"/>
                </a:solidFill>
              </a:rPr>
              <a:t>where</a:t>
            </a:r>
            <a:r>
              <a:rPr lang="tr-TR" sz="1600" dirty="0">
                <a:solidFill>
                  <a:schemeClr val="accent6"/>
                </a:solidFill>
              </a:rPr>
              <a:t> </a:t>
            </a:r>
            <a:r>
              <a:rPr lang="tr-TR" sz="1600" dirty="0" err="1">
                <a:solidFill>
                  <a:schemeClr val="accent6"/>
                </a:solidFill>
              </a:rPr>
              <a:t>the</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certification</a:t>
            </a:r>
            <a:r>
              <a:rPr lang="tr-TR" sz="1600" dirty="0">
                <a:solidFill>
                  <a:schemeClr val="accent6"/>
                </a:solidFill>
              </a:rPr>
              <a:t>’ </a:t>
            </a:r>
            <a:r>
              <a:rPr lang="tr-TR" sz="1600" dirty="0" err="1">
                <a:solidFill>
                  <a:schemeClr val="accent6"/>
                </a:solidFill>
              </a:rPr>
              <a:t>will</a:t>
            </a:r>
            <a:r>
              <a:rPr lang="tr-TR" sz="1600" dirty="0">
                <a:solidFill>
                  <a:schemeClr val="accent6"/>
                </a:solidFill>
              </a:rPr>
              <a:t> be an </a:t>
            </a:r>
            <a:r>
              <a:rPr lang="tr-TR" sz="1600" dirty="0" err="1">
                <a:solidFill>
                  <a:schemeClr val="accent6"/>
                </a:solidFill>
              </a:rPr>
              <a:t>additional</a:t>
            </a:r>
            <a:r>
              <a:rPr lang="tr-TR" sz="1600" dirty="0">
                <a:solidFill>
                  <a:schemeClr val="accent6"/>
                </a:solidFill>
              </a:rPr>
              <a:t> </a:t>
            </a:r>
            <a:r>
              <a:rPr lang="tr-TR" sz="1600" dirty="0" err="1">
                <a:solidFill>
                  <a:schemeClr val="accent6"/>
                </a:solidFill>
              </a:rPr>
              <a:t>indicator</a:t>
            </a:r>
            <a:r>
              <a:rPr lang="tr-TR" sz="1600" dirty="0">
                <a:solidFill>
                  <a:schemeClr val="accent6"/>
                </a:solidFill>
              </a:rPr>
              <a:t> </a:t>
            </a:r>
            <a:r>
              <a:rPr lang="tr-TR" sz="1600" dirty="0" err="1">
                <a:solidFill>
                  <a:schemeClr val="accent6"/>
                </a:solidFill>
              </a:rPr>
              <a:t>to</a:t>
            </a:r>
            <a:r>
              <a:rPr lang="tr-TR" sz="1600" dirty="0">
                <a:solidFill>
                  <a:schemeClr val="accent6"/>
                </a:solidFill>
              </a:rPr>
              <a:t> </a:t>
            </a:r>
            <a:r>
              <a:rPr lang="tr-TR" sz="1600" dirty="0" err="1">
                <a:solidFill>
                  <a:schemeClr val="accent6"/>
                </a:solidFill>
              </a:rPr>
              <a:t>consider</a:t>
            </a:r>
            <a:r>
              <a:rPr lang="tr-TR" sz="1600" dirty="0">
                <a:solidFill>
                  <a:schemeClr val="accent6"/>
                </a:solidFill>
              </a:rPr>
              <a:t>, </a:t>
            </a:r>
            <a:r>
              <a:rPr lang="tr-TR" sz="1600" dirty="0" err="1">
                <a:solidFill>
                  <a:schemeClr val="accent6"/>
                </a:solidFill>
              </a:rPr>
              <a:t>amongst</a:t>
            </a:r>
            <a:r>
              <a:rPr lang="tr-TR" sz="1600" dirty="0">
                <a:solidFill>
                  <a:schemeClr val="accent6"/>
                </a:solidFill>
              </a:rPr>
              <a:t> </a:t>
            </a:r>
            <a:r>
              <a:rPr lang="tr-TR" sz="1600" dirty="0" err="1">
                <a:solidFill>
                  <a:schemeClr val="accent6"/>
                </a:solidFill>
              </a:rPr>
              <a:t>other</a:t>
            </a:r>
            <a:r>
              <a:rPr lang="tr-TR" sz="1600" dirty="0">
                <a:solidFill>
                  <a:schemeClr val="accent6"/>
                </a:solidFill>
              </a:rPr>
              <a:t> </a:t>
            </a:r>
            <a:r>
              <a:rPr lang="tr-TR" sz="1600" dirty="0" err="1">
                <a:solidFill>
                  <a:schemeClr val="accent6"/>
                </a:solidFill>
              </a:rPr>
              <a:t>existing</a:t>
            </a:r>
            <a:r>
              <a:rPr lang="tr-TR" sz="1600" dirty="0">
                <a:solidFill>
                  <a:schemeClr val="accent6"/>
                </a:solidFill>
              </a:rPr>
              <a:t> </a:t>
            </a:r>
            <a:r>
              <a:rPr lang="tr-TR" sz="1600" dirty="0" err="1">
                <a:solidFill>
                  <a:schemeClr val="accent6"/>
                </a:solidFill>
              </a:rPr>
              <a:t>indicators</a:t>
            </a:r>
            <a:r>
              <a:rPr lang="tr-TR" sz="1600" dirty="0">
                <a:solidFill>
                  <a:schemeClr val="accent6"/>
                </a:solidFill>
              </a:rPr>
              <a:t>).  </a:t>
            </a:r>
            <a:endParaRPr lang="tr-TR" sz="1600" dirty="0" smtClean="0">
              <a:solidFill>
                <a:schemeClr val="accent6"/>
              </a:solidFill>
            </a:endParaRPr>
          </a:p>
          <a:p>
            <a:pPr algn="just"/>
            <a:r>
              <a:rPr lang="tr-TR" sz="1600" dirty="0" err="1" smtClean="0">
                <a:solidFill>
                  <a:schemeClr val="accent6"/>
                </a:solidFill>
              </a:rPr>
              <a:t>There</a:t>
            </a:r>
            <a:r>
              <a:rPr lang="tr-TR" sz="1600" dirty="0" smtClean="0">
                <a:solidFill>
                  <a:schemeClr val="accent6"/>
                </a:solidFill>
              </a:rPr>
              <a:t> </a:t>
            </a:r>
            <a:r>
              <a:rPr lang="tr-TR" sz="1600" dirty="0">
                <a:solidFill>
                  <a:schemeClr val="accent6"/>
                </a:solidFill>
              </a:rPr>
              <a:t>is </a:t>
            </a:r>
            <a:r>
              <a:rPr lang="tr-TR" sz="1600" dirty="0" err="1">
                <a:solidFill>
                  <a:schemeClr val="accent6"/>
                </a:solidFill>
              </a:rPr>
              <a:t>still</a:t>
            </a:r>
            <a:r>
              <a:rPr lang="tr-TR" sz="1600" dirty="0">
                <a:solidFill>
                  <a:schemeClr val="accent6"/>
                </a:solidFill>
              </a:rPr>
              <a:t> </a:t>
            </a:r>
            <a:r>
              <a:rPr lang="tr-TR" sz="1600" dirty="0" err="1">
                <a:solidFill>
                  <a:schemeClr val="accent6"/>
                </a:solidFill>
              </a:rPr>
              <a:t>no</a:t>
            </a:r>
            <a:r>
              <a:rPr lang="tr-TR" sz="1600" dirty="0">
                <a:solidFill>
                  <a:schemeClr val="accent6"/>
                </a:solidFill>
              </a:rPr>
              <a:t> legal </a:t>
            </a:r>
            <a:r>
              <a:rPr lang="tr-TR" sz="1600" dirty="0" err="1">
                <a:solidFill>
                  <a:schemeClr val="accent6"/>
                </a:solidFill>
              </a:rPr>
              <a:t>guarantee</a:t>
            </a:r>
            <a:r>
              <a:rPr lang="tr-TR" sz="1600" dirty="0">
                <a:solidFill>
                  <a:schemeClr val="accent6"/>
                </a:solidFill>
              </a:rPr>
              <a:t> </a:t>
            </a:r>
            <a:r>
              <a:rPr lang="tr-TR" sz="1600" dirty="0" err="1">
                <a:solidFill>
                  <a:schemeClr val="accent6"/>
                </a:solidFill>
              </a:rPr>
              <a:t>that</a:t>
            </a:r>
            <a:r>
              <a:rPr lang="tr-TR" sz="1600" dirty="0">
                <a:solidFill>
                  <a:schemeClr val="accent6"/>
                </a:solidFill>
              </a:rPr>
              <a:t> </a:t>
            </a:r>
            <a:r>
              <a:rPr lang="tr-TR" sz="1600" dirty="0" err="1">
                <a:solidFill>
                  <a:schemeClr val="accent6"/>
                </a:solidFill>
              </a:rPr>
              <a:t>certified</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declarations</a:t>
            </a:r>
            <a:r>
              <a:rPr lang="tr-TR" sz="1600" dirty="0">
                <a:solidFill>
                  <a:schemeClr val="accent6"/>
                </a:solidFill>
              </a:rPr>
              <a:t> </a:t>
            </a:r>
            <a:r>
              <a:rPr lang="tr-TR" sz="1600" dirty="0" err="1">
                <a:solidFill>
                  <a:schemeClr val="accent6"/>
                </a:solidFill>
              </a:rPr>
              <a:t>will</a:t>
            </a:r>
            <a:r>
              <a:rPr lang="tr-TR" sz="1600" dirty="0">
                <a:solidFill>
                  <a:schemeClr val="accent6"/>
                </a:solidFill>
              </a:rPr>
              <a:t> be </a:t>
            </a:r>
            <a:r>
              <a:rPr lang="tr-TR" sz="1600" dirty="0" err="1">
                <a:solidFill>
                  <a:schemeClr val="accent6"/>
                </a:solidFill>
              </a:rPr>
              <a:t>considered</a:t>
            </a:r>
            <a:r>
              <a:rPr lang="tr-TR" sz="1600" dirty="0">
                <a:solidFill>
                  <a:schemeClr val="accent6"/>
                </a:solidFill>
              </a:rPr>
              <a:t> </a:t>
            </a:r>
            <a:r>
              <a:rPr lang="tr-TR" sz="1600" dirty="0" err="1">
                <a:solidFill>
                  <a:schemeClr val="accent6"/>
                </a:solidFill>
              </a:rPr>
              <a:t>to</a:t>
            </a:r>
            <a:r>
              <a:rPr lang="tr-TR" sz="1600" dirty="0">
                <a:solidFill>
                  <a:schemeClr val="accent6"/>
                </a:solidFill>
              </a:rPr>
              <a:t> be in </a:t>
            </a:r>
            <a:r>
              <a:rPr lang="tr-TR" sz="1600" dirty="0" err="1">
                <a:solidFill>
                  <a:schemeClr val="accent6"/>
                </a:solidFill>
              </a:rPr>
              <a:t>compliance</a:t>
            </a:r>
            <a:r>
              <a:rPr lang="tr-TR" sz="1600" dirty="0">
                <a:solidFill>
                  <a:schemeClr val="accent6"/>
                </a:solidFill>
              </a:rPr>
              <a:t> </a:t>
            </a:r>
            <a:r>
              <a:rPr lang="tr-TR" sz="1600" dirty="0" err="1">
                <a:solidFill>
                  <a:schemeClr val="accent6"/>
                </a:solidFill>
              </a:rPr>
              <a:t>with</a:t>
            </a:r>
            <a:r>
              <a:rPr lang="tr-TR" sz="1600" dirty="0">
                <a:solidFill>
                  <a:schemeClr val="accent6"/>
                </a:solidFill>
              </a:rPr>
              <a:t> </a:t>
            </a:r>
            <a:r>
              <a:rPr lang="tr-TR" sz="1600" dirty="0" err="1">
                <a:solidFill>
                  <a:schemeClr val="accent6"/>
                </a:solidFill>
              </a:rPr>
              <a:t>the</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legislation</a:t>
            </a:r>
            <a:r>
              <a:rPr lang="tr-TR" sz="1600" dirty="0">
                <a:solidFill>
                  <a:schemeClr val="accent6"/>
                </a:solidFill>
              </a:rPr>
              <a:t> </a:t>
            </a:r>
            <a:r>
              <a:rPr lang="tr-TR" sz="1600" dirty="0" err="1">
                <a:solidFill>
                  <a:schemeClr val="accent6"/>
                </a:solidFill>
              </a:rPr>
              <a:t>by</a:t>
            </a:r>
            <a:r>
              <a:rPr lang="tr-TR" sz="1600" dirty="0">
                <a:solidFill>
                  <a:schemeClr val="accent6"/>
                </a:solidFill>
              </a:rPr>
              <a:t> </a:t>
            </a:r>
            <a:r>
              <a:rPr lang="tr-TR" sz="1600" dirty="0" err="1">
                <a:solidFill>
                  <a:schemeClr val="accent6"/>
                </a:solidFill>
              </a:rPr>
              <a:t>the</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auditors</a:t>
            </a:r>
            <a:r>
              <a:rPr lang="tr-TR" sz="1600" dirty="0">
                <a:solidFill>
                  <a:schemeClr val="accent6"/>
                </a:solidFill>
              </a:rPr>
              <a:t>.  </a:t>
            </a:r>
            <a:endParaRPr lang="tr-TR" sz="1600" dirty="0" smtClean="0">
              <a:solidFill>
                <a:schemeClr val="accent6"/>
              </a:solidFill>
            </a:endParaRPr>
          </a:p>
          <a:p>
            <a:pPr algn="just"/>
            <a:r>
              <a:rPr lang="tr-TR" sz="1600" dirty="0" err="1" smtClean="0">
                <a:solidFill>
                  <a:schemeClr val="accent6"/>
                </a:solidFill>
              </a:rPr>
              <a:t>the</a:t>
            </a:r>
            <a:r>
              <a:rPr lang="tr-TR" sz="1600" dirty="0" smtClean="0">
                <a:solidFill>
                  <a:schemeClr val="accent6"/>
                </a:solidFill>
              </a:rPr>
              <a:t> </a:t>
            </a:r>
            <a:r>
              <a:rPr lang="tr-TR" sz="1600" dirty="0" err="1">
                <a:solidFill>
                  <a:schemeClr val="accent6"/>
                </a:solidFill>
              </a:rPr>
              <a:t>taxpayer</a:t>
            </a:r>
            <a:r>
              <a:rPr lang="tr-TR" sz="1600" dirty="0">
                <a:solidFill>
                  <a:schemeClr val="accent6"/>
                </a:solidFill>
              </a:rPr>
              <a:t> </a:t>
            </a:r>
            <a:r>
              <a:rPr lang="tr-TR" sz="1600" dirty="0" err="1">
                <a:solidFill>
                  <a:schemeClr val="accent6"/>
                </a:solidFill>
              </a:rPr>
              <a:t>will</a:t>
            </a:r>
            <a:r>
              <a:rPr lang="tr-TR" sz="1600" dirty="0">
                <a:solidFill>
                  <a:schemeClr val="accent6"/>
                </a:solidFill>
              </a:rPr>
              <a:t> be </a:t>
            </a:r>
            <a:r>
              <a:rPr lang="tr-TR" sz="1600" dirty="0" err="1">
                <a:solidFill>
                  <a:schemeClr val="accent6"/>
                </a:solidFill>
              </a:rPr>
              <a:t>subject</a:t>
            </a:r>
            <a:r>
              <a:rPr lang="tr-TR" sz="1600" dirty="0">
                <a:solidFill>
                  <a:schemeClr val="accent6"/>
                </a:solidFill>
              </a:rPr>
              <a:t> </a:t>
            </a:r>
            <a:r>
              <a:rPr lang="tr-TR" sz="1600" dirty="0" err="1">
                <a:solidFill>
                  <a:schemeClr val="accent6"/>
                </a:solidFill>
              </a:rPr>
              <a:t>to</a:t>
            </a:r>
            <a:r>
              <a:rPr lang="tr-TR" sz="1600" dirty="0">
                <a:solidFill>
                  <a:schemeClr val="accent6"/>
                </a:solidFill>
              </a:rPr>
              <a:t> </a:t>
            </a:r>
            <a:r>
              <a:rPr lang="tr-TR" sz="1600" dirty="0" err="1">
                <a:solidFill>
                  <a:schemeClr val="accent6"/>
                </a:solidFill>
              </a:rPr>
              <a:t>the</a:t>
            </a:r>
            <a:r>
              <a:rPr lang="tr-TR" sz="1600" dirty="0">
                <a:solidFill>
                  <a:schemeClr val="accent6"/>
                </a:solidFill>
              </a:rPr>
              <a:t> </a:t>
            </a:r>
            <a:r>
              <a:rPr lang="tr-TR" sz="1600" dirty="0" err="1">
                <a:solidFill>
                  <a:schemeClr val="accent6"/>
                </a:solidFill>
              </a:rPr>
              <a:t>full</a:t>
            </a:r>
            <a:r>
              <a:rPr lang="tr-TR" sz="1600" dirty="0">
                <a:solidFill>
                  <a:schemeClr val="accent6"/>
                </a:solidFill>
              </a:rPr>
              <a:t> </a:t>
            </a:r>
            <a:r>
              <a:rPr lang="tr-TR" sz="1600" dirty="0" err="1">
                <a:solidFill>
                  <a:schemeClr val="accent6"/>
                </a:solidFill>
              </a:rPr>
              <a:t>amount</a:t>
            </a:r>
            <a:r>
              <a:rPr lang="tr-TR" sz="1600" dirty="0">
                <a:solidFill>
                  <a:schemeClr val="accent6"/>
                </a:solidFill>
              </a:rPr>
              <a:t> of </a:t>
            </a:r>
            <a:r>
              <a:rPr lang="tr-TR" sz="1600" dirty="0" err="1">
                <a:solidFill>
                  <a:schemeClr val="accent6"/>
                </a:solidFill>
              </a:rPr>
              <a:t>the</a:t>
            </a:r>
            <a:r>
              <a:rPr lang="tr-TR" sz="1600" dirty="0">
                <a:solidFill>
                  <a:schemeClr val="accent6"/>
                </a:solidFill>
              </a:rPr>
              <a:t> </a:t>
            </a:r>
            <a:r>
              <a:rPr lang="tr-TR" sz="1600" dirty="0" err="1">
                <a:solidFill>
                  <a:schemeClr val="accent6"/>
                </a:solidFill>
              </a:rPr>
              <a:t>additional</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liabilities</a:t>
            </a:r>
            <a:r>
              <a:rPr lang="tr-TR" sz="1600" dirty="0">
                <a:solidFill>
                  <a:schemeClr val="accent6"/>
                </a:solidFill>
              </a:rPr>
              <a:t> (</a:t>
            </a:r>
            <a:r>
              <a:rPr lang="tr-TR" sz="1600" dirty="0" err="1">
                <a:solidFill>
                  <a:schemeClr val="accent6"/>
                </a:solidFill>
              </a:rPr>
              <a:t>and</a:t>
            </a:r>
            <a:r>
              <a:rPr lang="tr-TR" sz="1600" dirty="0">
                <a:solidFill>
                  <a:schemeClr val="accent6"/>
                </a:solidFill>
              </a:rPr>
              <a:t> </a:t>
            </a:r>
            <a:r>
              <a:rPr lang="tr-TR" sz="1600" dirty="0" err="1">
                <a:solidFill>
                  <a:schemeClr val="accent6"/>
                </a:solidFill>
              </a:rPr>
              <a:t>related</a:t>
            </a:r>
            <a:r>
              <a:rPr lang="tr-TR" sz="1600" dirty="0">
                <a:solidFill>
                  <a:schemeClr val="accent6"/>
                </a:solidFill>
              </a:rPr>
              <a:t> </a:t>
            </a:r>
            <a:r>
              <a:rPr lang="tr-TR" sz="1600" dirty="0" err="1">
                <a:solidFill>
                  <a:schemeClr val="accent6"/>
                </a:solidFill>
              </a:rPr>
              <a:t>interest</a:t>
            </a:r>
            <a:r>
              <a:rPr lang="tr-TR" sz="1600" dirty="0">
                <a:solidFill>
                  <a:schemeClr val="accent6"/>
                </a:solidFill>
              </a:rPr>
              <a:t> </a:t>
            </a:r>
            <a:r>
              <a:rPr lang="tr-TR" sz="1600" dirty="0" err="1">
                <a:solidFill>
                  <a:schemeClr val="accent6"/>
                </a:solidFill>
              </a:rPr>
              <a:t>and</a:t>
            </a:r>
            <a:r>
              <a:rPr lang="tr-TR" sz="1600" dirty="0">
                <a:solidFill>
                  <a:schemeClr val="accent6"/>
                </a:solidFill>
              </a:rPr>
              <a:t> </a:t>
            </a:r>
            <a:r>
              <a:rPr lang="tr-TR" sz="1600" dirty="0" err="1">
                <a:solidFill>
                  <a:schemeClr val="accent6"/>
                </a:solidFill>
              </a:rPr>
              <a:t>penalties</a:t>
            </a:r>
            <a:r>
              <a:rPr lang="tr-TR" sz="1600" dirty="0">
                <a:solidFill>
                  <a:schemeClr val="accent6"/>
                </a:solidFill>
              </a:rPr>
              <a:t>); </a:t>
            </a:r>
            <a:r>
              <a:rPr lang="tr-TR" sz="1600" dirty="0" err="1">
                <a:solidFill>
                  <a:schemeClr val="accent6"/>
                </a:solidFill>
              </a:rPr>
              <a:t>whereas</a:t>
            </a:r>
            <a:endParaRPr lang="tr-TR" sz="1600" dirty="0">
              <a:solidFill>
                <a:schemeClr val="accent6"/>
              </a:solidFill>
            </a:endParaRPr>
          </a:p>
          <a:p>
            <a:pPr algn="just"/>
            <a:r>
              <a:rPr lang="tr-TR" sz="1600" dirty="0" err="1" smtClean="0">
                <a:solidFill>
                  <a:schemeClr val="accent6"/>
                </a:solidFill>
              </a:rPr>
              <a:t>the</a:t>
            </a:r>
            <a:r>
              <a:rPr lang="tr-TR" sz="1600" dirty="0" smtClean="0">
                <a:solidFill>
                  <a:schemeClr val="accent6"/>
                </a:solidFill>
              </a:rPr>
              <a:t> </a:t>
            </a:r>
            <a:r>
              <a:rPr lang="tr-TR" sz="1600" dirty="0" err="1">
                <a:solidFill>
                  <a:schemeClr val="accent6"/>
                </a:solidFill>
              </a:rPr>
              <a:t>authorised</a:t>
            </a:r>
            <a:r>
              <a:rPr lang="tr-TR" sz="1600" dirty="0">
                <a:solidFill>
                  <a:schemeClr val="accent6"/>
                </a:solidFill>
              </a:rPr>
              <a:t> </a:t>
            </a:r>
            <a:r>
              <a:rPr lang="tr-TR" sz="1600" dirty="0" err="1">
                <a:solidFill>
                  <a:schemeClr val="accent6"/>
                </a:solidFill>
              </a:rPr>
              <a:t>audit</a:t>
            </a:r>
            <a:r>
              <a:rPr lang="tr-TR" sz="1600" dirty="0">
                <a:solidFill>
                  <a:schemeClr val="accent6"/>
                </a:solidFill>
              </a:rPr>
              <a:t> </a:t>
            </a:r>
            <a:r>
              <a:rPr lang="tr-TR" sz="1600" dirty="0" err="1">
                <a:solidFill>
                  <a:schemeClr val="accent6"/>
                </a:solidFill>
              </a:rPr>
              <a:t>company</a:t>
            </a:r>
            <a:r>
              <a:rPr lang="tr-TR" sz="1600" dirty="0">
                <a:solidFill>
                  <a:schemeClr val="accent6"/>
                </a:solidFill>
              </a:rPr>
              <a:t> </a:t>
            </a:r>
            <a:r>
              <a:rPr lang="tr-TR" sz="1600" dirty="0" err="1">
                <a:solidFill>
                  <a:schemeClr val="accent6"/>
                </a:solidFill>
              </a:rPr>
              <a:t>will</a:t>
            </a:r>
            <a:r>
              <a:rPr lang="tr-TR" sz="1600" dirty="0">
                <a:solidFill>
                  <a:schemeClr val="accent6"/>
                </a:solidFill>
              </a:rPr>
              <a:t> be </a:t>
            </a:r>
            <a:r>
              <a:rPr lang="tr-TR" sz="1600" dirty="0" err="1">
                <a:solidFill>
                  <a:schemeClr val="accent6"/>
                </a:solidFill>
              </a:rPr>
              <a:t>subject</a:t>
            </a:r>
            <a:r>
              <a:rPr lang="tr-TR" sz="1600" dirty="0">
                <a:solidFill>
                  <a:schemeClr val="accent6"/>
                </a:solidFill>
              </a:rPr>
              <a:t> </a:t>
            </a:r>
            <a:r>
              <a:rPr lang="tr-TR" sz="1600" dirty="0" err="1">
                <a:solidFill>
                  <a:schemeClr val="accent6"/>
                </a:solidFill>
              </a:rPr>
              <a:t>to</a:t>
            </a:r>
            <a:r>
              <a:rPr lang="tr-TR" sz="1600" dirty="0">
                <a:solidFill>
                  <a:schemeClr val="accent6"/>
                </a:solidFill>
              </a:rPr>
              <a:t> a </a:t>
            </a:r>
            <a:r>
              <a:rPr lang="tr-TR" sz="1600" dirty="0" err="1">
                <a:solidFill>
                  <a:schemeClr val="accent6"/>
                </a:solidFill>
              </a:rPr>
              <a:t>penalty</a:t>
            </a:r>
            <a:r>
              <a:rPr lang="tr-TR" sz="1600" dirty="0">
                <a:solidFill>
                  <a:schemeClr val="accent6"/>
                </a:solidFill>
              </a:rPr>
              <a:t> </a:t>
            </a:r>
            <a:r>
              <a:rPr lang="tr-TR" sz="1600" dirty="0" err="1">
                <a:solidFill>
                  <a:schemeClr val="accent6"/>
                </a:solidFill>
              </a:rPr>
              <a:t>amounting</a:t>
            </a:r>
            <a:r>
              <a:rPr lang="tr-TR" sz="1600" dirty="0">
                <a:solidFill>
                  <a:schemeClr val="accent6"/>
                </a:solidFill>
              </a:rPr>
              <a:t> </a:t>
            </a:r>
            <a:r>
              <a:rPr lang="tr-TR" sz="1600" dirty="0" err="1">
                <a:solidFill>
                  <a:schemeClr val="accent6"/>
                </a:solidFill>
              </a:rPr>
              <a:t>to</a:t>
            </a:r>
            <a:r>
              <a:rPr lang="tr-TR" sz="1600" dirty="0">
                <a:solidFill>
                  <a:schemeClr val="accent6"/>
                </a:solidFill>
              </a:rPr>
              <a:t> 50% of </a:t>
            </a:r>
            <a:r>
              <a:rPr lang="tr-TR" sz="1600" dirty="0" err="1">
                <a:solidFill>
                  <a:schemeClr val="accent6"/>
                </a:solidFill>
              </a:rPr>
              <a:t>the</a:t>
            </a:r>
            <a:r>
              <a:rPr lang="tr-TR" sz="1600" dirty="0">
                <a:solidFill>
                  <a:schemeClr val="accent6"/>
                </a:solidFill>
              </a:rPr>
              <a:t> </a:t>
            </a:r>
            <a:r>
              <a:rPr lang="tr-TR" sz="1600" dirty="0" err="1">
                <a:solidFill>
                  <a:schemeClr val="accent6"/>
                </a:solidFill>
              </a:rPr>
              <a:t>reassessed</a:t>
            </a:r>
            <a:r>
              <a:rPr lang="tr-TR" sz="1600" dirty="0">
                <a:solidFill>
                  <a:schemeClr val="accent6"/>
                </a:solidFill>
              </a:rPr>
              <a:t> </a:t>
            </a:r>
            <a:r>
              <a:rPr lang="tr-TR" sz="1600" dirty="0" err="1">
                <a:solidFill>
                  <a:schemeClr val="accent6"/>
                </a:solidFill>
              </a:rPr>
              <a:t>tax</a:t>
            </a:r>
            <a:r>
              <a:rPr lang="tr-TR" sz="1600" dirty="0">
                <a:solidFill>
                  <a:schemeClr val="accent6"/>
                </a:solidFill>
              </a:rPr>
              <a:t> </a:t>
            </a:r>
            <a:r>
              <a:rPr lang="tr-TR" sz="1600" dirty="0" err="1">
                <a:solidFill>
                  <a:schemeClr val="accent6"/>
                </a:solidFill>
              </a:rPr>
              <a:t>liabilities</a:t>
            </a:r>
            <a:r>
              <a:rPr lang="tr-TR" sz="1600" dirty="0">
                <a:solidFill>
                  <a:schemeClr val="accent6"/>
                </a:solidFill>
              </a:rPr>
              <a:t>, in </a:t>
            </a:r>
            <a:r>
              <a:rPr lang="tr-TR" sz="1600" dirty="0" err="1">
                <a:solidFill>
                  <a:schemeClr val="accent6"/>
                </a:solidFill>
              </a:rPr>
              <a:t>addition</a:t>
            </a:r>
            <a:r>
              <a:rPr lang="tr-TR" sz="1600" dirty="0">
                <a:solidFill>
                  <a:schemeClr val="accent6"/>
                </a:solidFill>
              </a:rPr>
              <a:t> </a:t>
            </a:r>
            <a:r>
              <a:rPr lang="tr-TR" sz="1600" dirty="0" err="1">
                <a:solidFill>
                  <a:schemeClr val="accent6"/>
                </a:solidFill>
              </a:rPr>
              <a:t>to</a:t>
            </a:r>
            <a:r>
              <a:rPr lang="tr-TR" sz="1600" dirty="0">
                <a:solidFill>
                  <a:schemeClr val="accent6"/>
                </a:solidFill>
              </a:rPr>
              <a:t> </a:t>
            </a:r>
            <a:r>
              <a:rPr lang="tr-TR" sz="1600" dirty="0" err="1">
                <a:solidFill>
                  <a:schemeClr val="accent6"/>
                </a:solidFill>
              </a:rPr>
              <a:t>the</a:t>
            </a:r>
            <a:r>
              <a:rPr lang="tr-TR" sz="1600" dirty="0">
                <a:solidFill>
                  <a:schemeClr val="accent6"/>
                </a:solidFill>
              </a:rPr>
              <a:t> </a:t>
            </a:r>
            <a:r>
              <a:rPr lang="tr-TR" sz="1600" dirty="0" err="1">
                <a:solidFill>
                  <a:schemeClr val="accent6"/>
                </a:solidFill>
              </a:rPr>
              <a:t>penalties</a:t>
            </a:r>
            <a:r>
              <a:rPr lang="tr-TR" sz="1600" dirty="0">
                <a:solidFill>
                  <a:schemeClr val="accent6"/>
                </a:solidFill>
              </a:rPr>
              <a:t> </a:t>
            </a:r>
            <a:r>
              <a:rPr lang="tr-TR" sz="1600" dirty="0" err="1">
                <a:solidFill>
                  <a:schemeClr val="accent6"/>
                </a:solidFill>
              </a:rPr>
              <a:t>already</a:t>
            </a:r>
            <a:r>
              <a:rPr lang="tr-TR" sz="1600" dirty="0">
                <a:solidFill>
                  <a:schemeClr val="accent6"/>
                </a:solidFill>
              </a:rPr>
              <a:t> </a:t>
            </a:r>
            <a:r>
              <a:rPr lang="tr-TR" sz="1600" dirty="0" err="1">
                <a:solidFill>
                  <a:schemeClr val="accent6"/>
                </a:solidFill>
              </a:rPr>
              <a:t>applicable</a:t>
            </a:r>
            <a:r>
              <a:rPr lang="tr-TR" sz="1600" dirty="0">
                <a:solidFill>
                  <a:schemeClr val="accent6"/>
                </a:solidFill>
              </a:rPr>
              <a:t> on </a:t>
            </a:r>
            <a:r>
              <a:rPr lang="tr-TR" sz="1600" dirty="0" err="1">
                <a:solidFill>
                  <a:schemeClr val="accent6"/>
                </a:solidFill>
              </a:rPr>
              <a:t>the</a:t>
            </a:r>
            <a:r>
              <a:rPr lang="tr-TR" sz="1600" dirty="0">
                <a:solidFill>
                  <a:schemeClr val="accent6"/>
                </a:solidFill>
              </a:rPr>
              <a:t> </a:t>
            </a:r>
            <a:r>
              <a:rPr lang="tr-TR" sz="1600" dirty="0" err="1">
                <a:solidFill>
                  <a:schemeClr val="accent6"/>
                </a:solidFill>
              </a:rPr>
              <a:t>concerned</a:t>
            </a:r>
            <a:r>
              <a:rPr lang="tr-TR" sz="1600" dirty="0">
                <a:solidFill>
                  <a:schemeClr val="accent6"/>
                </a:solidFill>
              </a:rPr>
              <a:t> </a:t>
            </a:r>
            <a:r>
              <a:rPr lang="tr-TR" sz="1600" dirty="0" err="1">
                <a:solidFill>
                  <a:schemeClr val="accent6"/>
                </a:solidFill>
              </a:rPr>
              <a:t>taxpayer</a:t>
            </a:r>
            <a:r>
              <a:rPr lang="tr-TR" sz="1600" dirty="0" smtClean="0">
                <a:solidFill>
                  <a:schemeClr val="accent6"/>
                </a:solidFill>
              </a:rPr>
              <a:t>.</a:t>
            </a:r>
            <a:endParaRPr lang="tr-TR" sz="1600" dirty="0">
              <a:solidFill>
                <a:schemeClr val="accent6"/>
              </a:solidFill>
            </a:endParaRPr>
          </a:p>
        </p:txBody>
      </p:sp>
    </p:spTree>
    <p:extLst>
      <p:ext uri="{BB962C8B-B14F-4D97-AF65-F5344CB8AC3E}">
        <p14:creationId xmlns:p14="http://schemas.microsoft.com/office/powerpoint/2010/main" val="745552360"/>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a:t>
            </a:r>
            <a:endParaRPr lang="tr-TR" dirty="0"/>
          </a:p>
        </p:txBody>
      </p:sp>
      <p:sp>
        <p:nvSpPr>
          <p:cNvPr id="3" name="İçerik Yer Tutucusu 2"/>
          <p:cNvSpPr>
            <a:spLocks noGrp="1"/>
          </p:cNvSpPr>
          <p:nvPr>
            <p:ph idx="1"/>
          </p:nvPr>
        </p:nvSpPr>
        <p:spPr/>
        <p:txBody>
          <a:bodyPr/>
          <a:lstStyle/>
          <a:p>
            <a:endParaRPr lang="tr-TR" dirty="0" smtClean="0"/>
          </a:p>
          <a:p>
            <a:endParaRPr lang="tr-TR" dirty="0"/>
          </a:p>
          <a:p>
            <a:pPr marL="0" indent="0">
              <a:buNone/>
            </a:pPr>
            <a:r>
              <a:rPr lang="tr-TR" dirty="0" smtClean="0">
                <a:solidFill>
                  <a:srgbClr val="0E2B8D"/>
                </a:solidFill>
              </a:rPr>
              <a:t>Sempozyuma emeği geçenlere sonsuz teşekkürlerimi sunarım.</a:t>
            </a:r>
          </a:p>
          <a:p>
            <a:pPr marL="0" indent="0">
              <a:buNone/>
            </a:pPr>
            <a:r>
              <a:rPr lang="tr-TR" dirty="0">
                <a:solidFill>
                  <a:srgbClr val="0E2B8D"/>
                </a:solidFill>
              </a:rPr>
              <a:t>Sabırla dinlediğiniz için, Teşekkür ederim.</a:t>
            </a:r>
          </a:p>
          <a:p>
            <a:pPr marL="0" indent="0">
              <a:buNone/>
            </a:pPr>
            <a:endParaRPr lang="tr-TR" dirty="0" smtClean="0">
              <a:solidFill>
                <a:srgbClr val="0E2B8D"/>
              </a:solidFill>
            </a:endParaRPr>
          </a:p>
          <a:p>
            <a:pPr marL="0" indent="0">
              <a:buNone/>
            </a:pPr>
            <a:r>
              <a:rPr lang="tr-TR" dirty="0" smtClean="0">
                <a:solidFill>
                  <a:srgbClr val="0E2B8D"/>
                </a:solidFill>
              </a:rPr>
              <a:t>    </a:t>
            </a:r>
            <a:r>
              <a:rPr lang="tr-TR" smtClean="0">
                <a:solidFill>
                  <a:srgbClr val="0E2B8D"/>
                </a:solidFill>
              </a:rPr>
              <a:t>Saygılarımla,</a:t>
            </a:r>
            <a:endParaRPr lang="tr-TR" dirty="0">
              <a:solidFill>
                <a:srgbClr val="0E2B8D"/>
              </a:solidFill>
            </a:endParaRPr>
          </a:p>
          <a:p>
            <a:pPr marL="0" indent="0">
              <a:buNone/>
            </a:pPr>
            <a:r>
              <a:rPr lang="tr-TR" dirty="0">
                <a:solidFill>
                  <a:srgbClr val="0E2B8D"/>
                </a:solidFill>
              </a:rPr>
              <a:t> </a:t>
            </a:r>
            <a:r>
              <a:rPr lang="tr-TR" dirty="0" smtClean="0">
                <a:solidFill>
                  <a:srgbClr val="0E2B8D"/>
                </a:solidFill>
              </a:rPr>
              <a:t>   </a:t>
            </a:r>
            <a:r>
              <a:rPr lang="tr-TR" dirty="0" err="1" smtClean="0">
                <a:solidFill>
                  <a:srgbClr val="0E2B8D"/>
                </a:solidFill>
              </a:rPr>
              <a:t>Ymm</a:t>
            </a:r>
            <a:r>
              <a:rPr lang="tr-TR" dirty="0" smtClean="0">
                <a:solidFill>
                  <a:srgbClr val="0E2B8D"/>
                </a:solidFill>
              </a:rPr>
              <a:t> Ali Alıç</a:t>
            </a:r>
          </a:p>
          <a:p>
            <a:pPr marL="0" indent="0">
              <a:buNone/>
            </a:pPr>
            <a:r>
              <a:rPr lang="tr-TR" dirty="0">
                <a:solidFill>
                  <a:srgbClr val="0E2B8D"/>
                </a:solidFill>
              </a:rPr>
              <a:t> </a:t>
            </a:r>
            <a:r>
              <a:rPr lang="tr-TR" dirty="0" smtClean="0">
                <a:solidFill>
                  <a:srgbClr val="0E2B8D"/>
                </a:solidFill>
              </a:rPr>
              <a:t>   Ankara YMMO Koordinatör YK Üyesi.</a:t>
            </a:r>
          </a:p>
          <a:p>
            <a:endParaRPr lang="tr-TR" dirty="0" smtClean="0"/>
          </a:p>
        </p:txBody>
      </p:sp>
    </p:spTree>
    <p:extLst>
      <p:ext uri="{BB962C8B-B14F-4D97-AF65-F5344CB8AC3E}">
        <p14:creationId xmlns:p14="http://schemas.microsoft.com/office/powerpoint/2010/main" val="210115869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MESLEK YASAMIZA GÖRE (Md. 11) </a:t>
            </a:r>
            <a:r>
              <a:rPr lang="en-US" sz="1800" dirty="0" smtClean="0">
                <a:solidFill>
                  <a:srgbClr val="FF0000"/>
                </a:solidFill>
              </a:rPr>
              <a:t>KAMU HİZMETİ SUNUYORUZ. </a:t>
            </a:r>
            <a:r>
              <a:rPr lang="en-US" sz="1800" dirty="0" smtClean="0"/>
              <a:t>BU NEDENLE</a:t>
            </a:r>
            <a:r>
              <a:rPr lang="en-US" sz="1800" dirty="0" smtClean="0">
                <a:solidFill>
                  <a:srgbClr val="FF0000"/>
                </a:solidFill>
              </a:rPr>
              <a:t> KAMU GÖREVLİSİYİZ.</a:t>
            </a:r>
            <a:endParaRPr lang="en-US" sz="1800" dirty="0">
              <a:solidFill>
                <a:srgbClr val="FF0000"/>
              </a:solidFill>
            </a:endParaRPr>
          </a:p>
        </p:txBody>
      </p:sp>
      <p:sp>
        <p:nvSpPr>
          <p:cNvPr id="3" name="Content Placeholder 2"/>
          <p:cNvSpPr>
            <a:spLocks noGrp="1"/>
          </p:cNvSpPr>
          <p:nvPr>
            <p:ph idx="1"/>
          </p:nvPr>
        </p:nvSpPr>
        <p:spPr/>
        <p:txBody>
          <a:bodyPr/>
          <a:lstStyle/>
          <a:p>
            <a:pPr algn="just"/>
            <a:r>
              <a:rPr lang="en-US" sz="1600" b="1" dirty="0">
                <a:solidFill>
                  <a:schemeClr val="accent6"/>
                </a:solidFill>
              </a:rPr>
              <a:t>YMM’LER KAMU </a:t>
            </a:r>
            <a:r>
              <a:rPr lang="en-US" sz="1600" b="1" dirty="0" smtClean="0">
                <a:solidFill>
                  <a:schemeClr val="accent6"/>
                </a:solidFill>
              </a:rPr>
              <a:t>HİZMETİ SUNMAKTADIR: </a:t>
            </a:r>
          </a:p>
          <a:p>
            <a:pPr marL="0" indent="0" algn="just">
              <a:buNone/>
            </a:pPr>
            <a:r>
              <a:rPr lang="en-US" sz="1600" dirty="0" smtClean="0">
                <a:solidFill>
                  <a:schemeClr val="accent6"/>
                </a:solidFill>
              </a:rPr>
              <a:t>3568 </a:t>
            </a:r>
            <a:r>
              <a:rPr lang="en-US" sz="1600" dirty="0" err="1" smtClean="0">
                <a:solidFill>
                  <a:schemeClr val="accent6"/>
                </a:solidFill>
              </a:rPr>
              <a:t>sayılı</a:t>
            </a:r>
            <a:r>
              <a:rPr lang="en-US" sz="1600" dirty="0" smtClean="0">
                <a:solidFill>
                  <a:schemeClr val="accent6"/>
                </a:solidFill>
              </a:rPr>
              <a:t> </a:t>
            </a:r>
            <a:r>
              <a:rPr lang="en-US" sz="1600" dirty="0" err="1" smtClean="0">
                <a:solidFill>
                  <a:schemeClr val="accent6"/>
                </a:solidFill>
              </a:rPr>
              <a:t>yasanın</a:t>
            </a:r>
            <a:r>
              <a:rPr lang="en-US" sz="1600" dirty="0" smtClean="0">
                <a:solidFill>
                  <a:schemeClr val="accent6"/>
                </a:solidFill>
              </a:rPr>
              <a:t> 11. </a:t>
            </a:r>
            <a:r>
              <a:rPr lang="en-US" sz="1600" dirty="0" err="1" smtClean="0">
                <a:solidFill>
                  <a:schemeClr val="accent6"/>
                </a:solidFill>
              </a:rPr>
              <a:t>inci</a:t>
            </a:r>
            <a:r>
              <a:rPr lang="en-US" sz="1600" dirty="0" smtClean="0">
                <a:solidFill>
                  <a:schemeClr val="accent6"/>
                </a:solidFill>
              </a:rPr>
              <a:t> </a:t>
            </a:r>
            <a:r>
              <a:rPr lang="en-US" sz="1600" dirty="0">
                <a:solidFill>
                  <a:schemeClr val="accent6"/>
                </a:solidFill>
              </a:rPr>
              <a:t>M</a:t>
            </a:r>
            <a:r>
              <a:rPr lang="en-US" sz="1600" dirty="0" smtClean="0">
                <a:solidFill>
                  <a:schemeClr val="accent6"/>
                </a:solidFill>
              </a:rPr>
              <a:t>d. </a:t>
            </a:r>
            <a:r>
              <a:rPr lang="en-US" sz="1600" dirty="0" err="1">
                <a:solidFill>
                  <a:schemeClr val="accent6"/>
                </a:solidFill>
              </a:rPr>
              <a:t>y</a:t>
            </a:r>
            <a:r>
              <a:rPr lang="en-US" sz="1600" dirty="0" err="1" smtClean="0">
                <a:solidFill>
                  <a:schemeClr val="accent6"/>
                </a:solidFill>
              </a:rPr>
              <a:t>er</a:t>
            </a:r>
            <a:r>
              <a:rPr lang="en-US" sz="1600" dirty="0" smtClean="0">
                <a:solidFill>
                  <a:schemeClr val="accent6"/>
                </a:solidFill>
              </a:rPr>
              <a:t> </a:t>
            </a:r>
            <a:r>
              <a:rPr lang="en-US" sz="1600" dirty="0" err="1" smtClean="0">
                <a:solidFill>
                  <a:schemeClr val="accent6"/>
                </a:solidFill>
              </a:rPr>
              <a:t>alan</a:t>
            </a:r>
            <a:r>
              <a:rPr lang="en-US" sz="1600" dirty="0" smtClean="0">
                <a:solidFill>
                  <a:schemeClr val="accent6"/>
                </a:solidFill>
              </a:rPr>
              <a:t> </a:t>
            </a:r>
            <a:r>
              <a:rPr lang="en-US" sz="1600" dirty="0" err="1" smtClean="0">
                <a:solidFill>
                  <a:schemeClr val="accent6"/>
                </a:solidFill>
              </a:rPr>
              <a:t>Ymm</a:t>
            </a:r>
            <a:r>
              <a:rPr lang="en-US" sz="1600" dirty="0" smtClean="0">
                <a:solidFill>
                  <a:schemeClr val="accent6"/>
                </a:solidFill>
              </a:rPr>
              <a:t> </a:t>
            </a:r>
            <a:r>
              <a:rPr lang="en-US" sz="1600" b="1" dirty="0" smtClean="0">
                <a:solidFill>
                  <a:schemeClr val="accent6"/>
                </a:solidFill>
              </a:rPr>
              <a:t>YEMİN </a:t>
            </a:r>
            <a:r>
              <a:rPr lang="en-US" sz="1600" dirty="0" err="1">
                <a:solidFill>
                  <a:schemeClr val="accent6"/>
                </a:solidFill>
              </a:rPr>
              <a:t>m</a:t>
            </a:r>
            <a:r>
              <a:rPr lang="en-US" sz="1600" dirty="0" err="1" smtClean="0">
                <a:solidFill>
                  <a:schemeClr val="accent6"/>
                </a:solidFill>
              </a:rPr>
              <a:t>etninde</a:t>
            </a:r>
            <a:r>
              <a:rPr lang="en-US" sz="1600" dirty="0">
                <a:solidFill>
                  <a:schemeClr val="accent6"/>
                </a:solidFill>
              </a:rPr>
              <a:t>,</a:t>
            </a:r>
            <a:r>
              <a:rPr lang="en-US" sz="1600" dirty="0" smtClean="0">
                <a:solidFill>
                  <a:schemeClr val="accent6"/>
                </a:solidFill>
              </a:rPr>
              <a:t> “</a:t>
            </a:r>
            <a:r>
              <a:rPr lang="en-US" sz="1600" i="1" dirty="0" err="1">
                <a:solidFill>
                  <a:srgbClr val="FF0000"/>
                </a:solidFill>
              </a:rPr>
              <a:t>Yeminli</a:t>
            </a:r>
            <a:r>
              <a:rPr lang="en-US" sz="1600" i="1" dirty="0">
                <a:solidFill>
                  <a:srgbClr val="FF0000"/>
                </a:solidFill>
              </a:rPr>
              <a:t> </a:t>
            </a:r>
            <a:r>
              <a:rPr lang="en-US" sz="1600" i="1" dirty="0" err="1">
                <a:solidFill>
                  <a:srgbClr val="FF0000"/>
                </a:solidFill>
              </a:rPr>
              <a:t>malî</a:t>
            </a:r>
            <a:r>
              <a:rPr lang="en-US" sz="1600" i="1" dirty="0">
                <a:solidFill>
                  <a:srgbClr val="FF0000"/>
                </a:solidFill>
              </a:rPr>
              <a:t> </a:t>
            </a:r>
            <a:r>
              <a:rPr lang="en-US" sz="1600" i="1" dirty="0" err="1">
                <a:solidFill>
                  <a:srgbClr val="FF0000"/>
                </a:solidFill>
              </a:rPr>
              <a:t>müşavirlik</a:t>
            </a:r>
            <a:r>
              <a:rPr lang="en-US" sz="1600" i="1" dirty="0">
                <a:solidFill>
                  <a:srgbClr val="FF0000"/>
                </a:solidFill>
              </a:rPr>
              <a:t> </a:t>
            </a:r>
            <a:r>
              <a:rPr lang="en-US" sz="1600" i="1" dirty="0" err="1">
                <a:solidFill>
                  <a:srgbClr val="FF0000"/>
                </a:solidFill>
              </a:rPr>
              <a:t>mesleğinin</a:t>
            </a:r>
            <a:r>
              <a:rPr lang="en-US" sz="1600" i="1" dirty="0">
                <a:solidFill>
                  <a:srgbClr val="FF0000"/>
                </a:solidFill>
              </a:rPr>
              <a:t>, </a:t>
            </a:r>
            <a:r>
              <a:rPr lang="en-US" sz="1600" b="1" i="1" u="sng" dirty="0" err="1">
                <a:solidFill>
                  <a:schemeClr val="accent6"/>
                </a:solidFill>
              </a:rPr>
              <a:t>bir</a:t>
            </a:r>
            <a:r>
              <a:rPr lang="en-US" sz="1600" b="1" i="1" u="sng" dirty="0">
                <a:solidFill>
                  <a:schemeClr val="accent6"/>
                </a:solidFill>
              </a:rPr>
              <a:t> </a:t>
            </a:r>
            <a:r>
              <a:rPr lang="en-US" sz="1600" b="1" i="1" u="sng" dirty="0" err="1">
                <a:solidFill>
                  <a:schemeClr val="accent6"/>
                </a:solidFill>
              </a:rPr>
              <a:t>kamu</a:t>
            </a:r>
            <a:r>
              <a:rPr lang="en-US" sz="1600" b="1" i="1" u="sng" dirty="0">
                <a:solidFill>
                  <a:schemeClr val="accent6"/>
                </a:solidFill>
              </a:rPr>
              <a:t> </a:t>
            </a:r>
            <a:r>
              <a:rPr lang="en-US" sz="1600" b="1" i="1" u="sng" dirty="0" err="1">
                <a:solidFill>
                  <a:schemeClr val="accent6"/>
                </a:solidFill>
              </a:rPr>
              <a:t>hizmeti</a:t>
            </a:r>
            <a:r>
              <a:rPr lang="en-US" sz="1600" b="1" i="1" u="sng" dirty="0">
                <a:solidFill>
                  <a:schemeClr val="accent6"/>
                </a:solidFill>
              </a:rPr>
              <a:t> </a:t>
            </a:r>
            <a:r>
              <a:rPr lang="en-US" sz="1600" b="1" i="1" u="sng" dirty="0" err="1">
                <a:solidFill>
                  <a:schemeClr val="accent6"/>
                </a:solidFill>
              </a:rPr>
              <a:t>olduğunu</a:t>
            </a:r>
            <a:r>
              <a:rPr lang="en-US" sz="1600" i="1" u="sng" dirty="0">
                <a:solidFill>
                  <a:srgbClr val="FF0000"/>
                </a:solidFill>
              </a:rPr>
              <a:t> </a:t>
            </a:r>
            <a:r>
              <a:rPr lang="en-US" sz="1600" i="1" u="sng" dirty="0" err="1">
                <a:solidFill>
                  <a:srgbClr val="FF0000"/>
                </a:solidFill>
              </a:rPr>
              <a:t>bilerek</a:t>
            </a:r>
            <a:r>
              <a:rPr lang="en-US" sz="1600" i="1" u="sng" dirty="0">
                <a:solidFill>
                  <a:srgbClr val="FF0000"/>
                </a:solidFill>
              </a:rPr>
              <a:t>,</a:t>
            </a:r>
            <a:r>
              <a:rPr lang="en-US" sz="1600" i="1" dirty="0">
                <a:solidFill>
                  <a:srgbClr val="FF0000"/>
                </a:solidFill>
              </a:rPr>
              <a:t> </a:t>
            </a:r>
            <a:r>
              <a:rPr lang="en-US" sz="1600" i="1" dirty="0" err="1">
                <a:solidFill>
                  <a:srgbClr val="FF0000"/>
                </a:solidFill>
              </a:rPr>
              <a:t>Türkiye</a:t>
            </a:r>
            <a:r>
              <a:rPr lang="en-US" sz="1600" i="1" dirty="0">
                <a:solidFill>
                  <a:srgbClr val="FF0000"/>
                </a:solidFill>
              </a:rPr>
              <a:t> </a:t>
            </a:r>
            <a:r>
              <a:rPr lang="en-US" sz="1600" i="1" dirty="0" err="1">
                <a:solidFill>
                  <a:srgbClr val="FF0000"/>
                </a:solidFill>
              </a:rPr>
              <a:t>Cumhuriyeti</a:t>
            </a:r>
            <a:r>
              <a:rPr lang="en-US" sz="1600" i="1" dirty="0">
                <a:solidFill>
                  <a:srgbClr val="FF0000"/>
                </a:solidFill>
              </a:rPr>
              <a:t> </a:t>
            </a:r>
            <a:r>
              <a:rPr lang="en-US" sz="1600" i="1" dirty="0" err="1">
                <a:solidFill>
                  <a:srgbClr val="FF0000"/>
                </a:solidFill>
              </a:rPr>
              <a:t>kanunlarına</a:t>
            </a:r>
            <a:r>
              <a:rPr lang="en-US" sz="1600" i="1" dirty="0">
                <a:solidFill>
                  <a:srgbClr val="FF0000"/>
                </a:solidFill>
              </a:rPr>
              <a:t>, </a:t>
            </a:r>
            <a:r>
              <a:rPr lang="en-US" sz="1600" i="1" dirty="0" err="1">
                <a:solidFill>
                  <a:srgbClr val="FF0000"/>
                </a:solidFill>
              </a:rPr>
              <a:t>meslekî</a:t>
            </a:r>
            <a:r>
              <a:rPr lang="en-US" sz="1600" i="1" dirty="0">
                <a:solidFill>
                  <a:srgbClr val="FF0000"/>
                </a:solidFill>
              </a:rPr>
              <a:t> </a:t>
            </a:r>
            <a:r>
              <a:rPr lang="en-US" sz="1600" i="1" dirty="0" err="1">
                <a:solidFill>
                  <a:srgbClr val="FF0000"/>
                </a:solidFill>
              </a:rPr>
              <a:t>kurallara</a:t>
            </a:r>
            <a:r>
              <a:rPr lang="en-US" sz="1600" i="1" dirty="0">
                <a:solidFill>
                  <a:srgbClr val="FF0000"/>
                </a:solidFill>
              </a:rPr>
              <a:t> </a:t>
            </a:r>
            <a:r>
              <a:rPr lang="en-US" sz="1600" i="1" dirty="0" err="1">
                <a:solidFill>
                  <a:srgbClr val="FF0000"/>
                </a:solidFill>
              </a:rPr>
              <a:t>ve</a:t>
            </a:r>
            <a:r>
              <a:rPr lang="en-US" sz="1600" i="1" dirty="0">
                <a:solidFill>
                  <a:srgbClr val="FF0000"/>
                </a:solidFill>
              </a:rPr>
              <a:t> </a:t>
            </a:r>
            <a:r>
              <a:rPr lang="en-US" sz="1600" i="1" dirty="0" err="1">
                <a:solidFill>
                  <a:srgbClr val="FF0000"/>
                </a:solidFill>
              </a:rPr>
              <a:t>meslek</a:t>
            </a:r>
            <a:r>
              <a:rPr lang="en-US" sz="1600" i="1" dirty="0">
                <a:solidFill>
                  <a:srgbClr val="FF0000"/>
                </a:solidFill>
              </a:rPr>
              <a:t> </a:t>
            </a:r>
            <a:r>
              <a:rPr lang="en-US" sz="1600" i="1" dirty="0" err="1">
                <a:solidFill>
                  <a:srgbClr val="FF0000"/>
                </a:solidFill>
              </a:rPr>
              <a:t>ahlakına</a:t>
            </a:r>
            <a:r>
              <a:rPr lang="en-US" sz="1600" i="1" dirty="0">
                <a:solidFill>
                  <a:srgbClr val="FF0000"/>
                </a:solidFill>
              </a:rPr>
              <a:t> </a:t>
            </a:r>
            <a:r>
              <a:rPr lang="en-US" sz="1600" i="1" dirty="0" err="1">
                <a:solidFill>
                  <a:srgbClr val="FF0000"/>
                </a:solidFill>
              </a:rPr>
              <a:t>uyacağıma</a:t>
            </a:r>
            <a:r>
              <a:rPr lang="en-US" sz="1600" i="1" dirty="0">
                <a:solidFill>
                  <a:srgbClr val="FF0000"/>
                </a:solidFill>
              </a:rPr>
              <a:t>, </a:t>
            </a:r>
            <a:r>
              <a:rPr lang="en-US" sz="1600" i="1" dirty="0" err="1">
                <a:solidFill>
                  <a:srgbClr val="FF0000"/>
                </a:solidFill>
              </a:rPr>
              <a:t>mesleğimi</a:t>
            </a:r>
            <a:r>
              <a:rPr lang="en-US" sz="1600" i="1" dirty="0">
                <a:solidFill>
                  <a:srgbClr val="FF0000"/>
                </a:solidFill>
              </a:rPr>
              <a:t> tam </a:t>
            </a:r>
            <a:r>
              <a:rPr lang="en-US" sz="1600" i="1" dirty="0" err="1">
                <a:solidFill>
                  <a:srgbClr val="FF0000"/>
                </a:solidFill>
              </a:rPr>
              <a:t>bir</a:t>
            </a:r>
            <a:r>
              <a:rPr lang="en-US" sz="1600" i="1" dirty="0">
                <a:solidFill>
                  <a:srgbClr val="FF0000"/>
                </a:solidFill>
              </a:rPr>
              <a:t> </a:t>
            </a:r>
            <a:r>
              <a:rPr lang="en-US" sz="1600" i="1" dirty="0" err="1">
                <a:solidFill>
                  <a:srgbClr val="FF0000"/>
                </a:solidFill>
              </a:rPr>
              <a:t>bağımsızlık</a:t>
            </a:r>
            <a:r>
              <a:rPr lang="en-US" sz="1600" i="1" dirty="0">
                <a:solidFill>
                  <a:srgbClr val="FF0000"/>
                </a:solidFill>
              </a:rPr>
              <a:t>, </a:t>
            </a:r>
            <a:r>
              <a:rPr lang="en-US" sz="1600" i="1" dirty="0" err="1">
                <a:solidFill>
                  <a:srgbClr val="FF0000"/>
                </a:solidFill>
              </a:rPr>
              <a:t>tarafsızlık</a:t>
            </a:r>
            <a:r>
              <a:rPr lang="en-US" sz="1600" i="1" dirty="0">
                <a:solidFill>
                  <a:srgbClr val="FF0000"/>
                </a:solidFill>
              </a:rPr>
              <a:t> </a:t>
            </a:r>
            <a:r>
              <a:rPr lang="en-US" sz="1600" i="1" dirty="0" err="1">
                <a:solidFill>
                  <a:srgbClr val="FF0000"/>
                </a:solidFill>
              </a:rPr>
              <a:t>ve</a:t>
            </a:r>
            <a:r>
              <a:rPr lang="en-US" sz="1600" i="1" dirty="0">
                <a:solidFill>
                  <a:srgbClr val="FF0000"/>
                </a:solidFill>
              </a:rPr>
              <a:t> </a:t>
            </a:r>
            <a:r>
              <a:rPr lang="en-US" sz="1600" i="1" dirty="0" err="1">
                <a:solidFill>
                  <a:srgbClr val="FF0000"/>
                </a:solidFill>
              </a:rPr>
              <a:t>dürüstlükle</a:t>
            </a:r>
            <a:r>
              <a:rPr lang="en-US" sz="1600" i="1" dirty="0">
                <a:solidFill>
                  <a:srgbClr val="FF0000"/>
                </a:solidFill>
              </a:rPr>
              <a:t> </a:t>
            </a:r>
            <a:r>
              <a:rPr lang="en-US" sz="1600" i="1" dirty="0" err="1">
                <a:solidFill>
                  <a:srgbClr val="FF0000"/>
                </a:solidFill>
              </a:rPr>
              <a:t>yerine</a:t>
            </a:r>
            <a:r>
              <a:rPr lang="en-US" sz="1600" i="1" dirty="0">
                <a:solidFill>
                  <a:srgbClr val="FF0000"/>
                </a:solidFill>
              </a:rPr>
              <a:t> </a:t>
            </a:r>
            <a:r>
              <a:rPr lang="en-US" sz="1600" i="1" dirty="0" err="1">
                <a:solidFill>
                  <a:srgbClr val="FF0000"/>
                </a:solidFill>
              </a:rPr>
              <a:t>getireceğime</a:t>
            </a:r>
            <a:r>
              <a:rPr lang="en-US" sz="1600" i="1" dirty="0">
                <a:solidFill>
                  <a:srgbClr val="FF0000"/>
                </a:solidFill>
              </a:rPr>
              <a:t>, </a:t>
            </a:r>
            <a:r>
              <a:rPr lang="en-US" sz="1600" i="1" dirty="0" err="1">
                <a:solidFill>
                  <a:srgbClr val="FF0000"/>
                </a:solidFill>
              </a:rPr>
              <a:t>üzerime</a:t>
            </a:r>
            <a:r>
              <a:rPr lang="en-US" sz="1600" i="1" dirty="0">
                <a:solidFill>
                  <a:srgbClr val="FF0000"/>
                </a:solidFill>
              </a:rPr>
              <a:t> </a:t>
            </a:r>
            <a:r>
              <a:rPr lang="en-US" sz="1600" i="1" dirty="0" err="1">
                <a:solidFill>
                  <a:srgbClr val="FF0000"/>
                </a:solidFill>
              </a:rPr>
              <a:t>aldığım</a:t>
            </a:r>
            <a:r>
              <a:rPr lang="en-US" sz="1600" i="1" dirty="0">
                <a:solidFill>
                  <a:srgbClr val="FF0000"/>
                </a:solidFill>
              </a:rPr>
              <a:t> </a:t>
            </a:r>
            <a:r>
              <a:rPr lang="en-US" sz="1600" i="1" dirty="0" err="1">
                <a:solidFill>
                  <a:srgbClr val="FF0000"/>
                </a:solidFill>
              </a:rPr>
              <a:t>işleri</a:t>
            </a:r>
            <a:r>
              <a:rPr lang="en-US" sz="1600" i="1" dirty="0">
                <a:solidFill>
                  <a:srgbClr val="FF0000"/>
                </a:solidFill>
              </a:rPr>
              <a:t> </a:t>
            </a:r>
            <a:r>
              <a:rPr lang="en-US" sz="1600" i="1" dirty="0" err="1">
                <a:solidFill>
                  <a:srgbClr val="FF0000"/>
                </a:solidFill>
              </a:rPr>
              <a:t>dikkat</a:t>
            </a:r>
            <a:r>
              <a:rPr lang="en-US" sz="1600" i="1" dirty="0">
                <a:solidFill>
                  <a:srgbClr val="FF0000"/>
                </a:solidFill>
              </a:rPr>
              <a:t> </a:t>
            </a:r>
            <a:r>
              <a:rPr lang="en-US" sz="1600" i="1" dirty="0" err="1">
                <a:solidFill>
                  <a:srgbClr val="FF0000"/>
                </a:solidFill>
              </a:rPr>
              <a:t>ve</a:t>
            </a:r>
            <a:r>
              <a:rPr lang="en-US" sz="1600" i="1" dirty="0">
                <a:solidFill>
                  <a:srgbClr val="FF0000"/>
                </a:solidFill>
              </a:rPr>
              <a:t> </a:t>
            </a:r>
            <a:r>
              <a:rPr lang="en-US" sz="1600" i="1" dirty="0" err="1">
                <a:solidFill>
                  <a:srgbClr val="FF0000"/>
                </a:solidFill>
              </a:rPr>
              <a:t>özenle</a:t>
            </a:r>
            <a:r>
              <a:rPr lang="en-US" sz="1600" i="1" dirty="0">
                <a:solidFill>
                  <a:srgbClr val="FF0000"/>
                </a:solidFill>
              </a:rPr>
              <a:t> </a:t>
            </a:r>
            <a:r>
              <a:rPr lang="en-US" sz="1600" i="1" dirty="0" err="1">
                <a:solidFill>
                  <a:srgbClr val="FF0000"/>
                </a:solidFill>
              </a:rPr>
              <a:t>yapacağıma</a:t>
            </a:r>
            <a:r>
              <a:rPr lang="en-US" sz="1600" i="1" dirty="0">
                <a:solidFill>
                  <a:srgbClr val="FF0000"/>
                </a:solidFill>
              </a:rPr>
              <a:t>, </a:t>
            </a:r>
            <a:r>
              <a:rPr lang="en-US" sz="1600" i="1" dirty="0" err="1">
                <a:solidFill>
                  <a:srgbClr val="FF0000"/>
                </a:solidFill>
              </a:rPr>
              <a:t>namusum</a:t>
            </a:r>
            <a:r>
              <a:rPr lang="en-US" sz="1600" i="1" dirty="0">
                <a:solidFill>
                  <a:srgbClr val="FF0000"/>
                </a:solidFill>
              </a:rPr>
              <a:t> </a:t>
            </a:r>
            <a:r>
              <a:rPr lang="en-US" sz="1600" i="1" dirty="0" err="1">
                <a:solidFill>
                  <a:srgbClr val="FF0000"/>
                </a:solidFill>
              </a:rPr>
              <a:t>ve</a:t>
            </a:r>
            <a:r>
              <a:rPr lang="en-US" sz="1600" i="1" dirty="0">
                <a:solidFill>
                  <a:srgbClr val="FF0000"/>
                </a:solidFill>
              </a:rPr>
              <a:t> </a:t>
            </a:r>
            <a:r>
              <a:rPr lang="en-US" sz="1600" i="1" dirty="0" err="1">
                <a:solidFill>
                  <a:srgbClr val="FF0000"/>
                </a:solidFill>
              </a:rPr>
              <a:t>şerefim</a:t>
            </a:r>
            <a:r>
              <a:rPr lang="en-US" sz="1600" i="1" dirty="0">
                <a:solidFill>
                  <a:srgbClr val="FF0000"/>
                </a:solidFill>
              </a:rPr>
              <a:t> </a:t>
            </a:r>
            <a:r>
              <a:rPr lang="en-US" sz="1600" i="1" dirty="0" err="1">
                <a:solidFill>
                  <a:srgbClr val="FF0000"/>
                </a:solidFill>
              </a:rPr>
              <a:t>üzerine</a:t>
            </a:r>
            <a:r>
              <a:rPr lang="en-US" sz="1600" i="1" dirty="0">
                <a:solidFill>
                  <a:srgbClr val="FF0000"/>
                </a:solidFill>
              </a:rPr>
              <a:t> </a:t>
            </a:r>
            <a:r>
              <a:rPr lang="en-US" sz="1600" i="1" dirty="0" err="1">
                <a:solidFill>
                  <a:srgbClr val="FF0000"/>
                </a:solidFill>
              </a:rPr>
              <a:t>yemin</a:t>
            </a:r>
            <a:r>
              <a:rPr lang="en-US" sz="1600" i="1" dirty="0">
                <a:solidFill>
                  <a:srgbClr val="FF0000"/>
                </a:solidFill>
              </a:rPr>
              <a:t> </a:t>
            </a:r>
            <a:r>
              <a:rPr lang="en-US" sz="1600" i="1" dirty="0" err="1">
                <a:solidFill>
                  <a:srgbClr val="FF0000"/>
                </a:solidFill>
              </a:rPr>
              <a:t>ederim</a:t>
            </a:r>
            <a:r>
              <a:rPr lang="en-US" sz="1600" i="1" dirty="0" smtClean="0">
                <a:solidFill>
                  <a:srgbClr val="FF0000"/>
                </a:solidFill>
              </a:rPr>
              <a:t>.</a:t>
            </a:r>
            <a:r>
              <a:rPr lang="en-US" sz="1600" dirty="0" smtClean="0">
                <a:solidFill>
                  <a:schemeClr val="accent6"/>
                </a:solidFill>
              </a:rPr>
              <a:t>” </a:t>
            </a:r>
            <a:r>
              <a:rPr lang="en-US" sz="1600" dirty="0" err="1" smtClean="0">
                <a:solidFill>
                  <a:schemeClr val="accent6"/>
                </a:solidFill>
              </a:rPr>
              <a:t>denilmektdir</a:t>
            </a:r>
            <a:r>
              <a:rPr lang="en-US" sz="1600" dirty="0" smtClean="0">
                <a:solidFill>
                  <a:schemeClr val="accent6"/>
                </a:solidFill>
              </a:rPr>
              <a:t>.</a:t>
            </a:r>
          </a:p>
          <a:p>
            <a:pPr algn="just"/>
            <a:r>
              <a:rPr lang="en-US" sz="1600" b="1" dirty="0">
                <a:solidFill>
                  <a:schemeClr val="accent6"/>
                </a:solidFill>
              </a:rPr>
              <a:t>YMM’LER KAMU </a:t>
            </a:r>
            <a:r>
              <a:rPr lang="en-US" sz="1600" b="1" dirty="0" smtClean="0">
                <a:solidFill>
                  <a:schemeClr val="accent6"/>
                </a:solidFill>
              </a:rPr>
              <a:t>GÖREVLİSİDİR:</a:t>
            </a:r>
            <a:endParaRPr lang="en-US" sz="1600" b="1" dirty="0">
              <a:solidFill>
                <a:schemeClr val="accent6"/>
              </a:solidFill>
            </a:endParaRPr>
          </a:p>
          <a:p>
            <a:pPr marL="0" indent="0" algn="just">
              <a:buNone/>
            </a:pPr>
            <a:r>
              <a:rPr lang="en-US" sz="1600" dirty="0" err="1" smtClean="0">
                <a:solidFill>
                  <a:schemeClr val="accent6"/>
                </a:solidFill>
              </a:rPr>
              <a:t>Anayasanın</a:t>
            </a:r>
            <a:r>
              <a:rPr lang="en-US" sz="1600" dirty="0" smtClean="0">
                <a:solidFill>
                  <a:schemeClr val="accent6"/>
                </a:solidFill>
              </a:rPr>
              <a:t> </a:t>
            </a:r>
            <a:r>
              <a:rPr lang="en-US" sz="1600" dirty="0">
                <a:solidFill>
                  <a:schemeClr val="accent6"/>
                </a:solidFill>
              </a:rPr>
              <a:t>128 </a:t>
            </a:r>
            <a:r>
              <a:rPr lang="en-US" sz="1600" dirty="0" err="1">
                <a:solidFill>
                  <a:schemeClr val="accent6"/>
                </a:solidFill>
              </a:rPr>
              <a:t>inci</a:t>
            </a:r>
            <a:r>
              <a:rPr lang="en-US" sz="1600" dirty="0">
                <a:solidFill>
                  <a:schemeClr val="accent6"/>
                </a:solidFill>
              </a:rPr>
              <a:t> </a:t>
            </a:r>
            <a:r>
              <a:rPr lang="en-US" sz="1600" dirty="0" err="1">
                <a:solidFill>
                  <a:schemeClr val="accent6"/>
                </a:solidFill>
              </a:rPr>
              <a:t>maddesine</a:t>
            </a:r>
            <a:r>
              <a:rPr lang="en-US" sz="1600" dirty="0">
                <a:solidFill>
                  <a:schemeClr val="accent6"/>
                </a:solidFill>
              </a:rPr>
              <a:t> </a:t>
            </a:r>
            <a:r>
              <a:rPr lang="en-US" sz="1600" dirty="0" err="1">
                <a:solidFill>
                  <a:schemeClr val="accent6"/>
                </a:solidFill>
              </a:rPr>
              <a:t>göre</a:t>
            </a:r>
            <a:r>
              <a:rPr lang="en-US" sz="1600" dirty="0">
                <a:solidFill>
                  <a:schemeClr val="accent6"/>
                </a:solidFill>
              </a:rPr>
              <a:t>, “</a:t>
            </a:r>
            <a:r>
              <a:rPr lang="en-US" sz="1600" dirty="0" err="1">
                <a:solidFill>
                  <a:srgbClr val="FF0000"/>
                </a:solidFill>
              </a:rPr>
              <a:t>kamu</a:t>
            </a:r>
            <a:r>
              <a:rPr lang="en-US" sz="1600" dirty="0">
                <a:solidFill>
                  <a:srgbClr val="FF0000"/>
                </a:solidFill>
              </a:rPr>
              <a:t> </a:t>
            </a:r>
            <a:r>
              <a:rPr lang="en-US" sz="1600" dirty="0" err="1">
                <a:solidFill>
                  <a:srgbClr val="FF0000"/>
                </a:solidFill>
              </a:rPr>
              <a:t>hizmetinin</a:t>
            </a:r>
            <a:r>
              <a:rPr lang="en-US" sz="1600" dirty="0">
                <a:solidFill>
                  <a:srgbClr val="FF0000"/>
                </a:solidFill>
              </a:rPr>
              <a:t> </a:t>
            </a:r>
            <a:r>
              <a:rPr lang="en-US" sz="1600" dirty="0" err="1">
                <a:solidFill>
                  <a:srgbClr val="FF0000"/>
                </a:solidFill>
              </a:rPr>
              <a:t>gerektirdiği</a:t>
            </a:r>
            <a:r>
              <a:rPr lang="en-US" sz="1600" dirty="0">
                <a:solidFill>
                  <a:srgbClr val="FF0000"/>
                </a:solidFill>
              </a:rPr>
              <a:t> </a:t>
            </a:r>
            <a:r>
              <a:rPr lang="en-US" sz="1600" dirty="0" err="1">
                <a:solidFill>
                  <a:srgbClr val="FF0000"/>
                </a:solidFill>
              </a:rPr>
              <a:t>asli</a:t>
            </a:r>
            <a:r>
              <a:rPr lang="en-US" sz="1600" dirty="0">
                <a:solidFill>
                  <a:srgbClr val="FF0000"/>
                </a:solidFill>
              </a:rPr>
              <a:t> </a:t>
            </a:r>
            <a:r>
              <a:rPr lang="en-US" sz="1600" dirty="0" err="1">
                <a:solidFill>
                  <a:srgbClr val="FF0000"/>
                </a:solidFill>
              </a:rPr>
              <a:t>ve</a:t>
            </a:r>
            <a:r>
              <a:rPr lang="en-US" sz="1600" dirty="0">
                <a:solidFill>
                  <a:srgbClr val="FF0000"/>
                </a:solidFill>
              </a:rPr>
              <a:t> </a:t>
            </a:r>
            <a:r>
              <a:rPr lang="en-US" sz="1600" dirty="0" err="1">
                <a:solidFill>
                  <a:srgbClr val="FF0000"/>
                </a:solidFill>
              </a:rPr>
              <a:t>sürekli</a:t>
            </a:r>
            <a:r>
              <a:rPr lang="en-US" sz="1600" dirty="0">
                <a:solidFill>
                  <a:srgbClr val="FF0000"/>
                </a:solidFill>
              </a:rPr>
              <a:t> </a:t>
            </a:r>
            <a:r>
              <a:rPr lang="en-US" sz="1600" dirty="0" err="1">
                <a:solidFill>
                  <a:srgbClr val="FF0000"/>
                </a:solidFill>
              </a:rPr>
              <a:t>görevler</a:t>
            </a:r>
            <a:r>
              <a:rPr lang="en-US" sz="1600" dirty="0">
                <a:solidFill>
                  <a:srgbClr val="FF0000"/>
                </a:solidFill>
              </a:rPr>
              <a:t>, </a:t>
            </a:r>
            <a:r>
              <a:rPr lang="en-US" sz="1600" dirty="0" err="1">
                <a:solidFill>
                  <a:srgbClr val="FF0000"/>
                </a:solidFill>
              </a:rPr>
              <a:t>memurlar</a:t>
            </a:r>
            <a:r>
              <a:rPr lang="en-US" sz="1600" dirty="0">
                <a:solidFill>
                  <a:srgbClr val="FF0000"/>
                </a:solidFill>
              </a:rPr>
              <a:t> </a:t>
            </a:r>
            <a:r>
              <a:rPr lang="en-US" sz="1600" dirty="0" err="1">
                <a:solidFill>
                  <a:srgbClr val="FF0000"/>
                </a:solidFill>
              </a:rPr>
              <a:t>ve</a:t>
            </a:r>
            <a:r>
              <a:rPr lang="en-US" sz="1600" dirty="0">
                <a:solidFill>
                  <a:srgbClr val="FF0000"/>
                </a:solidFill>
              </a:rPr>
              <a:t> </a:t>
            </a:r>
            <a:r>
              <a:rPr lang="en-US" sz="1600" dirty="0" err="1">
                <a:solidFill>
                  <a:srgbClr val="FF0000"/>
                </a:solidFill>
              </a:rPr>
              <a:t>diğer</a:t>
            </a:r>
            <a:r>
              <a:rPr lang="en-US" sz="1600" dirty="0">
                <a:solidFill>
                  <a:srgbClr val="FF0000"/>
                </a:solidFill>
              </a:rPr>
              <a:t> </a:t>
            </a:r>
            <a:r>
              <a:rPr lang="en-US" sz="1600" dirty="0" err="1">
                <a:solidFill>
                  <a:srgbClr val="FF0000"/>
                </a:solidFill>
              </a:rPr>
              <a:t>kamu</a:t>
            </a:r>
            <a:r>
              <a:rPr lang="en-US" sz="1600" dirty="0">
                <a:solidFill>
                  <a:srgbClr val="FF0000"/>
                </a:solidFill>
              </a:rPr>
              <a:t> </a:t>
            </a:r>
            <a:r>
              <a:rPr lang="en-US" sz="1600" dirty="0" err="1">
                <a:solidFill>
                  <a:srgbClr val="FF0000"/>
                </a:solidFill>
              </a:rPr>
              <a:t>görevlileri</a:t>
            </a:r>
            <a:r>
              <a:rPr lang="en-US" sz="1600" dirty="0">
                <a:solidFill>
                  <a:srgbClr val="FF0000"/>
                </a:solidFill>
              </a:rPr>
              <a:t> </a:t>
            </a:r>
            <a:r>
              <a:rPr lang="en-US" sz="1600" dirty="0" err="1">
                <a:solidFill>
                  <a:srgbClr val="FF0000"/>
                </a:solidFill>
              </a:rPr>
              <a:t>eliyle</a:t>
            </a:r>
            <a:r>
              <a:rPr lang="en-US" sz="1600" dirty="0">
                <a:solidFill>
                  <a:srgbClr val="FF0000"/>
                </a:solidFill>
              </a:rPr>
              <a:t> </a:t>
            </a:r>
            <a:r>
              <a:rPr lang="en-US" sz="1600" dirty="0" err="1">
                <a:solidFill>
                  <a:srgbClr val="FF0000"/>
                </a:solidFill>
              </a:rPr>
              <a:t>yürütülür</a:t>
            </a:r>
            <a:r>
              <a:rPr lang="en-US" sz="1600" dirty="0">
                <a:solidFill>
                  <a:schemeClr val="accent6"/>
                </a:solidFill>
              </a:rPr>
              <a:t>” </a:t>
            </a:r>
            <a:r>
              <a:rPr lang="en-US" sz="1600" dirty="0" err="1">
                <a:solidFill>
                  <a:schemeClr val="accent6"/>
                </a:solidFill>
              </a:rPr>
              <a:t>hükmü</a:t>
            </a:r>
            <a:r>
              <a:rPr lang="en-US" sz="1600" dirty="0">
                <a:solidFill>
                  <a:schemeClr val="accent6"/>
                </a:solidFill>
              </a:rPr>
              <a:t> </a:t>
            </a:r>
            <a:r>
              <a:rPr lang="en-US" sz="1600" dirty="0" err="1">
                <a:solidFill>
                  <a:schemeClr val="accent6"/>
                </a:solidFill>
              </a:rPr>
              <a:t>yer</a:t>
            </a:r>
            <a:r>
              <a:rPr lang="en-US" sz="1600" dirty="0">
                <a:solidFill>
                  <a:schemeClr val="accent6"/>
                </a:solidFill>
              </a:rPr>
              <a:t> </a:t>
            </a:r>
            <a:r>
              <a:rPr lang="en-US" sz="1600" dirty="0" err="1">
                <a:solidFill>
                  <a:schemeClr val="accent6"/>
                </a:solidFill>
              </a:rPr>
              <a:t>almaktadır</a:t>
            </a:r>
            <a:r>
              <a:rPr lang="en-US" sz="1600" dirty="0">
                <a:solidFill>
                  <a:schemeClr val="accent6"/>
                </a:solidFill>
              </a:rPr>
              <a:t>.</a:t>
            </a:r>
          </a:p>
          <a:p>
            <a:pPr marL="0" indent="0" algn="just">
              <a:buNone/>
            </a:pPr>
            <a:r>
              <a:rPr lang="en-US" sz="1600" dirty="0">
                <a:solidFill>
                  <a:schemeClr val="accent6"/>
                </a:solidFill>
              </a:rPr>
              <a:t>YMM </a:t>
            </a:r>
            <a:r>
              <a:rPr lang="en-US" sz="1600" dirty="0" err="1">
                <a:solidFill>
                  <a:schemeClr val="accent6"/>
                </a:solidFill>
              </a:rPr>
              <a:t>ler</a:t>
            </a:r>
            <a:r>
              <a:rPr lang="en-US" sz="1600" dirty="0">
                <a:solidFill>
                  <a:schemeClr val="accent6"/>
                </a:solidFill>
              </a:rPr>
              <a:t> “</a:t>
            </a:r>
            <a:r>
              <a:rPr lang="en-US" sz="1600" dirty="0" err="1">
                <a:solidFill>
                  <a:srgbClr val="FF0000"/>
                </a:solidFill>
              </a:rPr>
              <a:t>diğer</a:t>
            </a:r>
            <a:r>
              <a:rPr lang="en-US" sz="1600" dirty="0">
                <a:solidFill>
                  <a:srgbClr val="FF0000"/>
                </a:solidFill>
              </a:rPr>
              <a:t> </a:t>
            </a:r>
            <a:r>
              <a:rPr lang="en-US" sz="1600" dirty="0" err="1">
                <a:solidFill>
                  <a:srgbClr val="FF0000"/>
                </a:solidFill>
              </a:rPr>
              <a:t>kamu</a:t>
            </a:r>
            <a:r>
              <a:rPr lang="en-US" sz="1600" dirty="0">
                <a:solidFill>
                  <a:srgbClr val="FF0000"/>
                </a:solidFill>
              </a:rPr>
              <a:t> </a:t>
            </a:r>
            <a:r>
              <a:rPr lang="en-US" sz="1600" dirty="0" err="1">
                <a:solidFill>
                  <a:srgbClr val="FF0000"/>
                </a:solidFill>
              </a:rPr>
              <a:t>görevlisi</a:t>
            </a:r>
            <a:r>
              <a:rPr lang="en-US" sz="1600" dirty="0">
                <a:solidFill>
                  <a:schemeClr val="accent6"/>
                </a:solidFill>
              </a:rPr>
              <a:t>” </a:t>
            </a:r>
            <a:r>
              <a:rPr lang="en-US" sz="1600" dirty="0" err="1">
                <a:solidFill>
                  <a:schemeClr val="accent6"/>
                </a:solidFill>
              </a:rPr>
              <a:t>kapsamına</a:t>
            </a:r>
            <a:r>
              <a:rPr lang="en-US" sz="1600" dirty="0">
                <a:solidFill>
                  <a:schemeClr val="accent6"/>
                </a:solidFill>
              </a:rPr>
              <a:t> </a:t>
            </a:r>
            <a:r>
              <a:rPr lang="en-US" sz="1600" dirty="0" err="1">
                <a:solidFill>
                  <a:schemeClr val="accent6"/>
                </a:solidFill>
              </a:rPr>
              <a:t>girdiğinden</a:t>
            </a:r>
            <a:r>
              <a:rPr lang="en-US" sz="1600" dirty="0">
                <a:solidFill>
                  <a:schemeClr val="accent6"/>
                </a:solidFill>
              </a:rPr>
              <a:t>, </a:t>
            </a:r>
            <a:r>
              <a:rPr lang="en-US" sz="1600" dirty="0" err="1">
                <a:solidFill>
                  <a:schemeClr val="accent6"/>
                </a:solidFill>
              </a:rPr>
              <a:t>yaptıkları</a:t>
            </a:r>
            <a:r>
              <a:rPr lang="en-US" sz="1600" dirty="0">
                <a:solidFill>
                  <a:schemeClr val="accent6"/>
                </a:solidFill>
              </a:rPr>
              <a:t> </a:t>
            </a:r>
            <a:r>
              <a:rPr lang="en-US" sz="1600" dirty="0" err="1">
                <a:solidFill>
                  <a:schemeClr val="accent6"/>
                </a:solidFill>
              </a:rPr>
              <a:t>tasdik</a:t>
            </a:r>
            <a:r>
              <a:rPr lang="en-US" sz="1600" dirty="0">
                <a:solidFill>
                  <a:schemeClr val="accent6"/>
                </a:solidFill>
              </a:rPr>
              <a:t> </a:t>
            </a:r>
            <a:r>
              <a:rPr lang="en-US" sz="1600" dirty="0" err="1">
                <a:solidFill>
                  <a:schemeClr val="accent6"/>
                </a:solidFill>
              </a:rPr>
              <a:t>hizmeti</a:t>
            </a:r>
            <a:r>
              <a:rPr lang="en-US" sz="1600" dirty="0">
                <a:solidFill>
                  <a:schemeClr val="accent6"/>
                </a:solidFill>
              </a:rPr>
              <a:t> </a:t>
            </a:r>
            <a:r>
              <a:rPr lang="en-US" sz="1600" dirty="0" err="1">
                <a:solidFill>
                  <a:schemeClr val="accent6"/>
                </a:solidFill>
              </a:rPr>
              <a:t>nedeniyle</a:t>
            </a:r>
            <a:r>
              <a:rPr lang="en-US" sz="1600" dirty="0">
                <a:solidFill>
                  <a:schemeClr val="accent6"/>
                </a:solidFill>
              </a:rPr>
              <a:t> </a:t>
            </a:r>
            <a:r>
              <a:rPr lang="en-US" sz="1600" dirty="0" err="1">
                <a:solidFill>
                  <a:schemeClr val="accent6"/>
                </a:solidFill>
              </a:rPr>
              <a:t>Anayasanın</a:t>
            </a:r>
            <a:r>
              <a:rPr lang="en-US" sz="1600" dirty="0">
                <a:solidFill>
                  <a:schemeClr val="accent6"/>
                </a:solidFill>
              </a:rPr>
              <a:t> 128 </a:t>
            </a:r>
            <a:r>
              <a:rPr lang="en-US" sz="1600" dirty="0" err="1">
                <a:solidFill>
                  <a:schemeClr val="accent6"/>
                </a:solidFill>
              </a:rPr>
              <a:t>ve</a:t>
            </a:r>
            <a:r>
              <a:rPr lang="en-US" sz="1600" dirty="0">
                <a:solidFill>
                  <a:schemeClr val="accent6"/>
                </a:solidFill>
              </a:rPr>
              <a:t> 135 </a:t>
            </a:r>
            <a:r>
              <a:rPr lang="en-US" sz="1600" dirty="0" err="1">
                <a:solidFill>
                  <a:schemeClr val="accent6"/>
                </a:solidFill>
              </a:rPr>
              <a:t>inci</a:t>
            </a:r>
            <a:r>
              <a:rPr lang="en-US" sz="1600" dirty="0">
                <a:solidFill>
                  <a:schemeClr val="accent6"/>
                </a:solidFill>
              </a:rPr>
              <a:t> </a:t>
            </a:r>
            <a:r>
              <a:rPr lang="en-US" sz="1600" dirty="0" err="1">
                <a:solidFill>
                  <a:schemeClr val="accent6"/>
                </a:solidFill>
              </a:rPr>
              <a:t>maddelerine</a:t>
            </a:r>
            <a:r>
              <a:rPr lang="en-US" sz="1600" dirty="0">
                <a:solidFill>
                  <a:schemeClr val="accent6"/>
                </a:solidFill>
              </a:rPr>
              <a:t> </a:t>
            </a:r>
            <a:r>
              <a:rPr lang="en-US" sz="1600" dirty="0" err="1">
                <a:solidFill>
                  <a:schemeClr val="accent6"/>
                </a:solidFill>
              </a:rPr>
              <a:t>göre</a:t>
            </a:r>
            <a:r>
              <a:rPr lang="en-US" sz="1600" dirty="0">
                <a:solidFill>
                  <a:schemeClr val="accent6"/>
                </a:solidFill>
              </a:rPr>
              <a:t> “</a:t>
            </a:r>
            <a:r>
              <a:rPr lang="en-US" sz="1600" b="1" dirty="0">
                <a:solidFill>
                  <a:srgbClr val="FF0000"/>
                </a:solidFill>
              </a:rPr>
              <a:t>KAMU GÖREVLİSİ</a:t>
            </a:r>
            <a:r>
              <a:rPr lang="en-US" sz="1600" dirty="0">
                <a:solidFill>
                  <a:schemeClr val="accent6"/>
                </a:solidFill>
              </a:rPr>
              <a:t>” </a:t>
            </a:r>
            <a:r>
              <a:rPr lang="en-US" sz="1600" dirty="0" smtClean="0">
                <a:solidFill>
                  <a:schemeClr val="accent6"/>
                </a:solidFill>
              </a:rPr>
              <a:t>dir.</a:t>
            </a:r>
            <a:endParaRPr lang="en-US" sz="1600" dirty="0">
              <a:solidFill>
                <a:schemeClr val="accent6"/>
              </a:solidFill>
            </a:endParaRPr>
          </a:p>
          <a:p>
            <a:pPr algn="just"/>
            <a:r>
              <a:rPr lang="en-US" sz="1600" b="1" dirty="0" smtClean="0">
                <a:solidFill>
                  <a:schemeClr val="accent6"/>
                </a:solidFill>
              </a:rPr>
              <a:t>Bu </a:t>
            </a:r>
            <a:r>
              <a:rPr lang="en-US" sz="1600" b="1" dirty="0" err="1" smtClean="0">
                <a:solidFill>
                  <a:schemeClr val="accent6"/>
                </a:solidFill>
              </a:rPr>
              <a:t>nedenle</a:t>
            </a:r>
            <a:r>
              <a:rPr lang="en-US" sz="1600" b="1" dirty="0" smtClean="0">
                <a:solidFill>
                  <a:schemeClr val="accent6"/>
                </a:solidFill>
              </a:rPr>
              <a:t>, </a:t>
            </a:r>
            <a:r>
              <a:rPr lang="en-US" sz="1600" b="1" dirty="0" err="1" smtClean="0">
                <a:solidFill>
                  <a:schemeClr val="accent6"/>
                </a:solidFill>
              </a:rPr>
              <a:t>YMM’ler</a:t>
            </a:r>
            <a:r>
              <a:rPr lang="en-US" sz="1600" b="1" dirty="0" smtClean="0">
                <a:solidFill>
                  <a:schemeClr val="accent6"/>
                </a:solidFill>
              </a:rPr>
              <a:t> TC </a:t>
            </a:r>
            <a:r>
              <a:rPr lang="en-US" sz="1600" b="1" dirty="0" err="1">
                <a:solidFill>
                  <a:schemeClr val="accent6"/>
                </a:solidFill>
              </a:rPr>
              <a:t>r</a:t>
            </a:r>
            <a:r>
              <a:rPr lang="en-US" sz="1600" b="1" dirty="0" err="1" smtClean="0">
                <a:solidFill>
                  <a:schemeClr val="accent6"/>
                </a:solidFill>
              </a:rPr>
              <a:t>umuzlu</a:t>
            </a:r>
            <a:r>
              <a:rPr lang="en-US" sz="1600" b="1" dirty="0" smtClean="0">
                <a:solidFill>
                  <a:schemeClr val="accent6"/>
                </a:solidFill>
              </a:rPr>
              <a:t> </a:t>
            </a:r>
            <a:r>
              <a:rPr lang="en-US" sz="1600" b="1" dirty="0" err="1" smtClean="0">
                <a:solidFill>
                  <a:srgbClr val="FF0000"/>
                </a:solidFill>
              </a:rPr>
              <a:t>Resmi</a:t>
            </a:r>
            <a:r>
              <a:rPr lang="en-US" sz="1600" b="1" dirty="0" smtClean="0">
                <a:solidFill>
                  <a:srgbClr val="FF0000"/>
                </a:solidFill>
              </a:rPr>
              <a:t> </a:t>
            </a:r>
            <a:r>
              <a:rPr lang="en-US" sz="1600" b="1" dirty="0" err="1" smtClean="0">
                <a:solidFill>
                  <a:srgbClr val="FF0000"/>
                </a:solidFill>
              </a:rPr>
              <a:t>Mühür</a:t>
            </a:r>
            <a:r>
              <a:rPr lang="en-US" sz="1600" b="1" dirty="0" smtClean="0">
                <a:solidFill>
                  <a:schemeClr val="accent6"/>
                </a:solidFill>
              </a:rPr>
              <a:t> </a:t>
            </a:r>
            <a:r>
              <a:rPr lang="en-US" sz="1600" b="1" dirty="0" err="1" smtClean="0">
                <a:solidFill>
                  <a:schemeClr val="accent6"/>
                </a:solidFill>
              </a:rPr>
              <a:t>kullanmaktadır</a:t>
            </a:r>
            <a:r>
              <a:rPr lang="en-US" sz="1600" b="1" dirty="0" smtClean="0">
                <a:solidFill>
                  <a:schemeClr val="accent6"/>
                </a:solidFill>
              </a:rPr>
              <a:t>.</a:t>
            </a:r>
          </a:p>
        </p:txBody>
      </p:sp>
    </p:spTree>
    <p:extLst>
      <p:ext uri="{BB962C8B-B14F-4D97-AF65-F5344CB8AC3E}">
        <p14:creationId xmlns:p14="http://schemas.microsoft.com/office/powerpoint/2010/main" val="188969235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err="1" smtClean="0"/>
              <a:t>Anayasanın</a:t>
            </a:r>
            <a:r>
              <a:rPr lang="en-US" sz="2000" dirty="0" smtClean="0"/>
              <a:t> 128 </a:t>
            </a:r>
            <a:r>
              <a:rPr lang="en-US" sz="2000" dirty="0" err="1" smtClean="0"/>
              <a:t>ve</a:t>
            </a:r>
            <a:r>
              <a:rPr lang="en-US" sz="2000" dirty="0" smtClean="0"/>
              <a:t> 135 </a:t>
            </a:r>
            <a:r>
              <a:rPr lang="en-US" sz="2000" dirty="0" err="1" smtClean="0"/>
              <a:t>inci</a:t>
            </a:r>
            <a:r>
              <a:rPr lang="en-US" sz="2000" dirty="0" smtClean="0"/>
              <a:t> </a:t>
            </a:r>
            <a:r>
              <a:rPr lang="en-US" sz="2000" dirty="0" err="1"/>
              <a:t>m</a:t>
            </a:r>
            <a:r>
              <a:rPr lang="en-US" sz="2000" dirty="0" err="1" smtClean="0"/>
              <a:t>adelerine</a:t>
            </a:r>
            <a:r>
              <a:rPr lang="en-US" sz="2000" dirty="0" smtClean="0"/>
              <a:t> </a:t>
            </a:r>
            <a:r>
              <a:rPr lang="en-US" sz="2000" dirty="0" err="1" smtClean="0"/>
              <a:t>göre</a:t>
            </a:r>
            <a:r>
              <a:rPr lang="en-US" sz="2000" dirty="0" smtClean="0"/>
              <a:t> </a:t>
            </a:r>
            <a:r>
              <a:rPr lang="en-US" sz="2000" dirty="0" err="1" smtClean="0"/>
              <a:t>Kamu</a:t>
            </a:r>
            <a:r>
              <a:rPr lang="en-US" sz="2000" dirty="0" smtClean="0"/>
              <a:t> </a:t>
            </a:r>
            <a:r>
              <a:rPr lang="en-US" sz="2000" dirty="0" err="1" smtClean="0"/>
              <a:t>Görevlisi</a:t>
            </a:r>
            <a:r>
              <a:rPr lang="en-US" sz="2000" dirty="0" smtClean="0"/>
              <a:t> </a:t>
            </a:r>
            <a:r>
              <a:rPr lang="en-US" sz="2000" dirty="0" err="1" smtClean="0"/>
              <a:t>sayılan</a:t>
            </a:r>
            <a:r>
              <a:rPr lang="en-US" sz="2000" dirty="0" smtClean="0"/>
              <a:t> </a:t>
            </a:r>
            <a:r>
              <a:rPr lang="en-US" sz="2000" dirty="0" err="1" smtClean="0">
                <a:solidFill>
                  <a:srgbClr val="FF0000"/>
                </a:solidFill>
              </a:rPr>
              <a:t>YMM’lerin</a:t>
            </a:r>
            <a:r>
              <a:rPr lang="en-US" sz="2000" dirty="0" smtClean="0">
                <a:solidFill>
                  <a:srgbClr val="FF0000"/>
                </a:solidFill>
              </a:rPr>
              <a:t> </a:t>
            </a:r>
            <a:r>
              <a:rPr lang="en-US" sz="2000" dirty="0" err="1" smtClean="0">
                <a:solidFill>
                  <a:srgbClr val="FF0000"/>
                </a:solidFill>
              </a:rPr>
              <a:t>Sorumlulukları</a:t>
            </a:r>
            <a:r>
              <a:rPr lang="en-US" sz="2000" dirty="0" smtClean="0">
                <a:solidFill>
                  <a:srgbClr val="FF0000"/>
                </a:solidFill>
              </a:rPr>
              <a:t> da </a:t>
            </a:r>
            <a:r>
              <a:rPr lang="en-US" sz="2000" dirty="0" err="1" smtClean="0">
                <a:solidFill>
                  <a:srgbClr val="FF0000"/>
                </a:solidFill>
              </a:rPr>
              <a:t>büyüktür</a:t>
            </a:r>
            <a:r>
              <a:rPr lang="en-US" sz="2000" dirty="0" smtClean="0">
                <a:solidFill>
                  <a:srgbClr val="FF0000"/>
                </a:solidFill>
              </a:rPr>
              <a:t>.</a:t>
            </a:r>
            <a:endParaRPr lang="en-US" sz="2000" dirty="0">
              <a:solidFill>
                <a:srgbClr val="FF0000"/>
              </a:solidFill>
            </a:endParaRPr>
          </a:p>
        </p:txBody>
      </p:sp>
      <p:sp>
        <p:nvSpPr>
          <p:cNvPr id="3" name="Content Placeholder 2"/>
          <p:cNvSpPr>
            <a:spLocks noGrp="1"/>
          </p:cNvSpPr>
          <p:nvPr>
            <p:ph idx="1"/>
          </p:nvPr>
        </p:nvSpPr>
        <p:spPr/>
        <p:txBody>
          <a:bodyPr/>
          <a:lstStyle/>
          <a:p>
            <a:r>
              <a:rPr lang="en-US" dirty="0" err="1" smtClean="0">
                <a:solidFill>
                  <a:schemeClr val="accent6"/>
                </a:solidFill>
              </a:rPr>
              <a:t>Ymm’ler</a:t>
            </a:r>
            <a:r>
              <a:rPr lang="en-US" dirty="0" smtClean="0">
                <a:solidFill>
                  <a:schemeClr val="accent6"/>
                </a:solidFill>
              </a:rPr>
              <a:t> </a:t>
            </a:r>
            <a:r>
              <a:rPr lang="en-US" dirty="0" err="1" smtClean="0">
                <a:solidFill>
                  <a:schemeClr val="accent6"/>
                </a:solidFill>
              </a:rPr>
              <a:t>Kamu</a:t>
            </a:r>
            <a:r>
              <a:rPr lang="en-US" dirty="0" smtClean="0">
                <a:solidFill>
                  <a:schemeClr val="accent6"/>
                </a:solidFill>
              </a:rPr>
              <a:t> </a:t>
            </a:r>
            <a:r>
              <a:rPr lang="en-US" dirty="0" err="1" smtClean="0">
                <a:solidFill>
                  <a:schemeClr val="accent6"/>
                </a:solidFill>
              </a:rPr>
              <a:t>Hizmeti</a:t>
            </a:r>
            <a:r>
              <a:rPr lang="en-US" dirty="0" smtClean="0">
                <a:solidFill>
                  <a:schemeClr val="accent6"/>
                </a:solidFill>
              </a:rPr>
              <a:t> </a:t>
            </a:r>
            <a:r>
              <a:rPr lang="en-US" dirty="0" err="1" smtClean="0">
                <a:solidFill>
                  <a:schemeClr val="accent6"/>
                </a:solidFill>
              </a:rPr>
              <a:t>sunduğu</a:t>
            </a:r>
            <a:r>
              <a:rPr lang="en-US" dirty="0" smtClean="0">
                <a:solidFill>
                  <a:schemeClr val="accent6"/>
                </a:solidFill>
              </a:rPr>
              <a:t> </a:t>
            </a:r>
            <a:r>
              <a:rPr lang="en-US" dirty="0" err="1" smtClean="0">
                <a:solidFill>
                  <a:schemeClr val="accent6"/>
                </a:solidFill>
              </a:rPr>
              <a:t>için</a:t>
            </a:r>
            <a:r>
              <a:rPr lang="en-US" dirty="0" smtClean="0">
                <a:solidFill>
                  <a:schemeClr val="accent6"/>
                </a:solidFill>
              </a:rPr>
              <a:t>, </a:t>
            </a:r>
            <a:r>
              <a:rPr lang="en-US" dirty="0" err="1" smtClean="0">
                <a:solidFill>
                  <a:schemeClr val="accent6"/>
                </a:solidFill>
              </a:rPr>
              <a:t>bilerek</a:t>
            </a:r>
            <a:r>
              <a:rPr lang="en-US" dirty="0" smtClean="0">
                <a:solidFill>
                  <a:schemeClr val="accent6"/>
                </a:solidFill>
              </a:rPr>
              <a:t> / </a:t>
            </a:r>
            <a:r>
              <a:rPr lang="en-US" dirty="0" err="1" smtClean="0">
                <a:solidFill>
                  <a:schemeClr val="accent6"/>
                </a:solidFill>
              </a:rPr>
              <a:t>kasden</a:t>
            </a:r>
            <a:r>
              <a:rPr lang="en-US" dirty="0" smtClean="0">
                <a:solidFill>
                  <a:schemeClr val="accent6"/>
                </a:solidFill>
              </a:rPr>
              <a:t> </a:t>
            </a:r>
            <a:r>
              <a:rPr lang="en-US" dirty="0" err="1" smtClean="0">
                <a:solidFill>
                  <a:schemeClr val="accent6"/>
                </a:solidFill>
              </a:rPr>
              <a:t>işledikleri</a:t>
            </a:r>
            <a:r>
              <a:rPr lang="en-US" dirty="0" smtClean="0">
                <a:solidFill>
                  <a:schemeClr val="accent6"/>
                </a:solidFill>
              </a:rPr>
              <a:t> </a:t>
            </a:r>
            <a:r>
              <a:rPr lang="en-US" dirty="0" err="1" smtClean="0">
                <a:solidFill>
                  <a:schemeClr val="accent6"/>
                </a:solidFill>
              </a:rPr>
              <a:t>suçlardan</a:t>
            </a:r>
            <a:r>
              <a:rPr lang="en-US" dirty="0" smtClean="0">
                <a:solidFill>
                  <a:schemeClr val="accent6"/>
                </a:solidFill>
              </a:rPr>
              <a:t> </a:t>
            </a:r>
            <a:r>
              <a:rPr lang="en-US" dirty="0" err="1" smtClean="0">
                <a:solidFill>
                  <a:schemeClr val="accent6"/>
                </a:solidFill>
              </a:rPr>
              <a:t>dolayı</a:t>
            </a:r>
            <a:r>
              <a:rPr lang="en-US" dirty="0" smtClean="0">
                <a:solidFill>
                  <a:schemeClr val="accent6"/>
                </a:solidFill>
              </a:rPr>
              <a:t> </a:t>
            </a:r>
            <a:r>
              <a:rPr lang="en-US" b="1" dirty="0" err="1" smtClean="0">
                <a:solidFill>
                  <a:schemeClr val="accent6"/>
                </a:solidFill>
              </a:rPr>
              <a:t>ağır</a:t>
            </a:r>
            <a:r>
              <a:rPr lang="en-US" b="1" dirty="0" smtClean="0">
                <a:solidFill>
                  <a:schemeClr val="accent6"/>
                </a:solidFill>
              </a:rPr>
              <a:t> </a:t>
            </a:r>
            <a:r>
              <a:rPr lang="en-US" b="1" dirty="0" err="1" smtClean="0">
                <a:solidFill>
                  <a:schemeClr val="accent6"/>
                </a:solidFill>
              </a:rPr>
              <a:t>müeyyidelere</a:t>
            </a:r>
            <a:r>
              <a:rPr lang="en-US" dirty="0" smtClean="0">
                <a:solidFill>
                  <a:schemeClr val="accent6"/>
                </a:solidFill>
              </a:rPr>
              <a:t> </a:t>
            </a:r>
            <a:r>
              <a:rPr lang="en-US" dirty="0" err="1" smtClean="0">
                <a:solidFill>
                  <a:schemeClr val="accent6"/>
                </a:solidFill>
              </a:rPr>
              <a:t>tabidir</a:t>
            </a:r>
            <a:r>
              <a:rPr lang="en-US" dirty="0" smtClean="0">
                <a:solidFill>
                  <a:schemeClr val="accent6"/>
                </a:solidFill>
              </a:rPr>
              <a:t>. </a:t>
            </a:r>
          </a:p>
          <a:p>
            <a:r>
              <a:rPr lang="en-US" dirty="0" smtClean="0">
                <a:solidFill>
                  <a:schemeClr val="accent6"/>
                </a:solidFill>
              </a:rPr>
              <a:t>3568 </a:t>
            </a:r>
            <a:r>
              <a:rPr lang="en-US" dirty="0" err="1" smtClean="0">
                <a:solidFill>
                  <a:schemeClr val="accent6"/>
                </a:solidFill>
              </a:rPr>
              <a:t>sayılı</a:t>
            </a:r>
            <a:r>
              <a:rPr lang="en-US" dirty="0" smtClean="0">
                <a:solidFill>
                  <a:schemeClr val="accent6"/>
                </a:solidFill>
              </a:rPr>
              <a:t> </a:t>
            </a:r>
            <a:r>
              <a:rPr lang="en-US" dirty="0" err="1" smtClean="0">
                <a:solidFill>
                  <a:schemeClr val="accent6"/>
                </a:solidFill>
              </a:rPr>
              <a:t>Kanunun</a:t>
            </a:r>
            <a:r>
              <a:rPr lang="en-US" dirty="0" smtClean="0">
                <a:solidFill>
                  <a:schemeClr val="accent6"/>
                </a:solidFill>
              </a:rPr>
              <a:t> 47 </a:t>
            </a:r>
            <a:r>
              <a:rPr lang="en-US" dirty="0" err="1" smtClean="0">
                <a:solidFill>
                  <a:schemeClr val="accent6"/>
                </a:solidFill>
              </a:rPr>
              <a:t>inci</a:t>
            </a:r>
            <a:r>
              <a:rPr lang="en-US" dirty="0" smtClean="0">
                <a:solidFill>
                  <a:schemeClr val="accent6"/>
                </a:solidFill>
              </a:rPr>
              <a:t> </a:t>
            </a:r>
            <a:r>
              <a:rPr lang="en-US" dirty="0" err="1" smtClean="0">
                <a:solidFill>
                  <a:schemeClr val="accent6"/>
                </a:solidFill>
              </a:rPr>
              <a:t>maddesine</a:t>
            </a:r>
            <a:r>
              <a:rPr lang="en-US" dirty="0" smtClean="0">
                <a:solidFill>
                  <a:schemeClr val="accent6"/>
                </a:solidFill>
              </a:rPr>
              <a:t> </a:t>
            </a:r>
            <a:r>
              <a:rPr lang="en-US" dirty="0" err="1" smtClean="0">
                <a:solidFill>
                  <a:schemeClr val="accent6"/>
                </a:solidFill>
              </a:rPr>
              <a:t>göre</a:t>
            </a:r>
            <a:r>
              <a:rPr lang="en-US" dirty="0" smtClean="0">
                <a:solidFill>
                  <a:schemeClr val="accent6"/>
                </a:solidFill>
              </a:rPr>
              <a:t>,  “</a:t>
            </a:r>
            <a:r>
              <a:rPr lang="en-US" dirty="0" smtClean="0">
                <a:solidFill>
                  <a:srgbClr val="FF0000"/>
                </a:solidFill>
              </a:rPr>
              <a:t>YMM </a:t>
            </a:r>
            <a:r>
              <a:rPr lang="en-US" dirty="0" err="1" smtClean="0">
                <a:solidFill>
                  <a:srgbClr val="FF0000"/>
                </a:solidFill>
              </a:rPr>
              <a:t>ler</a:t>
            </a:r>
            <a:r>
              <a:rPr lang="en-US" dirty="0" smtClean="0">
                <a:solidFill>
                  <a:srgbClr val="FF0000"/>
                </a:solidFill>
              </a:rPr>
              <a:t> </a:t>
            </a:r>
            <a:r>
              <a:rPr lang="en-US" dirty="0" err="1" smtClean="0">
                <a:solidFill>
                  <a:srgbClr val="FF0000"/>
                </a:solidFill>
                <a:latin typeface="Arial" charset="0"/>
              </a:rPr>
              <a:t>görevleri</a:t>
            </a:r>
            <a:r>
              <a:rPr lang="en-US" dirty="0" smtClean="0">
                <a:solidFill>
                  <a:srgbClr val="FF0000"/>
                </a:solidFill>
                <a:latin typeface="Arial" charset="0"/>
              </a:rPr>
              <a:t> </a:t>
            </a:r>
            <a:r>
              <a:rPr lang="en-US" dirty="0" err="1" smtClean="0">
                <a:solidFill>
                  <a:srgbClr val="FF0000"/>
                </a:solidFill>
                <a:latin typeface="Arial" charset="0"/>
              </a:rPr>
              <a:t>sırasında</a:t>
            </a:r>
            <a:r>
              <a:rPr lang="en-US" dirty="0" smtClean="0">
                <a:solidFill>
                  <a:srgbClr val="FF0000"/>
                </a:solidFill>
                <a:latin typeface="Arial" charset="0"/>
              </a:rPr>
              <a:t> </a:t>
            </a:r>
            <a:r>
              <a:rPr lang="en-US" dirty="0" err="1" smtClean="0">
                <a:solidFill>
                  <a:srgbClr val="FF0000"/>
                </a:solidFill>
                <a:latin typeface="Arial" charset="0"/>
              </a:rPr>
              <a:t>veya</a:t>
            </a:r>
            <a:r>
              <a:rPr lang="en-US" dirty="0" smtClean="0">
                <a:solidFill>
                  <a:srgbClr val="FF0000"/>
                </a:solidFill>
                <a:latin typeface="Arial" charset="0"/>
              </a:rPr>
              <a:t> </a:t>
            </a:r>
            <a:r>
              <a:rPr lang="en-US" dirty="0" err="1" smtClean="0">
                <a:solidFill>
                  <a:srgbClr val="FF0000"/>
                </a:solidFill>
                <a:latin typeface="Arial" charset="0"/>
              </a:rPr>
              <a:t>görevleri</a:t>
            </a:r>
            <a:r>
              <a:rPr lang="en-US" dirty="0" smtClean="0">
                <a:solidFill>
                  <a:srgbClr val="FF0000"/>
                </a:solidFill>
                <a:latin typeface="Arial" charset="0"/>
              </a:rPr>
              <a:t> </a:t>
            </a:r>
            <a:r>
              <a:rPr lang="en-US" dirty="0" err="1" smtClean="0">
                <a:solidFill>
                  <a:srgbClr val="FF0000"/>
                </a:solidFill>
                <a:latin typeface="Arial" charset="0"/>
              </a:rPr>
              <a:t>sebebiyle</a:t>
            </a:r>
            <a:r>
              <a:rPr lang="en-US" dirty="0" smtClean="0">
                <a:solidFill>
                  <a:srgbClr val="FF0000"/>
                </a:solidFill>
                <a:latin typeface="Arial" charset="0"/>
              </a:rPr>
              <a:t> </a:t>
            </a:r>
            <a:r>
              <a:rPr lang="en-US" dirty="0" err="1" smtClean="0">
                <a:solidFill>
                  <a:srgbClr val="FF0000"/>
                </a:solidFill>
                <a:latin typeface="Arial" charset="0"/>
              </a:rPr>
              <a:t>işledikleri</a:t>
            </a:r>
            <a:r>
              <a:rPr lang="en-US" dirty="0" smtClean="0">
                <a:solidFill>
                  <a:srgbClr val="FF0000"/>
                </a:solidFill>
                <a:latin typeface="Arial" charset="0"/>
              </a:rPr>
              <a:t> </a:t>
            </a:r>
            <a:r>
              <a:rPr lang="en-US" dirty="0" err="1" smtClean="0">
                <a:solidFill>
                  <a:srgbClr val="FF0000"/>
                </a:solidFill>
                <a:latin typeface="Arial" charset="0"/>
              </a:rPr>
              <a:t>suçlardan</a:t>
            </a:r>
            <a:r>
              <a:rPr lang="en-US" dirty="0" smtClean="0">
                <a:solidFill>
                  <a:srgbClr val="FF0000"/>
                </a:solidFill>
                <a:latin typeface="Arial" charset="0"/>
              </a:rPr>
              <a:t> </a:t>
            </a:r>
            <a:r>
              <a:rPr lang="en-US" dirty="0" err="1" smtClean="0">
                <a:solidFill>
                  <a:srgbClr val="FF0000"/>
                </a:solidFill>
                <a:latin typeface="Arial" charset="0"/>
              </a:rPr>
              <a:t>dolayı</a:t>
            </a:r>
            <a:r>
              <a:rPr lang="en-US" dirty="0" smtClean="0">
                <a:solidFill>
                  <a:srgbClr val="FF0000"/>
                </a:solidFill>
                <a:latin typeface="Arial" charset="0"/>
              </a:rPr>
              <a:t>, </a:t>
            </a:r>
            <a:r>
              <a:rPr lang="en-US" dirty="0" err="1" smtClean="0">
                <a:solidFill>
                  <a:srgbClr val="FF0000"/>
                </a:solidFill>
                <a:latin typeface="Arial" charset="0"/>
              </a:rPr>
              <a:t>fiillerinin</a:t>
            </a:r>
            <a:r>
              <a:rPr lang="en-US" dirty="0" smtClean="0">
                <a:solidFill>
                  <a:srgbClr val="FF0000"/>
                </a:solidFill>
                <a:latin typeface="Arial" charset="0"/>
              </a:rPr>
              <a:t> </a:t>
            </a:r>
            <a:r>
              <a:rPr lang="en-US" dirty="0" err="1" smtClean="0">
                <a:solidFill>
                  <a:srgbClr val="FF0000"/>
                </a:solidFill>
                <a:latin typeface="Arial" charset="0"/>
              </a:rPr>
              <a:t>niteliğine</a:t>
            </a:r>
            <a:r>
              <a:rPr lang="en-US" dirty="0" smtClean="0">
                <a:solidFill>
                  <a:srgbClr val="FF0000"/>
                </a:solidFill>
                <a:latin typeface="Arial" charset="0"/>
              </a:rPr>
              <a:t> </a:t>
            </a:r>
            <a:r>
              <a:rPr lang="en-US" dirty="0" err="1" smtClean="0">
                <a:solidFill>
                  <a:srgbClr val="FF0000"/>
                </a:solidFill>
                <a:latin typeface="Arial" charset="0"/>
              </a:rPr>
              <a:t>göre</a:t>
            </a:r>
            <a:r>
              <a:rPr lang="en-US" dirty="0" smtClean="0">
                <a:solidFill>
                  <a:srgbClr val="FF0000"/>
                </a:solidFill>
                <a:latin typeface="Arial" charset="0"/>
              </a:rPr>
              <a:t> </a:t>
            </a:r>
            <a:r>
              <a:rPr lang="en-US" u="sng" dirty="0" err="1" smtClean="0">
                <a:solidFill>
                  <a:srgbClr val="FF0000"/>
                </a:solidFill>
                <a:latin typeface="Arial" charset="0"/>
              </a:rPr>
              <a:t>Türk</a:t>
            </a:r>
            <a:r>
              <a:rPr lang="en-US" u="sng" dirty="0" smtClean="0">
                <a:solidFill>
                  <a:srgbClr val="FF0000"/>
                </a:solidFill>
                <a:latin typeface="Arial" charset="0"/>
              </a:rPr>
              <a:t> </a:t>
            </a:r>
            <a:r>
              <a:rPr lang="en-US" u="sng" dirty="0" err="1" smtClean="0">
                <a:solidFill>
                  <a:srgbClr val="FF0000"/>
                </a:solidFill>
                <a:latin typeface="Arial" charset="0"/>
              </a:rPr>
              <a:t>Ceza</a:t>
            </a:r>
            <a:r>
              <a:rPr lang="en-US" u="sng" dirty="0" smtClean="0">
                <a:solidFill>
                  <a:srgbClr val="FF0000"/>
                </a:solidFill>
                <a:latin typeface="Arial" charset="0"/>
              </a:rPr>
              <a:t> </a:t>
            </a:r>
            <a:r>
              <a:rPr lang="en-US" u="sng" dirty="0" err="1" smtClean="0">
                <a:solidFill>
                  <a:srgbClr val="FF0000"/>
                </a:solidFill>
                <a:latin typeface="Arial" charset="0"/>
              </a:rPr>
              <a:t>Kanununun</a:t>
            </a:r>
            <a:r>
              <a:rPr lang="en-US" u="sng" dirty="0" smtClean="0">
                <a:solidFill>
                  <a:srgbClr val="FF0000"/>
                </a:solidFill>
                <a:latin typeface="Arial" charset="0"/>
              </a:rPr>
              <a:t> </a:t>
            </a:r>
            <a:r>
              <a:rPr lang="en-US" u="sng" dirty="0" err="1" smtClean="0">
                <a:solidFill>
                  <a:srgbClr val="0E2B8D"/>
                </a:solidFill>
                <a:latin typeface="Arial" charset="0"/>
              </a:rPr>
              <a:t>kamu</a:t>
            </a:r>
            <a:r>
              <a:rPr lang="en-US" u="sng" dirty="0" smtClean="0">
                <a:solidFill>
                  <a:srgbClr val="0E2B8D"/>
                </a:solidFill>
                <a:latin typeface="Arial" charset="0"/>
              </a:rPr>
              <a:t> </a:t>
            </a:r>
            <a:r>
              <a:rPr lang="en-US" u="sng" dirty="0" err="1" smtClean="0">
                <a:solidFill>
                  <a:srgbClr val="0E2B8D"/>
                </a:solidFill>
                <a:latin typeface="Arial" charset="0"/>
              </a:rPr>
              <a:t>görevlilerine</a:t>
            </a:r>
            <a:r>
              <a:rPr lang="en-US" b="1" u="sng" dirty="0" smtClean="0">
                <a:solidFill>
                  <a:srgbClr val="0E2B8D"/>
                </a:solidFill>
                <a:latin typeface="Arial" charset="0"/>
              </a:rPr>
              <a:t> </a:t>
            </a:r>
            <a:r>
              <a:rPr lang="en-US" u="sng" dirty="0" smtClean="0">
                <a:solidFill>
                  <a:srgbClr val="FF0000"/>
                </a:solidFill>
                <a:latin typeface="Arial" charset="0"/>
              </a:rPr>
              <a:t> </a:t>
            </a:r>
            <a:r>
              <a:rPr lang="en-US" u="sng" dirty="0" err="1" smtClean="0">
                <a:solidFill>
                  <a:srgbClr val="FF0000"/>
                </a:solidFill>
                <a:latin typeface="Arial" charset="0"/>
              </a:rPr>
              <a:t>ait</a:t>
            </a:r>
            <a:r>
              <a:rPr lang="en-US" u="sng" dirty="0" smtClean="0">
                <a:solidFill>
                  <a:srgbClr val="FF0000"/>
                </a:solidFill>
                <a:latin typeface="Arial" charset="0"/>
              </a:rPr>
              <a:t> </a:t>
            </a:r>
            <a:r>
              <a:rPr lang="en-US" u="sng" dirty="0" err="1" smtClean="0">
                <a:solidFill>
                  <a:srgbClr val="FF0000"/>
                </a:solidFill>
                <a:latin typeface="Arial" charset="0"/>
              </a:rPr>
              <a:t>hükümleri</a:t>
            </a:r>
            <a:r>
              <a:rPr lang="en-US" u="sng" dirty="0" smtClean="0">
                <a:solidFill>
                  <a:srgbClr val="FF0000"/>
                </a:solidFill>
                <a:latin typeface="Arial" charset="0"/>
              </a:rPr>
              <a:t> </a:t>
            </a:r>
            <a:r>
              <a:rPr lang="en-US" u="sng" dirty="0" err="1" smtClean="0">
                <a:solidFill>
                  <a:srgbClr val="FF0000"/>
                </a:solidFill>
                <a:latin typeface="Arial" charset="0"/>
              </a:rPr>
              <a:t>uyarınca</a:t>
            </a:r>
            <a:r>
              <a:rPr lang="en-US" u="sng" dirty="0" smtClean="0">
                <a:solidFill>
                  <a:srgbClr val="FF0000"/>
                </a:solidFill>
                <a:latin typeface="Arial" charset="0"/>
              </a:rPr>
              <a:t> </a:t>
            </a:r>
            <a:r>
              <a:rPr lang="en-US" u="sng" dirty="0" err="1" smtClean="0">
                <a:solidFill>
                  <a:srgbClr val="FF0000"/>
                </a:solidFill>
                <a:latin typeface="Arial" charset="0"/>
              </a:rPr>
              <a:t>cezalandırılır</a:t>
            </a:r>
            <a:r>
              <a:rPr lang="en-US" u="sng" dirty="0" smtClean="0">
                <a:solidFill>
                  <a:schemeClr val="accent6"/>
                </a:solidFill>
                <a:latin typeface="Arial" charset="0"/>
              </a:rPr>
              <a:t>.</a:t>
            </a:r>
            <a:r>
              <a:rPr lang="en-US" dirty="0" smtClean="0">
                <a:solidFill>
                  <a:schemeClr val="accent6"/>
                </a:solidFill>
                <a:latin typeface="Arial" charset="0"/>
              </a:rPr>
              <a:t>”</a:t>
            </a:r>
          </a:p>
          <a:p>
            <a:r>
              <a:rPr lang="en-US" dirty="0" err="1" smtClean="0">
                <a:solidFill>
                  <a:schemeClr val="accent6"/>
                </a:solidFill>
                <a:latin typeface="Arial" charset="0"/>
              </a:rPr>
              <a:t>Müteselsil</a:t>
            </a:r>
            <a:r>
              <a:rPr lang="en-US" dirty="0" smtClean="0">
                <a:solidFill>
                  <a:schemeClr val="accent6"/>
                </a:solidFill>
                <a:latin typeface="Arial" charset="0"/>
              </a:rPr>
              <a:t> </a:t>
            </a:r>
            <a:r>
              <a:rPr lang="en-US" dirty="0" err="1" smtClean="0">
                <a:solidFill>
                  <a:schemeClr val="accent6"/>
                </a:solidFill>
                <a:latin typeface="Arial" charset="0"/>
              </a:rPr>
              <a:t>sorumluluk</a:t>
            </a:r>
            <a:r>
              <a:rPr lang="en-US" dirty="0" smtClean="0">
                <a:solidFill>
                  <a:schemeClr val="accent6"/>
                </a:solidFill>
                <a:latin typeface="Arial" charset="0"/>
              </a:rPr>
              <a:t>, (VUK </a:t>
            </a:r>
            <a:r>
              <a:rPr lang="en-US" dirty="0" err="1" smtClean="0">
                <a:solidFill>
                  <a:schemeClr val="accent6"/>
                </a:solidFill>
                <a:latin typeface="Arial" charset="0"/>
              </a:rPr>
              <a:t>mük</a:t>
            </a:r>
            <a:r>
              <a:rPr lang="en-US" dirty="0" smtClean="0">
                <a:solidFill>
                  <a:schemeClr val="accent6"/>
                </a:solidFill>
                <a:latin typeface="Arial" charset="0"/>
              </a:rPr>
              <a:t>. 227 </a:t>
            </a:r>
            <a:r>
              <a:rPr lang="en-US" dirty="0" err="1" smtClean="0">
                <a:solidFill>
                  <a:schemeClr val="accent6"/>
                </a:solidFill>
                <a:latin typeface="Arial" charset="0"/>
              </a:rPr>
              <a:t>ve</a:t>
            </a:r>
            <a:r>
              <a:rPr lang="en-US" dirty="0" smtClean="0">
                <a:solidFill>
                  <a:schemeClr val="accent6"/>
                </a:solidFill>
                <a:latin typeface="Arial" charset="0"/>
              </a:rPr>
              <a:t> 3568 </a:t>
            </a:r>
            <a:r>
              <a:rPr lang="en-US" dirty="0" err="1" smtClean="0">
                <a:solidFill>
                  <a:schemeClr val="accent6"/>
                </a:solidFill>
                <a:latin typeface="Arial" charset="0"/>
              </a:rPr>
              <a:t>md.</a:t>
            </a:r>
            <a:r>
              <a:rPr lang="en-US" dirty="0" smtClean="0">
                <a:solidFill>
                  <a:schemeClr val="accent6"/>
                </a:solidFill>
                <a:latin typeface="Arial" charset="0"/>
              </a:rPr>
              <a:t> 12) </a:t>
            </a:r>
            <a:r>
              <a:rPr lang="en-US" dirty="0" err="1" smtClean="0">
                <a:solidFill>
                  <a:schemeClr val="accent6"/>
                </a:solidFill>
                <a:latin typeface="Arial" charset="0"/>
              </a:rPr>
              <a:t>yapılan</a:t>
            </a:r>
            <a:r>
              <a:rPr lang="en-US" dirty="0" smtClean="0">
                <a:solidFill>
                  <a:schemeClr val="accent6"/>
                </a:solidFill>
                <a:latin typeface="Arial" charset="0"/>
              </a:rPr>
              <a:t> </a:t>
            </a:r>
            <a:r>
              <a:rPr lang="en-US" dirty="0" err="1" smtClean="0">
                <a:solidFill>
                  <a:schemeClr val="accent6"/>
                </a:solidFill>
                <a:latin typeface="Arial" charset="0"/>
              </a:rPr>
              <a:t>işin</a:t>
            </a:r>
            <a:r>
              <a:rPr lang="en-US" dirty="0" smtClean="0">
                <a:solidFill>
                  <a:schemeClr val="accent6"/>
                </a:solidFill>
                <a:latin typeface="Arial" charset="0"/>
              </a:rPr>
              <a:t> </a:t>
            </a:r>
            <a:r>
              <a:rPr lang="en-US" dirty="0" err="1" smtClean="0">
                <a:solidFill>
                  <a:schemeClr val="accent6"/>
                </a:solidFill>
                <a:latin typeface="Arial" charset="0"/>
              </a:rPr>
              <a:t>ciddiyeti</a:t>
            </a:r>
            <a:r>
              <a:rPr lang="en-US" dirty="0" smtClean="0">
                <a:solidFill>
                  <a:schemeClr val="accent6"/>
                </a:solidFill>
                <a:latin typeface="Arial" charset="0"/>
              </a:rPr>
              <a:t> </a:t>
            </a:r>
            <a:r>
              <a:rPr lang="en-US" dirty="0" err="1" smtClean="0">
                <a:solidFill>
                  <a:schemeClr val="accent6"/>
                </a:solidFill>
                <a:latin typeface="Arial" charset="0"/>
              </a:rPr>
              <a:t>açısından</a:t>
            </a:r>
            <a:r>
              <a:rPr lang="en-US" dirty="0" smtClean="0">
                <a:solidFill>
                  <a:schemeClr val="accent6"/>
                </a:solidFill>
                <a:latin typeface="Arial" charset="0"/>
              </a:rPr>
              <a:t> </a:t>
            </a:r>
            <a:r>
              <a:rPr lang="en-US" dirty="0" err="1" smtClean="0">
                <a:solidFill>
                  <a:schemeClr val="accent6"/>
                </a:solidFill>
                <a:latin typeface="Arial" charset="0"/>
              </a:rPr>
              <a:t>diğer</a:t>
            </a:r>
            <a:r>
              <a:rPr lang="en-US" dirty="0" smtClean="0">
                <a:solidFill>
                  <a:schemeClr val="accent6"/>
                </a:solidFill>
                <a:latin typeface="Arial" charset="0"/>
              </a:rPr>
              <a:t> </a:t>
            </a:r>
            <a:r>
              <a:rPr lang="en-US" dirty="0" err="1" smtClean="0">
                <a:solidFill>
                  <a:schemeClr val="accent6"/>
                </a:solidFill>
                <a:latin typeface="Arial" charset="0"/>
              </a:rPr>
              <a:t>önemli</a:t>
            </a:r>
            <a:r>
              <a:rPr lang="en-US" dirty="0" smtClean="0">
                <a:solidFill>
                  <a:schemeClr val="accent6"/>
                </a:solidFill>
                <a:latin typeface="Arial" charset="0"/>
              </a:rPr>
              <a:t> </a:t>
            </a:r>
            <a:r>
              <a:rPr lang="en-US" dirty="0" err="1" smtClean="0">
                <a:solidFill>
                  <a:schemeClr val="accent6"/>
                </a:solidFill>
                <a:latin typeface="Arial" charset="0"/>
              </a:rPr>
              <a:t>bir</a:t>
            </a:r>
            <a:r>
              <a:rPr lang="en-US" dirty="0">
                <a:solidFill>
                  <a:schemeClr val="accent6"/>
                </a:solidFill>
                <a:latin typeface="Arial" charset="0"/>
              </a:rPr>
              <a:t> </a:t>
            </a:r>
            <a:r>
              <a:rPr lang="en-US" dirty="0" err="1" smtClean="0">
                <a:solidFill>
                  <a:schemeClr val="accent6"/>
                </a:solidFill>
                <a:latin typeface="Arial" charset="0"/>
              </a:rPr>
              <a:t>düzenlemedir</a:t>
            </a:r>
            <a:r>
              <a:rPr lang="en-US" dirty="0" smtClean="0">
                <a:solidFill>
                  <a:schemeClr val="accent6"/>
                </a:solidFill>
                <a:latin typeface="Arial" charset="0"/>
              </a:rPr>
              <a:t>.</a:t>
            </a:r>
          </a:p>
          <a:p>
            <a:endParaRPr lang="en-US" dirty="0"/>
          </a:p>
        </p:txBody>
      </p:sp>
    </p:spTree>
    <p:extLst>
      <p:ext uri="{BB962C8B-B14F-4D97-AF65-F5344CB8AC3E}">
        <p14:creationId xmlns:p14="http://schemas.microsoft.com/office/powerpoint/2010/main" val="111687477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584325" y="184150"/>
            <a:ext cx="7056438" cy="711200"/>
          </a:xfrm>
        </p:spPr>
        <p:txBody>
          <a:bodyPr/>
          <a:lstStyle/>
          <a:p>
            <a:r>
              <a:rPr lang="en-US" sz="2000">
                <a:solidFill>
                  <a:schemeClr val="accent6"/>
                </a:solidFill>
                <a:latin typeface="Arial" charset="0"/>
              </a:rPr>
              <a:t>YEMİNLİ MALİ MÜŞAVİRLİK </a:t>
            </a:r>
            <a:r>
              <a:rPr lang="en-US" sz="2000" smtClean="0">
                <a:solidFill>
                  <a:schemeClr val="accent6"/>
                </a:solidFill>
                <a:latin typeface="Arial" charset="0"/>
              </a:rPr>
              <a:t>MESLEĞİ </a:t>
            </a:r>
            <a:br>
              <a:rPr lang="en-US" sz="2000" smtClean="0">
                <a:solidFill>
                  <a:schemeClr val="accent6"/>
                </a:solidFill>
                <a:latin typeface="Arial" charset="0"/>
              </a:rPr>
            </a:br>
            <a:r>
              <a:rPr lang="en-US" sz="2000" smtClean="0">
                <a:solidFill>
                  <a:schemeClr val="accent6"/>
                </a:solidFill>
                <a:latin typeface="Arial" charset="0"/>
              </a:rPr>
              <a:t>BİR GÜVEN MESLEĞİDİR.</a:t>
            </a:r>
            <a:r>
              <a:rPr lang="en-US" sz="2000" smtClean="0">
                <a:solidFill>
                  <a:srgbClr val="FF0000"/>
                </a:solidFill>
                <a:latin typeface="Arial" charset="0"/>
              </a:rPr>
              <a:t> </a:t>
            </a:r>
            <a:endParaRPr lang="en-US" sz="2000">
              <a:solidFill>
                <a:srgbClr val="FF0000"/>
              </a:solidFill>
              <a:latin typeface="Arial" charset="0"/>
            </a:endParaRPr>
          </a:p>
        </p:txBody>
      </p:sp>
      <p:sp>
        <p:nvSpPr>
          <p:cNvPr id="3" name="Content Placeholder 2"/>
          <p:cNvSpPr>
            <a:spLocks noGrp="1"/>
          </p:cNvSpPr>
          <p:nvPr>
            <p:ph idx="1"/>
          </p:nvPr>
        </p:nvSpPr>
        <p:spPr/>
        <p:txBody>
          <a:bodyPr/>
          <a:lstStyle/>
          <a:p>
            <a:r>
              <a:rPr lang="en-US" dirty="0" err="1" smtClean="0">
                <a:solidFill>
                  <a:schemeClr val="accent6"/>
                </a:solidFill>
                <a:latin typeface="Arial" charset="0"/>
              </a:rPr>
              <a:t>YMM’ler</a:t>
            </a:r>
            <a:r>
              <a:rPr lang="en-US" dirty="0" smtClean="0">
                <a:solidFill>
                  <a:schemeClr val="accent6"/>
                </a:solidFill>
                <a:latin typeface="Arial" charset="0"/>
              </a:rPr>
              <a:t> </a:t>
            </a:r>
            <a:r>
              <a:rPr lang="en-US" dirty="0" err="1" smtClean="0">
                <a:solidFill>
                  <a:schemeClr val="accent6"/>
                </a:solidFill>
                <a:latin typeface="Arial" charset="0"/>
              </a:rPr>
              <a:t>taraflara</a:t>
            </a:r>
            <a:r>
              <a:rPr lang="en-US" dirty="0" smtClean="0">
                <a:solidFill>
                  <a:schemeClr val="accent6"/>
                </a:solidFill>
                <a:latin typeface="Arial" charset="0"/>
              </a:rPr>
              <a:t> </a:t>
            </a:r>
            <a:r>
              <a:rPr lang="en-US" b="1" dirty="0" err="1" smtClean="0">
                <a:solidFill>
                  <a:schemeClr val="accent6"/>
                </a:solidFill>
                <a:latin typeface="Arial" charset="0"/>
              </a:rPr>
              <a:t>Tasdik</a:t>
            </a:r>
            <a:r>
              <a:rPr lang="en-US" b="1" dirty="0" smtClean="0">
                <a:solidFill>
                  <a:schemeClr val="accent6"/>
                </a:solidFill>
                <a:latin typeface="Arial" charset="0"/>
              </a:rPr>
              <a:t> </a:t>
            </a:r>
            <a:r>
              <a:rPr lang="en-US" b="1" dirty="0" err="1">
                <a:solidFill>
                  <a:schemeClr val="accent6"/>
                </a:solidFill>
                <a:latin typeface="Arial" charset="0"/>
              </a:rPr>
              <a:t>H</a:t>
            </a:r>
            <a:r>
              <a:rPr lang="en-US" b="1" dirty="0" err="1" smtClean="0">
                <a:solidFill>
                  <a:schemeClr val="accent6"/>
                </a:solidFill>
                <a:latin typeface="Arial" charset="0"/>
              </a:rPr>
              <a:t>izmeti</a:t>
            </a:r>
            <a:r>
              <a:rPr lang="en-US" dirty="0" smtClean="0">
                <a:solidFill>
                  <a:schemeClr val="accent6"/>
                </a:solidFill>
                <a:latin typeface="Arial" charset="0"/>
              </a:rPr>
              <a:t> </a:t>
            </a:r>
            <a:r>
              <a:rPr lang="en-US" dirty="0" err="1" smtClean="0">
                <a:solidFill>
                  <a:schemeClr val="accent6"/>
                </a:solidFill>
                <a:latin typeface="Arial" charset="0"/>
              </a:rPr>
              <a:t>sunmaktadır</a:t>
            </a:r>
            <a:r>
              <a:rPr lang="en-US" dirty="0" smtClean="0">
                <a:solidFill>
                  <a:schemeClr val="accent6"/>
                </a:solidFill>
                <a:latin typeface="Arial" charset="0"/>
              </a:rPr>
              <a:t>.</a:t>
            </a:r>
          </a:p>
          <a:p>
            <a:pPr marL="0" indent="0">
              <a:buNone/>
            </a:pPr>
            <a:r>
              <a:rPr lang="en-US" dirty="0" smtClean="0">
                <a:solidFill>
                  <a:schemeClr val="accent6"/>
                </a:solidFill>
                <a:latin typeface="Arial" charset="0"/>
              </a:rPr>
              <a:t>3568 </a:t>
            </a:r>
            <a:r>
              <a:rPr lang="en-US" dirty="0" err="1" smtClean="0">
                <a:solidFill>
                  <a:schemeClr val="accent6"/>
                </a:solidFill>
                <a:latin typeface="Arial" charset="0"/>
              </a:rPr>
              <a:t>sayılı</a:t>
            </a:r>
            <a:r>
              <a:rPr lang="en-US" dirty="0" smtClean="0">
                <a:solidFill>
                  <a:schemeClr val="accent6"/>
                </a:solidFill>
                <a:latin typeface="Arial" charset="0"/>
              </a:rPr>
              <a:t> </a:t>
            </a:r>
            <a:r>
              <a:rPr lang="en-US" dirty="0" err="1" smtClean="0">
                <a:solidFill>
                  <a:schemeClr val="accent6"/>
                </a:solidFill>
                <a:latin typeface="Arial" charset="0"/>
              </a:rPr>
              <a:t>Kanunun</a:t>
            </a:r>
            <a:r>
              <a:rPr lang="en-US" dirty="0" smtClean="0">
                <a:solidFill>
                  <a:schemeClr val="accent6"/>
                </a:solidFill>
                <a:latin typeface="Arial" charset="0"/>
              </a:rPr>
              <a:t> 12 </a:t>
            </a:r>
            <a:r>
              <a:rPr lang="en-US" dirty="0" err="1" smtClean="0">
                <a:solidFill>
                  <a:schemeClr val="accent6"/>
                </a:solidFill>
                <a:latin typeface="Arial" charset="0"/>
              </a:rPr>
              <a:t>inci</a:t>
            </a:r>
            <a:r>
              <a:rPr lang="en-US" dirty="0" smtClean="0">
                <a:solidFill>
                  <a:schemeClr val="accent6"/>
                </a:solidFill>
                <a:latin typeface="Arial" charset="0"/>
              </a:rPr>
              <a:t> </a:t>
            </a:r>
            <a:r>
              <a:rPr lang="en-US" dirty="0" err="1" smtClean="0">
                <a:solidFill>
                  <a:schemeClr val="accent6"/>
                </a:solidFill>
                <a:latin typeface="Arial" charset="0"/>
              </a:rPr>
              <a:t>maddesinde</a:t>
            </a:r>
            <a:r>
              <a:rPr lang="en-US" dirty="0" smtClean="0">
                <a:solidFill>
                  <a:schemeClr val="accent6"/>
                </a:solidFill>
                <a:latin typeface="Arial" charset="0"/>
              </a:rPr>
              <a:t>, </a:t>
            </a:r>
            <a:r>
              <a:rPr lang="en-US" dirty="0" err="1" smtClean="0">
                <a:solidFill>
                  <a:schemeClr val="accent6"/>
                </a:solidFill>
                <a:latin typeface="Arial" charset="0"/>
              </a:rPr>
              <a:t>Yeminli</a:t>
            </a:r>
            <a:r>
              <a:rPr lang="en-US" dirty="0" smtClean="0">
                <a:solidFill>
                  <a:schemeClr val="accent6"/>
                </a:solidFill>
                <a:latin typeface="Arial" charset="0"/>
              </a:rPr>
              <a:t> </a:t>
            </a:r>
            <a:r>
              <a:rPr lang="en-US" dirty="0" err="1" smtClean="0">
                <a:solidFill>
                  <a:schemeClr val="accent6"/>
                </a:solidFill>
                <a:latin typeface="Arial" charset="0"/>
              </a:rPr>
              <a:t>malî</a:t>
            </a:r>
            <a:r>
              <a:rPr lang="en-US" dirty="0" smtClean="0">
                <a:solidFill>
                  <a:schemeClr val="accent6"/>
                </a:solidFill>
                <a:latin typeface="Arial" charset="0"/>
              </a:rPr>
              <a:t> </a:t>
            </a:r>
            <a:r>
              <a:rPr lang="en-US" dirty="0" err="1" smtClean="0">
                <a:solidFill>
                  <a:schemeClr val="accent6"/>
                </a:solidFill>
                <a:latin typeface="Arial" charset="0"/>
              </a:rPr>
              <a:t>müşavirler</a:t>
            </a:r>
            <a:r>
              <a:rPr lang="en-US" dirty="0" smtClean="0">
                <a:solidFill>
                  <a:schemeClr val="accent6"/>
                </a:solidFill>
                <a:latin typeface="Arial" charset="0"/>
              </a:rPr>
              <a:t> </a:t>
            </a:r>
            <a:r>
              <a:rPr lang="en-US" u="sng" dirty="0" err="1" smtClean="0">
                <a:solidFill>
                  <a:schemeClr val="accent6"/>
                </a:solidFill>
                <a:latin typeface="Arial" charset="0"/>
              </a:rPr>
              <a:t>gerçek</a:t>
            </a:r>
            <a:r>
              <a:rPr lang="en-US" u="sng" dirty="0" smtClean="0">
                <a:solidFill>
                  <a:schemeClr val="accent6"/>
                </a:solidFill>
                <a:latin typeface="Arial" charset="0"/>
              </a:rPr>
              <a:t> </a:t>
            </a:r>
            <a:r>
              <a:rPr lang="en-US" u="sng" dirty="0" err="1" smtClean="0">
                <a:solidFill>
                  <a:schemeClr val="accent6"/>
                </a:solidFill>
                <a:latin typeface="Arial" charset="0"/>
              </a:rPr>
              <a:t>ve</a:t>
            </a:r>
            <a:r>
              <a:rPr lang="en-US" u="sng" dirty="0" smtClean="0">
                <a:solidFill>
                  <a:schemeClr val="accent6"/>
                </a:solidFill>
                <a:latin typeface="Arial" charset="0"/>
              </a:rPr>
              <a:t> </a:t>
            </a:r>
            <a:r>
              <a:rPr lang="en-US" u="sng" dirty="0" err="1" smtClean="0">
                <a:solidFill>
                  <a:schemeClr val="accent6"/>
                </a:solidFill>
                <a:latin typeface="Arial" charset="0"/>
              </a:rPr>
              <a:t>tüzelkişilerin</a:t>
            </a:r>
            <a:r>
              <a:rPr lang="en-US" u="sng" dirty="0" smtClean="0">
                <a:solidFill>
                  <a:schemeClr val="accent6"/>
                </a:solidFill>
                <a:latin typeface="Arial" charset="0"/>
              </a:rPr>
              <a:t> </a:t>
            </a:r>
            <a:r>
              <a:rPr lang="en-US" u="sng" dirty="0" err="1" smtClean="0">
                <a:solidFill>
                  <a:schemeClr val="accent6"/>
                </a:solidFill>
                <a:latin typeface="Arial" charset="0"/>
              </a:rPr>
              <a:t>veya</a:t>
            </a:r>
            <a:r>
              <a:rPr lang="en-US" u="sng" dirty="0" smtClean="0">
                <a:solidFill>
                  <a:schemeClr val="accent6"/>
                </a:solidFill>
                <a:latin typeface="Arial" charset="0"/>
              </a:rPr>
              <a:t> </a:t>
            </a:r>
            <a:r>
              <a:rPr lang="en-US" u="sng" dirty="0" err="1" smtClean="0">
                <a:solidFill>
                  <a:schemeClr val="accent6"/>
                </a:solidFill>
                <a:latin typeface="Arial" charset="0"/>
              </a:rPr>
              <a:t>bunların</a:t>
            </a:r>
            <a:r>
              <a:rPr lang="en-US" u="sng" dirty="0" smtClean="0">
                <a:solidFill>
                  <a:schemeClr val="accent6"/>
                </a:solidFill>
                <a:latin typeface="Arial" charset="0"/>
              </a:rPr>
              <a:t> </a:t>
            </a:r>
            <a:r>
              <a:rPr lang="en-US" u="sng" dirty="0" err="1" smtClean="0">
                <a:solidFill>
                  <a:schemeClr val="accent6"/>
                </a:solidFill>
                <a:latin typeface="Arial" charset="0"/>
              </a:rPr>
              <a:t>teşebbüs</a:t>
            </a:r>
            <a:r>
              <a:rPr lang="en-US" u="sng" dirty="0" smtClean="0">
                <a:solidFill>
                  <a:schemeClr val="accent6"/>
                </a:solidFill>
                <a:latin typeface="Arial" charset="0"/>
              </a:rPr>
              <a:t> </a:t>
            </a:r>
            <a:r>
              <a:rPr lang="en-US" u="sng" dirty="0" err="1" smtClean="0">
                <a:solidFill>
                  <a:schemeClr val="accent6"/>
                </a:solidFill>
                <a:latin typeface="Arial" charset="0"/>
              </a:rPr>
              <a:t>ve</a:t>
            </a:r>
            <a:r>
              <a:rPr lang="en-US" u="sng" dirty="0" smtClean="0">
                <a:solidFill>
                  <a:schemeClr val="accent6"/>
                </a:solidFill>
                <a:latin typeface="Arial" charset="0"/>
              </a:rPr>
              <a:t> </a:t>
            </a:r>
            <a:r>
              <a:rPr lang="en-US" u="sng" dirty="0" err="1" smtClean="0">
                <a:solidFill>
                  <a:schemeClr val="accent6"/>
                </a:solidFill>
                <a:latin typeface="Arial" charset="0"/>
              </a:rPr>
              <a:t>işletmelerinin</a:t>
            </a:r>
            <a:r>
              <a:rPr lang="en-US" u="sng" dirty="0" smtClean="0">
                <a:solidFill>
                  <a:schemeClr val="accent6"/>
                </a:solidFill>
                <a:latin typeface="Arial" charset="0"/>
              </a:rPr>
              <a:t> </a:t>
            </a:r>
            <a:r>
              <a:rPr lang="en-US" u="sng" dirty="0" err="1" smtClean="0">
                <a:solidFill>
                  <a:schemeClr val="accent6"/>
                </a:solidFill>
                <a:latin typeface="Arial" charset="0"/>
              </a:rPr>
              <a:t>malî</a:t>
            </a:r>
            <a:r>
              <a:rPr lang="en-US" u="sng" dirty="0" smtClean="0">
                <a:solidFill>
                  <a:schemeClr val="accent6"/>
                </a:solidFill>
                <a:latin typeface="Arial" charset="0"/>
              </a:rPr>
              <a:t> </a:t>
            </a:r>
            <a:r>
              <a:rPr lang="en-US" u="sng" dirty="0" err="1" smtClean="0">
                <a:solidFill>
                  <a:schemeClr val="accent6"/>
                </a:solidFill>
                <a:latin typeface="Arial" charset="0"/>
              </a:rPr>
              <a:t>tablolarının</a:t>
            </a:r>
            <a:r>
              <a:rPr lang="en-US" u="sng" dirty="0" smtClean="0">
                <a:solidFill>
                  <a:schemeClr val="accent6"/>
                </a:solidFill>
                <a:latin typeface="Arial" charset="0"/>
              </a:rPr>
              <a:t> </a:t>
            </a:r>
            <a:r>
              <a:rPr lang="en-US" u="sng" dirty="0" err="1" smtClean="0">
                <a:solidFill>
                  <a:schemeClr val="accent6"/>
                </a:solidFill>
                <a:latin typeface="Arial" charset="0"/>
              </a:rPr>
              <a:t>ve</a:t>
            </a:r>
            <a:r>
              <a:rPr lang="en-US" u="sng" dirty="0" smtClean="0">
                <a:solidFill>
                  <a:schemeClr val="accent6"/>
                </a:solidFill>
                <a:latin typeface="Arial" charset="0"/>
              </a:rPr>
              <a:t> </a:t>
            </a:r>
            <a:r>
              <a:rPr lang="en-US" u="sng" dirty="0" err="1" smtClean="0">
                <a:solidFill>
                  <a:schemeClr val="accent6"/>
                </a:solidFill>
                <a:latin typeface="Arial" charset="0"/>
              </a:rPr>
              <a:t>beyannamelerinin</a:t>
            </a:r>
            <a:r>
              <a:rPr lang="en-US" u="sng" dirty="0" smtClean="0">
                <a:solidFill>
                  <a:schemeClr val="accent6"/>
                </a:solidFill>
                <a:latin typeface="Arial" charset="0"/>
              </a:rPr>
              <a:t> </a:t>
            </a:r>
            <a:r>
              <a:rPr lang="en-US" u="sng" dirty="0" err="1" smtClean="0">
                <a:solidFill>
                  <a:schemeClr val="accent6"/>
                </a:solidFill>
                <a:latin typeface="Arial" charset="0"/>
              </a:rPr>
              <a:t>mevzuat</a:t>
            </a:r>
            <a:r>
              <a:rPr lang="en-US" u="sng" dirty="0" smtClean="0">
                <a:solidFill>
                  <a:schemeClr val="accent6"/>
                </a:solidFill>
                <a:latin typeface="Arial" charset="0"/>
              </a:rPr>
              <a:t> </a:t>
            </a:r>
            <a:r>
              <a:rPr lang="en-US" u="sng" dirty="0" err="1" smtClean="0">
                <a:solidFill>
                  <a:schemeClr val="accent6"/>
                </a:solidFill>
                <a:latin typeface="Arial" charset="0"/>
              </a:rPr>
              <a:t>hükümleri</a:t>
            </a:r>
            <a:r>
              <a:rPr lang="en-US" u="sng" dirty="0" smtClean="0">
                <a:solidFill>
                  <a:schemeClr val="accent6"/>
                </a:solidFill>
                <a:latin typeface="Arial" charset="0"/>
              </a:rPr>
              <a:t>, </a:t>
            </a:r>
            <a:r>
              <a:rPr lang="en-US" u="sng" dirty="0" err="1" smtClean="0">
                <a:solidFill>
                  <a:schemeClr val="accent6"/>
                </a:solidFill>
                <a:latin typeface="Arial" charset="0"/>
              </a:rPr>
              <a:t>muhasebe</a:t>
            </a:r>
            <a:r>
              <a:rPr lang="en-US" u="sng" dirty="0" smtClean="0">
                <a:solidFill>
                  <a:schemeClr val="accent6"/>
                </a:solidFill>
                <a:latin typeface="Arial" charset="0"/>
              </a:rPr>
              <a:t> </a:t>
            </a:r>
            <a:r>
              <a:rPr lang="en-US" u="sng" dirty="0" err="1" smtClean="0">
                <a:solidFill>
                  <a:schemeClr val="accent6"/>
                </a:solidFill>
                <a:latin typeface="Arial" charset="0"/>
              </a:rPr>
              <a:t>prensipleri</a:t>
            </a:r>
            <a:r>
              <a:rPr lang="en-US" u="sng" dirty="0" smtClean="0">
                <a:solidFill>
                  <a:schemeClr val="accent6"/>
                </a:solidFill>
                <a:latin typeface="Arial" charset="0"/>
              </a:rPr>
              <a:t> </a:t>
            </a:r>
            <a:r>
              <a:rPr lang="en-US" u="sng" dirty="0" err="1" smtClean="0">
                <a:solidFill>
                  <a:schemeClr val="accent6"/>
                </a:solidFill>
                <a:latin typeface="Arial" charset="0"/>
              </a:rPr>
              <a:t>ile</a:t>
            </a:r>
            <a:r>
              <a:rPr lang="en-US" u="sng" dirty="0" smtClean="0">
                <a:solidFill>
                  <a:schemeClr val="accent6"/>
                </a:solidFill>
                <a:latin typeface="Arial" charset="0"/>
              </a:rPr>
              <a:t> </a:t>
            </a:r>
            <a:r>
              <a:rPr lang="en-US" u="sng" dirty="0" err="1" smtClean="0">
                <a:solidFill>
                  <a:schemeClr val="accent6"/>
                </a:solidFill>
                <a:latin typeface="Arial" charset="0"/>
              </a:rPr>
              <a:t>muhasebe</a:t>
            </a:r>
            <a:r>
              <a:rPr lang="en-US" u="sng" dirty="0" smtClean="0">
                <a:solidFill>
                  <a:schemeClr val="accent6"/>
                </a:solidFill>
                <a:latin typeface="Arial" charset="0"/>
              </a:rPr>
              <a:t> </a:t>
            </a:r>
            <a:r>
              <a:rPr lang="en-US" u="sng" dirty="0" err="1" smtClean="0">
                <a:solidFill>
                  <a:schemeClr val="accent6"/>
                </a:solidFill>
                <a:latin typeface="Arial" charset="0"/>
              </a:rPr>
              <a:t>standartlarına</a:t>
            </a:r>
            <a:r>
              <a:rPr lang="en-US" u="sng" dirty="0" smtClean="0">
                <a:solidFill>
                  <a:schemeClr val="accent6"/>
                </a:solidFill>
                <a:latin typeface="Arial" charset="0"/>
              </a:rPr>
              <a:t> </a:t>
            </a:r>
            <a:r>
              <a:rPr lang="en-US" u="sng" dirty="0" err="1" smtClean="0">
                <a:solidFill>
                  <a:schemeClr val="accent6"/>
                </a:solidFill>
                <a:latin typeface="Arial" charset="0"/>
              </a:rPr>
              <a:t>uygunluğunu</a:t>
            </a:r>
            <a:r>
              <a:rPr lang="en-US" u="sng" dirty="0" smtClean="0">
                <a:solidFill>
                  <a:schemeClr val="accent6"/>
                </a:solidFill>
                <a:latin typeface="Arial" charset="0"/>
              </a:rPr>
              <a:t> </a:t>
            </a:r>
            <a:r>
              <a:rPr lang="en-US" u="sng" dirty="0" err="1" smtClean="0">
                <a:solidFill>
                  <a:schemeClr val="accent6"/>
                </a:solidFill>
                <a:latin typeface="Arial" charset="0"/>
              </a:rPr>
              <a:t>ve</a:t>
            </a:r>
            <a:r>
              <a:rPr lang="en-US" u="sng" dirty="0" smtClean="0">
                <a:solidFill>
                  <a:schemeClr val="accent6"/>
                </a:solidFill>
                <a:latin typeface="Arial" charset="0"/>
              </a:rPr>
              <a:t> </a:t>
            </a:r>
            <a:r>
              <a:rPr lang="en-US" u="sng" dirty="0" err="1" smtClean="0">
                <a:solidFill>
                  <a:schemeClr val="accent6"/>
                </a:solidFill>
                <a:latin typeface="Arial" charset="0"/>
              </a:rPr>
              <a:t>hesapların</a:t>
            </a:r>
            <a:r>
              <a:rPr lang="en-US" u="sng" dirty="0" smtClean="0">
                <a:solidFill>
                  <a:schemeClr val="accent6"/>
                </a:solidFill>
                <a:latin typeface="Arial" charset="0"/>
              </a:rPr>
              <a:t> </a:t>
            </a:r>
            <a:r>
              <a:rPr lang="en-US" u="sng" dirty="0" err="1" smtClean="0">
                <a:solidFill>
                  <a:schemeClr val="accent6"/>
                </a:solidFill>
                <a:latin typeface="Arial" charset="0"/>
              </a:rPr>
              <a:t>denetim</a:t>
            </a:r>
            <a:r>
              <a:rPr lang="en-US" u="sng" dirty="0" smtClean="0">
                <a:solidFill>
                  <a:schemeClr val="accent6"/>
                </a:solidFill>
                <a:latin typeface="Arial" charset="0"/>
              </a:rPr>
              <a:t> </a:t>
            </a:r>
            <a:r>
              <a:rPr lang="en-US" u="sng" dirty="0" err="1" smtClean="0">
                <a:solidFill>
                  <a:schemeClr val="accent6"/>
                </a:solidFill>
                <a:latin typeface="Arial" charset="0"/>
              </a:rPr>
              <a:t>standartlarına</a:t>
            </a:r>
            <a:r>
              <a:rPr lang="en-US" u="sng" dirty="0" smtClean="0">
                <a:solidFill>
                  <a:schemeClr val="accent6"/>
                </a:solidFill>
                <a:latin typeface="Arial" charset="0"/>
              </a:rPr>
              <a:t> </a:t>
            </a:r>
            <a:r>
              <a:rPr lang="en-US" u="sng" dirty="0" err="1" smtClean="0">
                <a:solidFill>
                  <a:schemeClr val="accent6"/>
                </a:solidFill>
                <a:latin typeface="Arial" charset="0"/>
              </a:rPr>
              <a:t>göre</a:t>
            </a:r>
            <a:r>
              <a:rPr lang="en-US" u="sng" dirty="0" smtClean="0">
                <a:solidFill>
                  <a:schemeClr val="accent6"/>
                </a:solidFill>
                <a:latin typeface="Arial" charset="0"/>
              </a:rPr>
              <a:t> </a:t>
            </a:r>
            <a:r>
              <a:rPr lang="en-US" u="sng" dirty="0" err="1" smtClean="0">
                <a:solidFill>
                  <a:schemeClr val="accent6"/>
                </a:solidFill>
                <a:latin typeface="Arial" charset="0"/>
              </a:rPr>
              <a:t>incelediğini</a:t>
            </a:r>
            <a:r>
              <a:rPr lang="en-US" dirty="0" smtClean="0">
                <a:solidFill>
                  <a:schemeClr val="accent6"/>
                </a:solidFill>
                <a:latin typeface="Arial" charset="0"/>
              </a:rPr>
              <a:t> </a:t>
            </a:r>
            <a:r>
              <a:rPr lang="en-US" b="1" dirty="0" err="1" smtClean="0">
                <a:solidFill>
                  <a:schemeClr val="accent6"/>
                </a:solidFill>
                <a:latin typeface="Arial" charset="0"/>
              </a:rPr>
              <a:t>tasdik</a:t>
            </a:r>
            <a:r>
              <a:rPr lang="en-US" b="1" dirty="0" smtClean="0">
                <a:solidFill>
                  <a:schemeClr val="accent6"/>
                </a:solidFill>
                <a:latin typeface="Arial" charset="0"/>
              </a:rPr>
              <a:t> </a:t>
            </a:r>
            <a:r>
              <a:rPr lang="en-US" b="1" dirty="0" err="1" smtClean="0">
                <a:solidFill>
                  <a:schemeClr val="accent6"/>
                </a:solidFill>
                <a:latin typeface="Arial" charset="0"/>
              </a:rPr>
              <a:t>ederler</a:t>
            </a:r>
            <a:r>
              <a:rPr lang="en-US" b="1" dirty="0" smtClean="0">
                <a:solidFill>
                  <a:schemeClr val="accent6"/>
                </a:solidFill>
                <a:latin typeface="Arial" charset="0"/>
              </a:rPr>
              <a:t>.</a:t>
            </a:r>
          </a:p>
          <a:p>
            <a:pPr marL="0" indent="0">
              <a:buNone/>
            </a:pPr>
            <a:r>
              <a:rPr lang="en-US" dirty="0" err="1" smtClean="0">
                <a:latin typeface="Arial" charset="0"/>
              </a:rPr>
              <a:t>Y</a:t>
            </a:r>
            <a:r>
              <a:rPr lang="en-US" dirty="0" err="1" smtClean="0">
                <a:solidFill>
                  <a:schemeClr val="accent6"/>
                </a:solidFill>
                <a:latin typeface="Arial" charset="0"/>
              </a:rPr>
              <a:t>mm’ler</a:t>
            </a:r>
            <a:r>
              <a:rPr lang="en-US" dirty="0" smtClean="0">
                <a:solidFill>
                  <a:schemeClr val="accent6"/>
                </a:solidFill>
                <a:latin typeface="Arial" charset="0"/>
              </a:rPr>
              <a:t> </a:t>
            </a:r>
            <a:r>
              <a:rPr lang="en-US" dirty="0" err="1" smtClean="0">
                <a:solidFill>
                  <a:schemeClr val="accent6"/>
                </a:solidFill>
                <a:latin typeface="Arial" charset="0"/>
              </a:rPr>
              <a:t>tarafından</a:t>
            </a:r>
            <a:r>
              <a:rPr lang="en-US" dirty="0" smtClean="0">
                <a:solidFill>
                  <a:schemeClr val="accent6"/>
                </a:solidFill>
                <a:latin typeface="Arial" charset="0"/>
              </a:rPr>
              <a:t> </a:t>
            </a:r>
            <a:r>
              <a:rPr lang="en-US" b="1" dirty="0" err="1" smtClean="0">
                <a:solidFill>
                  <a:srgbClr val="FF0000"/>
                </a:solidFill>
                <a:latin typeface="Arial" charset="0"/>
              </a:rPr>
              <a:t>tasdik</a:t>
            </a:r>
            <a:r>
              <a:rPr lang="en-US" b="1" dirty="0" smtClean="0">
                <a:solidFill>
                  <a:srgbClr val="FF0000"/>
                </a:solidFill>
                <a:latin typeface="Arial" charset="0"/>
              </a:rPr>
              <a:t> </a:t>
            </a:r>
            <a:r>
              <a:rPr lang="en-US" b="1" dirty="0" err="1" smtClean="0">
                <a:solidFill>
                  <a:srgbClr val="FF0000"/>
                </a:solidFill>
                <a:latin typeface="Arial" charset="0"/>
              </a:rPr>
              <a:t>edilmiş</a:t>
            </a:r>
            <a:r>
              <a:rPr lang="en-US" b="1" dirty="0" smtClean="0">
                <a:solidFill>
                  <a:srgbClr val="FF0000"/>
                </a:solidFill>
                <a:latin typeface="Arial" charset="0"/>
              </a:rPr>
              <a:t> </a:t>
            </a:r>
            <a:r>
              <a:rPr lang="en-US" b="1" dirty="0" err="1" smtClean="0">
                <a:solidFill>
                  <a:srgbClr val="FF0000"/>
                </a:solidFill>
                <a:latin typeface="Arial" charset="0"/>
              </a:rPr>
              <a:t>mali</a:t>
            </a:r>
            <a:r>
              <a:rPr lang="en-US" b="1" dirty="0" smtClean="0">
                <a:solidFill>
                  <a:srgbClr val="FF0000"/>
                </a:solidFill>
                <a:latin typeface="Arial" charset="0"/>
              </a:rPr>
              <a:t> </a:t>
            </a:r>
            <a:r>
              <a:rPr lang="en-US" b="1" dirty="0" err="1" smtClean="0">
                <a:solidFill>
                  <a:srgbClr val="FF0000"/>
                </a:solidFill>
                <a:latin typeface="Arial" charset="0"/>
              </a:rPr>
              <a:t>tablolar</a:t>
            </a:r>
            <a:r>
              <a:rPr lang="en-US" b="1" dirty="0" smtClean="0">
                <a:solidFill>
                  <a:srgbClr val="FF0000"/>
                </a:solidFill>
                <a:latin typeface="Arial" charset="0"/>
              </a:rPr>
              <a:t>, </a:t>
            </a:r>
            <a:r>
              <a:rPr lang="en-US" b="1" dirty="0" err="1" smtClean="0">
                <a:solidFill>
                  <a:srgbClr val="FF0000"/>
                </a:solidFill>
                <a:latin typeface="Arial" charset="0"/>
              </a:rPr>
              <a:t>kamu</a:t>
            </a:r>
            <a:r>
              <a:rPr lang="en-US" b="1" dirty="0" smtClean="0">
                <a:solidFill>
                  <a:srgbClr val="FF0000"/>
                </a:solidFill>
                <a:latin typeface="Arial" charset="0"/>
              </a:rPr>
              <a:t> </a:t>
            </a:r>
            <a:r>
              <a:rPr lang="en-US" b="1" dirty="0" err="1" smtClean="0">
                <a:solidFill>
                  <a:srgbClr val="FF0000"/>
                </a:solidFill>
                <a:latin typeface="Arial" charset="0"/>
              </a:rPr>
              <a:t>idaresinin</a:t>
            </a:r>
            <a:r>
              <a:rPr lang="en-US" b="1" dirty="0" smtClean="0">
                <a:solidFill>
                  <a:srgbClr val="FF0000"/>
                </a:solidFill>
                <a:latin typeface="Arial" charset="0"/>
              </a:rPr>
              <a:t> </a:t>
            </a:r>
            <a:r>
              <a:rPr lang="en-US" b="1" dirty="0" err="1" smtClean="0">
                <a:solidFill>
                  <a:srgbClr val="FF0000"/>
                </a:solidFill>
                <a:latin typeface="Arial" charset="0"/>
              </a:rPr>
              <a:t>yetkili</a:t>
            </a:r>
            <a:r>
              <a:rPr lang="en-US" b="1" dirty="0" smtClean="0">
                <a:solidFill>
                  <a:srgbClr val="FF0000"/>
                </a:solidFill>
                <a:latin typeface="Arial" charset="0"/>
              </a:rPr>
              <a:t> </a:t>
            </a:r>
            <a:r>
              <a:rPr lang="en-US" b="1" dirty="0" err="1" smtClean="0">
                <a:solidFill>
                  <a:srgbClr val="FF0000"/>
                </a:solidFill>
                <a:latin typeface="Arial" charset="0"/>
              </a:rPr>
              <a:t>memurlarınca</a:t>
            </a:r>
            <a:r>
              <a:rPr lang="en-US" b="1" dirty="0" smtClean="0">
                <a:solidFill>
                  <a:srgbClr val="FF0000"/>
                </a:solidFill>
                <a:latin typeface="Arial" charset="0"/>
              </a:rPr>
              <a:t>,</a:t>
            </a:r>
            <a:r>
              <a:rPr lang="en-US" b="1" dirty="0" smtClean="0">
                <a:solidFill>
                  <a:schemeClr val="accent6"/>
                </a:solidFill>
                <a:latin typeface="Arial" charset="0"/>
              </a:rPr>
              <a:t> </a:t>
            </a:r>
            <a:r>
              <a:rPr lang="en-US" dirty="0" err="1" smtClean="0">
                <a:solidFill>
                  <a:schemeClr val="accent6"/>
                </a:solidFill>
                <a:latin typeface="Arial" charset="0"/>
              </a:rPr>
              <a:t>tasdikin</a:t>
            </a:r>
            <a:r>
              <a:rPr lang="en-US" dirty="0" smtClean="0">
                <a:solidFill>
                  <a:schemeClr val="accent6"/>
                </a:solidFill>
                <a:latin typeface="Arial" charset="0"/>
              </a:rPr>
              <a:t> </a:t>
            </a:r>
            <a:r>
              <a:rPr lang="en-US" dirty="0" err="1" smtClean="0">
                <a:solidFill>
                  <a:schemeClr val="accent6"/>
                </a:solidFill>
                <a:latin typeface="Arial" charset="0"/>
              </a:rPr>
              <a:t>kapsamı</a:t>
            </a:r>
            <a:r>
              <a:rPr lang="en-US" dirty="0" smtClean="0">
                <a:solidFill>
                  <a:schemeClr val="accent6"/>
                </a:solidFill>
                <a:latin typeface="Arial" charset="0"/>
              </a:rPr>
              <a:t> </a:t>
            </a:r>
            <a:r>
              <a:rPr lang="en-US" dirty="0" err="1" smtClean="0">
                <a:solidFill>
                  <a:schemeClr val="accent6"/>
                </a:solidFill>
                <a:latin typeface="Arial" charset="0"/>
              </a:rPr>
              <a:t>ölçüsünde</a:t>
            </a:r>
            <a:r>
              <a:rPr lang="en-US" b="1" dirty="0" smtClean="0">
                <a:solidFill>
                  <a:schemeClr val="accent6"/>
                </a:solidFill>
                <a:latin typeface="Arial" charset="0"/>
              </a:rPr>
              <a:t> </a:t>
            </a:r>
            <a:r>
              <a:rPr lang="en-US" b="1" dirty="0" err="1" smtClean="0">
                <a:solidFill>
                  <a:srgbClr val="FF0000"/>
                </a:solidFill>
                <a:latin typeface="Arial" charset="0"/>
              </a:rPr>
              <a:t>incelenmiş</a:t>
            </a:r>
            <a:r>
              <a:rPr lang="en-US" b="1" dirty="0" smtClean="0">
                <a:solidFill>
                  <a:srgbClr val="FF0000"/>
                </a:solidFill>
                <a:latin typeface="Arial" charset="0"/>
              </a:rPr>
              <a:t>  </a:t>
            </a:r>
            <a:r>
              <a:rPr lang="en-US" b="1" dirty="0" err="1" smtClean="0">
                <a:solidFill>
                  <a:srgbClr val="FF0000"/>
                </a:solidFill>
                <a:latin typeface="Arial" charset="0"/>
              </a:rPr>
              <a:t>belge</a:t>
            </a:r>
            <a:r>
              <a:rPr lang="en-US" b="1" dirty="0" smtClean="0">
                <a:solidFill>
                  <a:srgbClr val="FF0000"/>
                </a:solidFill>
                <a:latin typeface="Arial" charset="0"/>
              </a:rPr>
              <a:t> </a:t>
            </a:r>
            <a:r>
              <a:rPr lang="en-US" b="1" dirty="0" err="1" smtClean="0">
                <a:solidFill>
                  <a:srgbClr val="FF0000"/>
                </a:solidFill>
                <a:latin typeface="Arial" charset="0"/>
              </a:rPr>
              <a:t>olarak</a:t>
            </a:r>
            <a:r>
              <a:rPr lang="en-US" b="1" dirty="0" smtClean="0">
                <a:solidFill>
                  <a:srgbClr val="FF0000"/>
                </a:solidFill>
                <a:latin typeface="Arial" charset="0"/>
              </a:rPr>
              <a:t> </a:t>
            </a:r>
            <a:r>
              <a:rPr lang="en-US" b="1" dirty="0" err="1" smtClean="0">
                <a:solidFill>
                  <a:srgbClr val="FF0000"/>
                </a:solidFill>
                <a:latin typeface="Arial" charset="0"/>
              </a:rPr>
              <a:t>kabul</a:t>
            </a:r>
            <a:r>
              <a:rPr lang="en-US" b="1" dirty="0" smtClean="0">
                <a:solidFill>
                  <a:srgbClr val="FF0000"/>
                </a:solidFill>
                <a:latin typeface="Arial" charset="0"/>
              </a:rPr>
              <a:t> </a:t>
            </a:r>
            <a:r>
              <a:rPr lang="en-US" b="1" dirty="0" err="1" smtClean="0">
                <a:solidFill>
                  <a:srgbClr val="FF0000"/>
                </a:solidFill>
                <a:latin typeface="Arial" charset="0"/>
              </a:rPr>
              <a:t>edilir</a:t>
            </a:r>
            <a:r>
              <a:rPr lang="en-US" b="1" dirty="0" smtClean="0">
                <a:solidFill>
                  <a:srgbClr val="FF0000"/>
                </a:solidFill>
                <a:latin typeface="Arial" charset="0"/>
              </a:rPr>
              <a:t>.</a:t>
            </a:r>
            <a:r>
              <a:rPr lang="en-US" dirty="0" smtClean="0">
                <a:solidFill>
                  <a:srgbClr val="FF0000"/>
                </a:solidFill>
                <a:latin typeface="Arial" charset="0"/>
              </a:rPr>
              <a:t> </a:t>
            </a:r>
          </a:p>
          <a:p>
            <a:pPr marL="0" indent="0">
              <a:buFontTx/>
              <a:buNone/>
              <a:defRPr/>
            </a:pPr>
            <a:endParaRPr lang="en-US" dirty="0"/>
          </a:p>
          <a:p>
            <a:pPr>
              <a:defRPr/>
            </a:pPr>
            <a:endParaRPr lang="en-US" dirty="0"/>
          </a:p>
        </p:txBody>
      </p:sp>
    </p:spTree>
    <p:extLst>
      <p:ext uri="{BB962C8B-B14F-4D97-AF65-F5344CB8AC3E}">
        <p14:creationId xmlns:p14="http://schemas.microsoft.com/office/powerpoint/2010/main" val="65461151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err="1" smtClean="0">
                <a:solidFill>
                  <a:schemeClr val="accent6"/>
                </a:solidFill>
              </a:rPr>
              <a:t>YMM’ler</a:t>
            </a:r>
            <a:r>
              <a:rPr lang="en-US" sz="1800" dirty="0" smtClean="0">
                <a:solidFill>
                  <a:schemeClr val="accent6"/>
                </a:solidFill>
              </a:rPr>
              <a:t> “</a:t>
            </a:r>
            <a:r>
              <a:rPr lang="en-US" sz="1800" b="0" dirty="0" smtClean="0">
                <a:solidFill>
                  <a:schemeClr val="accent6"/>
                </a:solidFill>
              </a:rPr>
              <a:t>TAM GÜVENCE</a:t>
            </a:r>
            <a:r>
              <a:rPr lang="en-US" sz="1800" dirty="0" smtClean="0">
                <a:solidFill>
                  <a:schemeClr val="accent6"/>
                </a:solidFill>
              </a:rPr>
              <a:t>” HİZMETİ VERMEKTEDİR.</a:t>
            </a:r>
            <a:endParaRPr lang="en-US" sz="1800" dirty="0">
              <a:solidFill>
                <a:schemeClr val="accent6"/>
              </a:solidFill>
            </a:endParaRPr>
          </a:p>
        </p:txBody>
      </p:sp>
      <p:sp>
        <p:nvSpPr>
          <p:cNvPr id="3" name="Content Placeholder 2"/>
          <p:cNvSpPr>
            <a:spLocks noGrp="1"/>
          </p:cNvSpPr>
          <p:nvPr>
            <p:ph idx="1"/>
          </p:nvPr>
        </p:nvSpPr>
        <p:spPr/>
        <p:txBody>
          <a:bodyPr/>
          <a:lstStyle/>
          <a:p>
            <a:r>
              <a:rPr lang="en-US" sz="1600" dirty="0" err="1" smtClean="0">
                <a:solidFill>
                  <a:schemeClr val="accent6"/>
                </a:solidFill>
              </a:rPr>
              <a:t>Bilindiği</a:t>
            </a:r>
            <a:r>
              <a:rPr lang="en-US" sz="1600" dirty="0" smtClean="0">
                <a:solidFill>
                  <a:schemeClr val="accent6"/>
                </a:solidFill>
              </a:rPr>
              <a:t> </a:t>
            </a:r>
            <a:r>
              <a:rPr lang="en-US" sz="1600" dirty="0" err="1" smtClean="0">
                <a:solidFill>
                  <a:schemeClr val="accent6"/>
                </a:solidFill>
              </a:rPr>
              <a:t>gibi</a:t>
            </a:r>
            <a:r>
              <a:rPr lang="en-US" sz="1600" dirty="0" smtClean="0">
                <a:solidFill>
                  <a:schemeClr val="accent6"/>
                </a:solidFill>
              </a:rPr>
              <a:t>, KGK </a:t>
            </a:r>
            <a:r>
              <a:rPr lang="en-US" sz="1600" dirty="0" err="1" smtClean="0">
                <a:solidFill>
                  <a:schemeClr val="accent6"/>
                </a:solidFill>
              </a:rPr>
              <a:t>düzenlemelerine</a:t>
            </a:r>
            <a:r>
              <a:rPr lang="en-US" sz="1600" dirty="0" smtClean="0">
                <a:solidFill>
                  <a:schemeClr val="accent6"/>
                </a:solidFill>
              </a:rPr>
              <a:t> </a:t>
            </a:r>
            <a:r>
              <a:rPr lang="en-US" sz="1600" dirty="0" err="1" smtClean="0">
                <a:solidFill>
                  <a:schemeClr val="accent6"/>
                </a:solidFill>
              </a:rPr>
              <a:t>ve</a:t>
            </a:r>
            <a:r>
              <a:rPr lang="en-US" sz="1600" dirty="0" smtClean="0">
                <a:solidFill>
                  <a:schemeClr val="accent6"/>
                </a:solidFill>
              </a:rPr>
              <a:t> TTK </a:t>
            </a:r>
            <a:r>
              <a:rPr lang="en-US" sz="1600" dirty="0" err="1" smtClean="0">
                <a:solidFill>
                  <a:schemeClr val="accent6"/>
                </a:solidFill>
              </a:rPr>
              <a:t>na</a:t>
            </a:r>
            <a:r>
              <a:rPr lang="en-US" sz="1600" dirty="0" smtClean="0">
                <a:solidFill>
                  <a:schemeClr val="accent6"/>
                </a:solidFill>
              </a:rPr>
              <a:t> </a:t>
            </a:r>
            <a:r>
              <a:rPr lang="en-US" sz="1600" dirty="0" err="1" smtClean="0">
                <a:solidFill>
                  <a:schemeClr val="accent6"/>
                </a:solidFill>
              </a:rPr>
              <a:t>göre</a:t>
            </a:r>
            <a:r>
              <a:rPr lang="en-US" sz="1600" dirty="0" smtClean="0">
                <a:solidFill>
                  <a:schemeClr val="accent6"/>
                </a:solidFill>
              </a:rPr>
              <a:t> (</a:t>
            </a:r>
            <a:r>
              <a:rPr lang="en-US" sz="1600" dirty="0" err="1" smtClean="0">
                <a:solidFill>
                  <a:schemeClr val="accent6"/>
                </a:solidFill>
              </a:rPr>
              <a:t>aktif-ciro-çalışan</a:t>
            </a:r>
            <a:r>
              <a:rPr lang="en-US" sz="1600" dirty="0" smtClean="0">
                <a:solidFill>
                  <a:schemeClr val="accent6"/>
                </a:solidFill>
              </a:rPr>
              <a:t> </a:t>
            </a:r>
            <a:r>
              <a:rPr lang="en-US" sz="1600" dirty="0" err="1" smtClean="0">
                <a:solidFill>
                  <a:schemeClr val="accent6"/>
                </a:solidFill>
              </a:rPr>
              <a:t>sayısı</a:t>
            </a:r>
            <a:r>
              <a:rPr lang="en-US" sz="1600" dirty="0" smtClean="0">
                <a:solidFill>
                  <a:schemeClr val="accent6"/>
                </a:solidFill>
              </a:rPr>
              <a:t> </a:t>
            </a:r>
            <a:r>
              <a:rPr lang="en-US" sz="1600" dirty="0" err="1" smtClean="0">
                <a:solidFill>
                  <a:schemeClr val="accent6"/>
                </a:solidFill>
              </a:rPr>
              <a:t>ölçütlerine</a:t>
            </a:r>
            <a:r>
              <a:rPr lang="en-US" sz="1600" dirty="0" smtClean="0">
                <a:solidFill>
                  <a:schemeClr val="accent6"/>
                </a:solidFill>
              </a:rPr>
              <a:t> </a:t>
            </a:r>
            <a:r>
              <a:rPr lang="en-US" sz="1600" dirty="0" err="1" smtClean="0">
                <a:solidFill>
                  <a:schemeClr val="accent6"/>
                </a:solidFill>
              </a:rPr>
              <a:t>göre</a:t>
            </a:r>
            <a:r>
              <a:rPr lang="en-US" sz="1600" dirty="0" smtClean="0">
                <a:solidFill>
                  <a:schemeClr val="accent6"/>
                </a:solidFill>
              </a:rPr>
              <a:t>) </a:t>
            </a:r>
            <a:r>
              <a:rPr lang="en-US" sz="1600" dirty="0" err="1" smtClean="0">
                <a:solidFill>
                  <a:schemeClr val="accent6"/>
                </a:solidFill>
              </a:rPr>
              <a:t>bazı</a:t>
            </a:r>
            <a:r>
              <a:rPr lang="en-US" sz="1600" dirty="0" smtClean="0">
                <a:solidFill>
                  <a:schemeClr val="accent6"/>
                </a:solidFill>
              </a:rPr>
              <a:t> </a:t>
            </a:r>
            <a:r>
              <a:rPr lang="en-US" sz="1600" dirty="0" err="1" smtClean="0">
                <a:solidFill>
                  <a:schemeClr val="accent6"/>
                </a:solidFill>
              </a:rPr>
              <a:t>mükelleflerin</a:t>
            </a:r>
            <a:r>
              <a:rPr lang="en-US" sz="1600" dirty="0" smtClean="0">
                <a:solidFill>
                  <a:schemeClr val="accent6"/>
                </a:solidFill>
              </a:rPr>
              <a:t> </a:t>
            </a:r>
            <a:r>
              <a:rPr lang="en-US" sz="1600" dirty="0" err="1" smtClean="0">
                <a:solidFill>
                  <a:schemeClr val="accent6"/>
                </a:solidFill>
              </a:rPr>
              <a:t>Bağımsız</a:t>
            </a:r>
            <a:r>
              <a:rPr lang="en-US" sz="1600" dirty="0" smtClean="0">
                <a:solidFill>
                  <a:schemeClr val="accent6"/>
                </a:solidFill>
              </a:rPr>
              <a:t> </a:t>
            </a:r>
            <a:r>
              <a:rPr lang="en-US" sz="1600" dirty="0" err="1">
                <a:solidFill>
                  <a:schemeClr val="accent6"/>
                </a:solidFill>
              </a:rPr>
              <a:t>D</a:t>
            </a:r>
            <a:r>
              <a:rPr lang="en-US" sz="1600" dirty="0" err="1" smtClean="0">
                <a:solidFill>
                  <a:schemeClr val="accent6"/>
                </a:solidFill>
              </a:rPr>
              <a:t>enetim</a:t>
            </a:r>
            <a:r>
              <a:rPr lang="en-US" sz="1600" dirty="0" smtClean="0">
                <a:solidFill>
                  <a:schemeClr val="accent6"/>
                </a:solidFill>
              </a:rPr>
              <a:t> </a:t>
            </a:r>
            <a:r>
              <a:rPr lang="en-US" sz="1600" dirty="0" err="1" smtClean="0">
                <a:solidFill>
                  <a:schemeClr val="accent6"/>
                </a:solidFill>
              </a:rPr>
              <a:t>yaptırmaları</a:t>
            </a:r>
            <a:r>
              <a:rPr lang="en-US" sz="1600" dirty="0" smtClean="0">
                <a:solidFill>
                  <a:schemeClr val="accent6"/>
                </a:solidFill>
              </a:rPr>
              <a:t> </a:t>
            </a:r>
            <a:r>
              <a:rPr lang="en-US" sz="1600" dirty="0" err="1" smtClean="0">
                <a:solidFill>
                  <a:schemeClr val="accent6"/>
                </a:solidFill>
              </a:rPr>
              <a:t>zorunludur</a:t>
            </a:r>
            <a:r>
              <a:rPr lang="en-US" sz="1600" dirty="0" smtClean="0">
                <a:solidFill>
                  <a:schemeClr val="accent6"/>
                </a:solidFill>
              </a:rPr>
              <a:t>. (2016 </a:t>
            </a:r>
            <a:r>
              <a:rPr lang="en-US" sz="1600" dirty="0" err="1" smtClean="0">
                <a:solidFill>
                  <a:schemeClr val="accent6"/>
                </a:solidFill>
              </a:rPr>
              <a:t>yılında</a:t>
            </a:r>
            <a:r>
              <a:rPr lang="en-US" sz="1600" dirty="0" smtClean="0">
                <a:solidFill>
                  <a:schemeClr val="accent6"/>
                </a:solidFill>
              </a:rPr>
              <a:t> 6256 firma </a:t>
            </a:r>
            <a:r>
              <a:rPr lang="en-US" sz="1600" dirty="0" err="1" smtClean="0">
                <a:solidFill>
                  <a:schemeClr val="accent6"/>
                </a:solidFill>
              </a:rPr>
              <a:t>kapsama</a:t>
            </a:r>
            <a:r>
              <a:rPr lang="en-US" sz="1600" dirty="0" smtClean="0">
                <a:solidFill>
                  <a:schemeClr val="accent6"/>
                </a:solidFill>
              </a:rPr>
              <a:t> </a:t>
            </a:r>
            <a:r>
              <a:rPr lang="en-US" sz="1600" dirty="0" err="1" smtClean="0">
                <a:solidFill>
                  <a:schemeClr val="accent6"/>
                </a:solidFill>
              </a:rPr>
              <a:t>girmiştir</a:t>
            </a:r>
            <a:r>
              <a:rPr lang="en-US" sz="1600" dirty="0" smtClean="0">
                <a:solidFill>
                  <a:schemeClr val="accent6"/>
                </a:solidFill>
              </a:rPr>
              <a:t>. KAYİK: 1550, BOBİ-</a:t>
            </a:r>
            <a:r>
              <a:rPr lang="en-US" sz="1600" dirty="0" err="1" smtClean="0">
                <a:solidFill>
                  <a:schemeClr val="accent6"/>
                </a:solidFill>
              </a:rPr>
              <a:t>Büyük</a:t>
            </a:r>
            <a:r>
              <a:rPr lang="en-US" sz="1600" dirty="0" smtClean="0">
                <a:solidFill>
                  <a:schemeClr val="accent6"/>
                </a:solidFill>
              </a:rPr>
              <a:t>: 850, BOBİ-Orta:3.850))</a:t>
            </a:r>
          </a:p>
          <a:p>
            <a:r>
              <a:rPr lang="en-US" sz="1600" dirty="0" smtClean="0">
                <a:solidFill>
                  <a:schemeClr val="accent6"/>
                </a:solidFill>
              </a:rPr>
              <a:t>Bu </a:t>
            </a:r>
            <a:r>
              <a:rPr lang="en-US" sz="1600" dirty="0" err="1" smtClean="0">
                <a:solidFill>
                  <a:schemeClr val="accent6"/>
                </a:solidFill>
              </a:rPr>
              <a:t>zorunluluğa</a:t>
            </a:r>
            <a:r>
              <a:rPr lang="en-US" sz="1600" dirty="0" smtClean="0">
                <a:solidFill>
                  <a:schemeClr val="accent6"/>
                </a:solidFill>
              </a:rPr>
              <a:t> </a:t>
            </a:r>
            <a:r>
              <a:rPr lang="en-US" sz="1600" dirty="0" err="1" smtClean="0">
                <a:solidFill>
                  <a:schemeClr val="accent6"/>
                </a:solidFill>
              </a:rPr>
              <a:t>rağmen</a:t>
            </a:r>
            <a:r>
              <a:rPr lang="en-US" sz="1600" dirty="0" smtClean="0">
                <a:solidFill>
                  <a:schemeClr val="accent6"/>
                </a:solidFill>
              </a:rPr>
              <a:t> </a:t>
            </a:r>
            <a:r>
              <a:rPr lang="en-US" sz="1600" dirty="0" err="1" smtClean="0">
                <a:solidFill>
                  <a:srgbClr val="FF0000"/>
                </a:solidFill>
              </a:rPr>
              <a:t>bağımsız</a:t>
            </a:r>
            <a:r>
              <a:rPr lang="en-US" sz="1600" dirty="0" smtClean="0">
                <a:solidFill>
                  <a:srgbClr val="FF0000"/>
                </a:solidFill>
              </a:rPr>
              <a:t> </a:t>
            </a:r>
            <a:r>
              <a:rPr lang="en-US" sz="1600" dirty="0" err="1" smtClean="0">
                <a:solidFill>
                  <a:srgbClr val="FF0000"/>
                </a:solidFill>
              </a:rPr>
              <a:t>denetimde</a:t>
            </a:r>
            <a:r>
              <a:rPr lang="en-US" sz="1600" dirty="0" smtClean="0">
                <a:solidFill>
                  <a:srgbClr val="FF0000"/>
                </a:solidFill>
              </a:rPr>
              <a:t>, </a:t>
            </a:r>
            <a:r>
              <a:rPr lang="en-US" sz="1600" dirty="0" err="1" smtClean="0">
                <a:solidFill>
                  <a:srgbClr val="FF0000"/>
                </a:solidFill>
              </a:rPr>
              <a:t>denetçiler</a:t>
            </a:r>
            <a:r>
              <a:rPr lang="en-US" sz="1600" dirty="0" smtClean="0">
                <a:solidFill>
                  <a:schemeClr val="accent6"/>
                </a:solidFill>
              </a:rPr>
              <a:t> </a:t>
            </a:r>
            <a:r>
              <a:rPr lang="en-US" sz="1600" dirty="0" err="1" smtClean="0">
                <a:solidFill>
                  <a:schemeClr val="accent6"/>
                </a:solidFill>
              </a:rPr>
              <a:t>mali</a:t>
            </a:r>
            <a:r>
              <a:rPr lang="en-US" sz="1600" dirty="0" smtClean="0">
                <a:solidFill>
                  <a:schemeClr val="accent6"/>
                </a:solidFill>
              </a:rPr>
              <a:t> </a:t>
            </a:r>
            <a:r>
              <a:rPr lang="en-US" sz="1600" dirty="0" err="1" smtClean="0">
                <a:solidFill>
                  <a:schemeClr val="accent6"/>
                </a:solidFill>
              </a:rPr>
              <a:t>tablo</a:t>
            </a:r>
            <a:r>
              <a:rPr lang="en-US" sz="1600" dirty="0" smtClean="0">
                <a:solidFill>
                  <a:schemeClr val="accent6"/>
                </a:solidFill>
              </a:rPr>
              <a:t> </a:t>
            </a:r>
            <a:r>
              <a:rPr lang="en-US" sz="1600" dirty="0" err="1" smtClean="0">
                <a:solidFill>
                  <a:schemeClr val="accent6"/>
                </a:solidFill>
              </a:rPr>
              <a:t>kullanıcılarına</a:t>
            </a:r>
            <a:r>
              <a:rPr lang="en-US" sz="1600" dirty="0" smtClean="0">
                <a:solidFill>
                  <a:schemeClr val="accent6"/>
                </a:solidFill>
              </a:rPr>
              <a:t> “</a:t>
            </a:r>
            <a:r>
              <a:rPr lang="en-US" sz="1600" b="1" u="sng" dirty="0" err="1" smtClean="0">
                <a:solidFill>
                  <a:srgbClr val="FF0000"/>
                </a:solidFill>
              </a:rPr>
              <a:t>makul</a:t>
            </a:r>
            <a:r>
              <a:rPr lang="en-US" sz="1600" b="1" u="sng" dirty="0" smtClean="0">
                <a:solidFill>
                  <a:srgbClr val="FF0000"/>
                </a:solidFill>
              </a:rPr>
              <a:t> </a:t>
            </a:r>
            <a:r>
              <a:rPr lang="en-US" sz="1600" b="1" u="sng" dirty="0" err="1" smtClean="0">
                <a:solidFill>
                  <a:srgbClr val="FF0000"/>
                </a:solidFill>
              </a:rPr>
              <a:t>veya</a:t>
            </a:r>
            <a:r>
              <a:rPr lang="en-US" sz="1600" b="1" u="sng" dirty="0" smtClean="0">
                <a:solidFill>
                  <a:srgbClr val="FF0000"/>
                </a:solidFill>
              </a:rPr>
              <a:t> </a:t>
            </a:r>
            <a:r>
              <a:rPr lang="en-US" sz="1600" b="1" u="sng" dirty="0" err="1" smtClean="0">
                <a:solidFill>
                  <a:srgbClr val="FF0000"/>
                </a:solidFill>
              </a:rPr>
              <a:t>sınırlı</a:t>
            </a:r>
            <a:r>
              <a:rPr lang="en-US" sz="1600" b="1" u="sng" dirty="0" smtClean="0">
                <a:solidFill>
                  <a:srgbClr val="FF0000"/>
                </a:solidFill>
              </a:rPr>
              <a:t> </a:t>
            </a:r>
            <a:r>
              <a:rPr lang="en-US" sz="1600" b="1" u="sng" dirty="0" err="1" smtClean="0">
                <a:solidFill>
                  <a:srgbClr val="FF0000"/>
                </a:solidFill>
              </a:rPr>
              <a:t>güvence</a:t>
            </a:r>
            <a:r>
              <a:rPr lang="en-US" sz="1600" b="1" u="sng" dirty="0">
                <a:solidFill>
                  <a:srgbClr val="FF0000"/>
                </a:solidFill>
              </a:rPr>
              <a:t> </a:t>
            </a:r>
            <a:r>
              <a:rPr lang="en-US" sz="1600" b="1" u="sng" dirty="0" err="1" smtClean="0">
                <a:solidFill>
                  <a:srgbClr val="FF0000"/>
                </a:solidFill>
              </a:rPr>
              <a:t>hizmeti</a:t>
            </a:r>
            <a:r>
              <a:rPr lang="en-US" sz="1600" dirty="0" smtClean="0">
                <a:solidFill>
                  <a:schemeClr val="accent6"/>
                </a:solidFill>
              </a:rPr>
              <a:t>” </a:t>
            </a:r>
            <a:r>
              <a:rPr lang="en-US" sz="1600" dirty="0" err="1" smtClean="0">
                <a:solidFill>
                  <a:schemeClr val="accent6"/>
                </a:solidFill>
              </a:rPr>
              <a:t>vermektedir</a:t>
            </a:r>
            <a:r>
              <a:rPr lang="en-US" sz="1600" dirty="0" smtClean="0">
                <a:solidFill>
                  <a:schemeClr val="accent6"/>
                </a:solidFill>
              </a:rPr>
              <a:t>.</a:t>
            </a:r>
          </a:p>
          <a:p>
            <a:r>
              <a:rPr lang="en-US" sz="1600" dirty="0" err="1" smtClean="0">
                <a:solidFill>
                  <a:schemeClr val="accent6"/>
                </a:solidFill>
              </a:rPr>
              <a:t>YMM’ler</a:t>
            </a:r>
            <a:r>
              <a:rPr lang="en-US" sz="1600" dirty="0" smtClean="0">
                <a:solidFill>
                  <a:schemeClr val="accent6"/>
                </a:solidFill>
              </a:rPr>
              <a:t> </a:t>
            </a:r>
            <a:r>
              <a:rPr lang="en-US" sz="1600" dirty="0" err="1" smtClean="0">
                <a:solidFill>
                  <a:schemeClr val="accent6"/>
                </a:solidFill>
              </a:rPr>
              <a:t>ise</a:t>
            </a:r>
            <a:r>
              <a:rPr lang="en-US" sz="1600" dirty="0" smtClean="0">
                <a:solidFill>
                  <a:schemeClr val="accent6"/>
                </a:solidFill>
              </a:rPr>
              <a:t>, </a:t>
            </a:r>
            <a:r>
              <a:rPr lang="en-US" sz="1600" dirty="0" err="1" smtClean="0">
                <a:solidFill>
                  <a:schemeClr val="accent6"/>
                </a:solidFill>
              </a:rPr>
              <a:t>yazmış</a:t>
            </a:r>
            <a:r>
              <a:rPr lang="en-US" sz="1600" dirty="0" smtClean="0">
                <a:solidFill>
                  <a:schemeClr val="accent6"/>
                </a:solidFill>
              </a:rPr>
              <a:t> </a:t>
            </a:r>
            <a:r>
              <a:rPr lang="en-US" sz="1600" dirty="0" err="1" smtClean="0">
                <a:solidFill>
                  <a:schemeClr val="accent6"/>
                </a:solidFill>
              </a:rPr>
              <a:t>olduğu</a:t>
            </a:r>
            <a:r>
              <a:rPr lang="en-US" sz="1600" dirty="0" smtClean="0">
                <a:solidFill>
                  <a:schemeClr val="accent6"/>
                </a:solidFill>
              </a:rPr>
              <a:t> </a:t>
            </a:r>
            <a:r>
              <a:rPr lang="en-US" sz="1600" dirty="0" err="1" smtClean="0">
                <a:solidFill>
                  <a:schemeClr val="accent6"/>
                </a:solidFill>
              </a:rPr>
              <a:t>Tasdik</a:t>
            </a:r>
            <a:r>
              <a:rPr lang="en-US" sz="1600" dirty="0" smtClean="0">
                <a:solidFill>
                  <a:schemeClr val="accent6"/>
                </a:solidFill>
              </a:rPr>
              <a:t> </a:t>
            </a:r>
            <a:r>
              <a:rPr lang="en-US" sz="1600" dirty="0" err="1">
                <a:solidFill>
                  <a:schemeClr val="accent6"/>
                </a:solidFill>
              </a:rPr>
              <a:t>R</a:t>
            </a:r>
            <a:r>
              <a:rPr lang="en-US" sz="1600" dirty="0" err="1" smtClean="0">
                <a:solidFill>
                  <a:schemeClr val="accent6"/>
                </a:solidFill>
              </a:rPr>
              <a:t>aporları</a:t>
            </a:r>
            <a:r>
              <a:rPr lang="en-US" sz="1600" dirty="0" smtClean="0">
                <a:solidFill>
                  <a:schemeClr val="accent6"/>
                </a:solidFill>
              </a:rPr>
              <a:t> </a:t>
            </a:r>
            <a:r>
              <a:rPr lang="en-US" sz="1600" dirty="0" err="1" smtClean="0">
                <a:solidFill>
                  <a:schemeClr val="accent6"/>
                </a:solidFill>
              </a:rPr>
              <a:t>ile</a:t>
            </a:r>
            <a:r>
              <a:rPr lang="en-US" sz="1600" dirty="0" smtClean="0">
                <a:solidFill>
                  <a:schemeClr val="accent6"/>
                </a:solidFill>
              </a:rPr>
              <a:t> </a:t>
            </a:r>
            <a:r>
              <a:rPr lang="en-US" sz="1600" dirty="0" err="1" smtClean="0">
                <a:solidFill>
                  <a:schemeClr val="accent6"/>
                </a:solidFill>
              </a:rPr>
              <a:t>taraflara</a:t>
            </a:r>
            <a:r>
              <a:rPr lang="en-US" sz="1600" dirty="0" smtClean="0">
                <a:solidFill>
                  <a:schemeClr val="accent6"/>
                </a:solidFill>
              </a:rPr>
              <a:t> “</a:t>
            </a:r>
            <a:r>
              <a:rPr lang="en-US" sz="1600" b="1" dirty="0" smtClean="0">
                <a:solidFill>
                  <a:schemeClr val="accent6"/>
                </a:solidFill>
              </a:rPr>
              <a:t>Tam </a:t>
            </a:r>
            <a:r>
              <a:rPr lang="en-US" sz="1600" b="1" dirty="0" err="1" smtClean="0">
                <a:solidFill>
                  <a:schemeClr val="accent6"/>
                </a:solidFill>
              </a:rPr>
              <a:t>Güvence</a:t>
            </a:r>
            <a:r>
              <a:rPr lang="en-US" sz="1600" b="1" dirty="0" smtClean="0">
                <a:solidFill>
                  <a:schemeClr val="accent6"/>
                </a:solidFill>
              </a:rPr>
              <a:t>”</a:t>
            </a:r>
            <a:r>
              <a:rPr lang="en-US" sz="1600" dirty="0" smtClean="0">
                <a:solidFill>
                  <a:schemeClr val="accent6"/>
                </a:solidFill>
              </a:rPr>
              <a:t> </a:t>
            </a:r>
            <a:r>
              <a:rPr lang="en-US" sz="1600" dirty="0" err="1" smtClean="0">
                <a:solidFill>
                  <a:schemeClr val="accent6"/>
                </a:solidFill>
              </a:rPr>
              <a:t>hizmeti</a:t>
            </a:r>
            <a:r>
              <a:rPr lang="en-US" sz="1600" dirty="0" smtClean="0">
                <a:solidFill>
                  <a:schemeClr val="accent6"/>
                </a:solidFill>
              </a:rPr>
              <a:t> </a:t>
            </a:r>
            <a:r>
              <a:rPr lang="en-US" sz="1600" dirty="0" err="1" smtClean="0">
                <a:solidFill>
                  <a:schemeClr val="accent6"/>
                </a:solidFill>
              </a:rPr>
              <a:t>vermektedir</a:t>
            </a:r>
            <a:r>
              <a:rPr lang="en-US" sz="1600" dirty="0" smtClean="0">
                <a:solidFill>
                  <a:schemeClr val="accent6"/>
                </a:solidFill>
              </a:rPr>
              <a:t>.</a:t>
            </a:r>
          </a:p>
          <a:p>
            <a:r>
              <a:rPr lang="en-US" sz="1600" dirty="0" smtClean="0">
                <a:solidFill>
                  <a:schemeClr val="accent6"/>
                </a:solidFill>
              </a:rPr>
              <a:t>Bu </a:t>
            </a:r>
            <a:r>
              <a:rPr lang="en-US" sz="1600" dirty="0" err="1" smtClean="0">
                <a:solidFill>
                  <a:schemeClr val="accent6"/>
                </a:solidFill>
              </a:rPr>
              <a:t>nedenle</a:t>
            </a:r>
            <a:r>
              <a:rPr lang="en-US" sz="1600" dirty="0" smtClean="0">
                <a:solidFill>
                  <a:schemeClr val="accent6"/>
                </a:solidFill>
              </a:rPr>
              <a:t>, net </a:t>
            </a:r>
            <a:r>
              <a:rPr lang="en-US" sz="1600" dirty="0" err="1" smtClean="0">
                <a:solidFill>
                  <a:schemeClr val="accent6"/>
                </a:solidFill>
              </a:rPr>
              <a:t>satışları</a:t>
            </a:r>
            <a:r>
              <a:rPr lang="en-US" sz="1600" dirty="0" smtClean="0">
                <a:solidFill>
                  <a:schemeClr val="accent6"/>
                </a:solidFill>
              </a:rPr>
              <a:t> 10 </a:t>
            </a:r>
            <a:r>
              <a:rPr lang="en-US" sz="1600" dirty="0" err="1" smtClean="0">
                <a:solidFill>
                  <a:schemeClr val="accent6"/>
                </a:solidFill>
              </a:rPr>
              <a:t>mTL</a:t>
            </a:r>
            <a:r>
              <a:rPr lang="en-US" sz="1600" dirty="0" smtClean="0">
                <a:solidFill>
                  <a:schemeClr val="accent6"/>
                </a:solidFill>
              </a:rPr>
              <a:t> </a:t>
            </a:r>
            <a:r>
              <a:rPr lang="en-US" sz="1600" dirty="0" err="1" smtClean="0">
                <a:solidFill>
                  <a:schemeClr val="accent6"/>
                </a:solidFill>
              </a:rPr>
              <a:t>yi</a:t>
            </a:r>
            <a:r>
              <a:rPr lang="en-US" sz="1600" dirty="0" smtClean="0">
                <a:solidFill>
                  <a:schemeClr val="accent6"/>
                </a:solidFill>
              </a:rPr>
              <a:t> </a:t>
            </a:r>
            <a:r>
              <a:rPr lang="en-US" sz="1600" dirty="0" err="1" smtClean="0">
                <a:solidFill>
                  <a:schemeClr val="accent6"/>
                </a:solidFill>
              </a:rPr>
              <a:t>aşan</a:t>
            </a:r>
            <a:r>
              <a:rPr lang="en-US" sz="1600" dirty="0" smtClean="0">
                <a:solidFill>
                  <a:schemeClr val="accent6"/>
                </a:solidFill>
              </a:rPr>
              <a:t> </a:t>
            </a:r>
            <a:r>
              <a:rPr lang="en-US" sz="1600" dirty="0" err="1" smtClean="0">
                <a:solidFill>
                  <a:schemeClr val="accent6"/>
                </a:solidFill>
              </a:rPr>
              <a:t>tüm</a:t>
            </a:r>
            <a:r>
              <a:rPr lang="en-US" sz="1600" dirty="0" smtClean="0">
                <a:solidFill>
                  <a:schemeClr val="accent6"/>
                </a:solidFill>
              </a:rPr>
              <a:t> </a:t>
            </a:r>
            <a:r>
              <a:rPr lang="en-US" sz="1600" dirty="0" err="1" smtClean="0">
                <a:solidFill>
                  <a:schemeClr val="accent6"/>
                </a:solidFill>
              </a:rPr>
              <a:t>kurumlar</a:t>
            </a:r>
            <a:r>
              <a:rPr lang="en-US" sz="1600" dirty="0" smtClean="0">
                <a:solidFill>
                  <a:schemeClr val="accent6"/>
                </a:solidFill>
              </a:rPr>
              <a:t> </a:t>
            </a:r>
            <a:r>
              <a:rPr lang="en-US" sz="1600" dirty="0" err="1" smtClean="0">
                <a:solidFill>
                  <a:schemeClr val="accent6"/>
                </a:solidFill>
              </a:rPr>
              <a:t>vergisi</a:t>
            </a:r>
            <a:r>
              <a:rPr lang="en-US" sz="1600" dirty="0" smtClean="0">
                <a:solidFill>
                  <a:schemeClr val="accent6"/>
                </a:solidFill>
              </a:rPr>
              <a:t> </a:t>
            </a:r>
            <a:r>
              <a:rPr lang="en-US" sz="1600" dirty="0" err="1" smtClean="0">
                <a:solidFill>
                  <a:schemeClr val="accent6"/>
                </a:solidFill>
              </a:rPr>
              <a:t>mükelleflerinin</a:t>
            </a:r>
            <a:r>
              <a:rPr lang="en-US" sz="1600" dirty="0" smtClean="0">
                <a:solidFill>
                  <a:schemeClr val="accent6"/>
                </a:solidFill>
              </a:rPr>
              <a:t> Tam </a:t>
            </a:r>
            <a:r>
              <a:rPr lang="en-US" sz="1600" dirty="0" err="1" smtClean="0">
                <a:solidFill>
                  <a:schemeClr val="accent6"/>
                </a:solidFill>
              </a:rPr>
              <a:t>Tasdik</a:t>
            </a:r>
            <a:r>
              <a:rPr lang="en-US" sz="1600" dirty="0" smtClean="0">
                <a:solidFill>
                  <a:schemeClr val="accent6"/>
                </a:solidFill>
              </a:rPr>
              <a:t> </a:t>
            </a:r>
            <a:r>
              <a:rPr lang="en-US" sz="1600" dirty="0" err="1" smtClean="0">
                <a:solidFill>
                  <a:schemeClr val="accent6"/>
                </a:solidFill>
              </a:rPr>
              <a:t>sözleşmesi</a:t>
            </a:r>
            <a:r>
              <a:rPr lang="en-US" sz="1600" dirty="0" smtClean="0">
                <a:solidFill>
                  <a:schemeClr val="accent6"/>
                </a:solidFill>
              </a:rPr>
              <a:t> </a:t>
            </a:r>
            <a:r>
              <a:rPr lang="en-US" sz="1600" dirty="0" err="1" smtClean="0">
                <a:solidFill>
                  <a:schemeClr val="accent6"/>
                </a:solidFill>
              </a:rPr>
              <a:t>kapsamına</a:t>
            </a:r>
            <a:r>
              <a:rPr lang="en-US" sz="1600" dirty="0" smtClean="0">
                <a:solidFill>
                  <a:schemeClr val="accent6"/>
                </a:solidFill>
              </a:rPr>
              <a:t> </a:t>
            </a:r>
            <a:r>
              <a:rPr lang="en-US" sz="1600" dirty="0" err="1" smtClean="0">
                <a:solidFill>
                  <a:schemeClr val="accent6"/>
                </a:solidFill>
              </a:rPr>
              <a:t>alınmasında</a:t>
            </a:r>
            <a:r>
              <a:rPr lang="en-US" sz="1600" dirty="0" smtClean="0">
                <a:solidFill>
                  <a:schemeClr val="accent6"/>
                </a:solidFill>
              </a:rPr>
              <a:t> </a:t>
            </a:r>
            <a:r>
              <a:rPr lang="en-US" sz="1600" dirty="0" err="1" smtClean="0">
                <a:solidFill>
                  <a:schemeClr val="accent6"/>
                </a:solidFill>
              </a:rPr>
              <a:t>kamu</a:t>
            </a:r>
            <a:r>
              <a:rPr lang="en-US" sz="1600" dirty="0" smtClean="0">
                <a:solidFill>
                  <a:schemeClr val="accent6"/>
                </a:solidFill>
              </a:rPr>
              <a:t> </a:t>
            </a:r>
            <a:r>
              <a:rPr lang="en-US" sz="1600" dirty="0" err="1" smtClean="0">
                <a:solidFill>
                  <a:schemeClr val="accent6"/>
                </a:solidFill>
              </a:rPr>
              <a:t>yararı</a:t>
            </a:r>
            <a:r>
              <a:rPr lang="en-US" sz="1600" dirty="0" smtClean="0">
                <a:solidFill>
                  <a:schemeClr val="accent6"/>
                </a:solidFill>
              </a:rPr>
              <a:t> </a:t>
            </a:r>
            <a:r>
              <a:rPr lang="en-US" sz="1600" dirty="0" err="1" smtClean="0">
                <a:solidFill>
                  <a:schemeClr val="accent6"/>
                </a:solidFill>
              </a:rPr>
              <a:t>olduğu</a:t>
            </a:r>
            <a:r>
              <a:rPr lang="en-US" sz="1600" dirty="0" smtClean="0">
                <a:solidFill>
                  <a:schemeClr val="accent6"/>
                </a:solidFill>
              </a:rPr>
              <a:t> </a:t>
            </a:r>
            <a:r>
              <a:rPr lang="en-US" sz="1600" dirty="0" err="1" smtClean="0">
                <a:solidFill>
                  <a:schemeClr val="accent6"/>
                </a:solidFill>
              </a:rPr>
              <a:t>düşüncesindeyiz</a:t>
            </a:r>
            <a:r>
              <a:rPr lang="en-US" sz="1600" dirty="0" smtClean="0">
                <a:solidFill>
                  <a:schemeClr val="accent6"/>
                </a:solidFill>
              </a:rPr>
              <a:t>..</a:t>
            </a:r>
          </a:p>
          <a:p>
            <a:r>
              <a:rPr lang="en-US" sz="1600" dirty="0" smtClean="0">
                <a:solidFill>
                  <a:schemeClr val="accent6"/>
                </a:solidFill>
              </a:rPr>
              <a:t>Tam </a:t>
            </a:r>
            <a:r>
              <a:rPr lang="en-US" sz="1600" dirty="0" err="1" smtClean="0">
                <a:solidFill>
                  <a:schemeClr val="accent6"/>
                </a:solidFill>
              </a:rPr>
              <a:t>Tasdik</a:t>
            </a:r>
            <a:r>
              <a:rPr lang="en-US" sz="1600" dirty="0" smtClean="0">
                <a:solidFill>
                  <a:schemeClr val="accent6"/>
                </a:solidFill>
              </a:rPr>
              <a:t> </a:t>
            </a:r>
            <a:r>
              <a:rPr lang="en-US" sz="1600" dirty="0" err="1" smtClean="0">
                <a:solidFill>
                  <a:schemeClr val="accent6"/>
                </a:solidFill>
              </a:rPr>
              <a:t>konusunda</a:t>
            </a:r>
            <a:r>
              <a:rPr lang="en-US" sz="1600" dirty="0" smtClean="0">
                <a:solidFill>
                  <a:schemeClr val="accent6"/>
                </a:solidFill>
              </a:rPr>
              <a:t> GİB, TÜRMOB </a:t>
            </a:r>
            <a:r>
              <a:rPr lang="en-US" sz="1600" dirty="0" err="1" smtClean="0">
                <a:solidFill>
                  <a:schemeClr val="accent6"/>
                </a:solidFill>
              </a:rPr>
              <a:t>ve</a:t>
            </a:r>
            <a:r>
              <a:rPr lang="en-US" sz="1600" dirty="0" smtClean="0">
                <a:solidFill>
                  <a:schemeClr val="accent6"/>
                </a:solidFill>
              </a:rPr>
              <a:t> YMM </a:t>
            </a:r>
            <a:r>
              <a:rPr lang="en-US" sz="1600" dirty="0" err="1" smtClean="0">
                <a:solidFill>
                  <a:schemeClr val="accent6"/>
                </a:solidFill>
              </a:rPr>
              <a:t>Odalarının</a:t>
            </a:r>
            <a:r>
              <a:rPr lang="en-US" sz="1600" dirty="0" smtClean="0">
                <a:solidFill>
                  <a:schemeClr val="accent6"/>
                </a:solidFill>
              </a:rPr>
              <a:t> “</a:t>
            </a:r>
            <a:r>
              <a:rPr lang="en-US" sz="1600" b="1" dirty="0" smtClean="0">
                <a:solidFill>
                  <a:schemeClr val="accent6"/>
                </a:solidFill>
              </a:rPr>
              <a:t>her </a:t>
            </a:r>
            <a:r>
              <a:rPr lang="en-US" sz="1600" b="1" dirty="0" err="1" smtClean="0">
                <a:solidFill>
                  <a:schemeClr val="accent6"/>
                </a:solidFill>
              </a:rPr>
              <a:t>yıl</a:t>
            </a:r>
            <a:r>
              <a:rPr lang="en-US" sz="1600" b="1" dirty="0" smtClean="0">
                <a:solidFill>
                  <a:schemeClr val="accent6"/>
                </a:solidFill>
              </a:rPr>
              <a:t> </a:t>
            </a:r>
            <a:r>
              <a:rPr lang="en-US" sz="1600" b="1" dirty="0" err="1" smtClean="0">
                <a:solidFill>
                  <a:schemeClr val="accent6"/>
                </a:solidFill>
              </a:rPr>
              <a:t>ocak</a:t>
            </a:r>
            <a:r>
              <a:rPr lang="en-US" sz="1600" b="1" dirty="0" smtClean="0">
                <a:solidFill>
                  <a:schemeClr val="accent6"/>
                </a:solidFill>
              </a:rPr>
              <a:t> </a:t>
            </a:r>
            <a:r>
              <a:rPr lang="en-US" sz="1600" b="1" dirty="0" err="1" smtClean="0">
                <a:solidFill>
                  <a:schemeClr val="accent6"/>
                </a:solidFill>
              </a:rPr>
              <a:t>ayında</a:t>
            </a:r>
            <a:r>
              <a:rPr lang="en-US" sz="1600" b="1" dirty="0" smtClean="0">
                <a:solidFill>
                  <a:schemeClr val="accent6"/>
                </a:solidFill>
              </a:rPr>
              <a:t> </a:t>
            </a:r>
            <a:r>
              <a:rPr lang="en-US" sz="1600" dirty="0" err="1" smtClean="0">
                <a:solidFill>
                  <a:schemeClr val="accent6"/>
                </a:solidFill>
              </a:rPr>
              <a:t>iş</a:t>
            </a:r>
            <a:r>
              <a:rPr lang="en-US" sz="1600" dirty="0" smtClean="0">
                <a:solidFill>
                  <a:schemeClr val="accent6"/>
                </a:solidFill>
              </a:rPr>
              <a:t> </a:t>
            </a:r>
            <a:r>
              <a:rPr lang="en-US" sz="1600" dirty="0" err="1" smtClean="0">
                <a:solidFill>
                  <a:schemeClr val="accent6"/>
                </a:solidFill>
              </a:rPr>
              <a:t>dünyası</a:t>
            </a:r>
            <a:r>
              <a:rPr lang="en-US" sz="1600" dirty="0" smtClean="0">
                <a:solidFill>
                  <a:schemeClr val="accent6"/>
                </a:solidFill>
              </a:rPr>
              <a:t> </a:t>
            </a:r>
            <a:r>
              <a:rPr lang="en-US" sz="1600" dirty="0" err="1" smtClean="0">
                <a:solidFill>
                  <a:schemeClr val="accent6"/>
                </a:solidFill>
              </a:rPr>
              <a:t>ve</a:t>
            </a:r>
            <a:r>
              <a:rPr lang="en-US" sz="1600" dirty="0" smtClean="0">
                <a:solidFill>
                  <a:schemeClr val="accent6"/>
                </a:solidFill>
              </a:rPr>
              <a:t> </a:t>
            </a:r>
            <a:r>
              <a:rPr lang="en-US" sz="1600" dirty="0" err="1" smtClean="0">
                <a:solidFill>
                  <a:schemeClr val="accent6"/>
                </a:solidFill>
              </a:rPr>
              <a:t>mükellefler</a:t>
            </a:r>
            <a:r>
              <a:rPr lang="en-US" sz="1600" dirty="0" smtClean="0">
                <a:solidFill>
                  <a:schemeClr val="accent6"/>
                </a:solidFill>
              </a:rPr>
              <a:t> </a:t>
            </a:r>
            <a:r>
              <a:rPr lang="en-US" sz="1600" dirty="0" err="1" smtClean="0">
                <a:solidFill>
                  <a:schemeClr val="accent6"/>
                </a:solidFill>
              </a:rPr>
              <a:t>nezdinde</a:t>
            </a:r>
            <a:r>
              <a:rPr lang="en-US" sz="1600" dirty="0" smtClean="0">
                <a:solidFill>
                  <a:schemeClr val="accent6"/>
                </a:solidFill>
              </a:rPr>
              <a:t> </a:t>
            </a:r>
            <a:r>
              <a:rPr lang="en-US" sz="1600" dirty="0" err="1" smtClean="0">
                <a:solidFill>
                  <a:schemeClr val="accent6"/>
                </a:solidFill>
              </a:rPr>
              <a:t>gerekli</a:t>
            </a:r>
            <a:r>
              <a:rPr lang="en-US" sz="1600" dirty="0" smtClean="0">
                <a:solidFill>
                  <a:schemeClr val="accent6"/>
                </a:solidFill>
              </a:rPr>
              <a:t> </a:t>
            </a:r>
            <a:r>
              <a:rPr lang="en-US" sz="1600" dirty="0" err="1" smtClean="0">
                <a:solidFill>
                  <a:schemeClr val="accent6"/>
                </a:solidFill>
              </a:rPr>
              <a:t>motivasyon</a:t>
            </a:r>
            <a:r>
              <a:rPr lang="en-US" sz="1600" dirty="0" smtClean="0">
                <a:solidFill>
                  <a:schemeClr val="accent6"/>
                </a:solidFill>
              </a:rPr>
              <a:t> </a:t>
            </a:r>
            <a:r>
              <a:rPr lang="en-US" sz="1600" dirty="0" err="1" smtClean="0">
                <a:solidFill>
                  <a:schemeClr val="accent6"/>
                </a:solidFill>
              </a:rPr>
              <a:t>ve</a:t>
            </a:r>
            <a:r>
              <a:rPr lang="en-US" sz="1600" dirty="0" smtClean="0">
                <a:solidFill>
                  <a:schemeClr val="accent6"/>
                </a:solidFill>
              </a:rPr>
              <a:t> </a:t>
            </a:r>
            <a:r>
              <a:rPr lang="en-US" sz="1600" dirty="0" err="1" smtClean="0">
                <a:solidFill>
                  <a:schemeClr val="accent6"/>
                </a:solidFill>
              </a:rPr>
              <a:t>bilgilendirme</a:t>
            </a:r>
            <a:r>
              <a:rPr lang="en-US" sz="1600" dirty="0" smtClean="0">
                <a:solidFill>
                  <a:schemeClr val="accent6"/>
                </a:solidFill>
              </a:rPr>
              <a:t> </a:t>
            </a:r>
            <a:r>
              <a:rPr lang="en-US" sz="1600" dirty="0" err="1" smtClean="0">
                <a:solidFill>
                  <a:schemeClr val="accent6"/>
                </a:solidFill>
              </a:rPr>
              <a:t>yapması</a:t>
            </a:r>
            <a:r>
              <a:rPr lang="en-US" sz="1600" dirty="0" smtClean="0">
                <a:solidFill>
                  <a:schemeClr val="accent6"/>
                </a:solidFill>
              </a:rPr>
              <a:t> </a:t>
            </a:r>
            <a:r>
              <a:rPr lang="en-US" sz="1600" dirty="0" err="1" smtClean="0">
                <a:solidFill>
                  <a:schemeClr val="accent6"/>
                </a:solidFill>
              </a:rPr>
              <a:t>gerektiği</a:t>
            </a:r>
            <a:r>
              <a:rPr lang="en-US" sz="1600" dirty="0" smtClean="0">
                <a:solidFill>
                  <a:schemeClr val="accent6"/>
                </a:solidFill>
              </a:rPr>
              <a:t>, </a:t>
            </a:r>
            <a:r>
              <a:rPr lang="en-US" sz="1600" dirty="0" err="1" smtClean="0">
                <a:solidFill>
                  <a:schemeClr val="accent6"/>
                </a:solidFill>
              </a:rPr>
              <a:t>düşüncesindeyiz</a:t>
            </a:r>
            <a:r>
              <a:rPr lang="en-US" sz="1600" dirty="0" smtClean="0">
                <a:solidFill>
                  <a:schemeClr val="accent6"/>
                </a:solidFill>
              </a:rPr>
              <a:t>.</a:t>
            </a:r>
          </a:p>
        </p:txBody>
      </p:sp>
    </p:spTree>
    <p:extLst>
      <p:ext uri="{BB962C8B-B14F-4D97-AF65-F5344CB8AC3E}">
        <p14:creationId xmlns:p14="http://schemas.microsoft.com/office/powerpoint/2010/main" val="40285868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600" dirty="0"/>
              <a:t>TÜRKİYE GENELİNDE </a:t>
            </a:r>
            <a:r>
              <a:rPr lang="tr-TR" sz="1600" dirty="0" smtClean="0"/>
              <a:t>FİİLEN ÇALIŞAN YMM SAYISI (2017) : 2460 </a:t>
            </a:r>
            <a:endParaRPr lang="tr-TR" sz="16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818410599"/>
              </p:ext>
            </p:extLst>
          </p:nvPr>
        </p:nvGraphicFramePr>
        <p:xfrm>
          <a:off x="1584325" y="1223859"/>
          <a:ext cx="6769100" cy="4280271"/>
        </p:xfrm>
        <a:graphic>
          <a:graphicData uri="http://schemas.openxmlformats.org/drawingml/2006/table">
            <a:tbl>
              <a:tblPr>
                <a:tableStyleId>{5C22544A-7EE6-4342-B048-85BDC9FD1C3A}</a:tableStyleId>
              </a:tblPr>
              <a:tblGrid>
                <a:gridCol w="676910"/>
                <a:gridCol w="676910"/>
                <a:gridCol w="676910"/>
                <a:gridCol w="676910"/>
                <a:gridCol w="676910"/>
                <a:gridCol w="676910"/>
                <a:gridCol w="676910"/>
                <a:gridCol w="676910"/>
                <a:gridCol w="676910"/>
                <a:gridCol w="676910"/>
              </a:tblGrid>
              <a:tr h="459295">
                <a:tc gridSpan="10">
                  <a:txBody>
                    <a:bodyPr/>
                    <a:lstStyle/>
                    <a:p>
                      <a:pPr algn="ctr" fontAlgn="ctr"/>
                      <a:endParaRPr lang="tr-TR" sz="1100" b="1" i="0" u="none" strike="noStrike" dirty="0">
                        <a:solidFill>
                          <a:srgbClr val="000000"/>
                        </a:solidFill>
                        <a:effectLst/>
                        <a:latin typeface="Times New Roman" charset="-94"/>
                      </a:endParaRPr>
                    </a:p>
                  </a:txBody>
                  <a:tcPr marL="9810" marR="9810" marT="981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5164">
                <a:tc>
                  <a:txBody>
                    <a:bodyPr/>
                    <a:lstStyle/>
                    <a:p>
                      <a:pPr algn="l" fontAlgn="b"/>
                      <a:endParaRPr lang="tr-TR" sz="800" b="0" i="0" u="none" strike="noStrike">
                        <a:solidFill>
                          <a:srgbClr val="000000"/>
                        </a:solidFill>
                        <a:effectLst/>
                        <a:latin typeface="Times New Roman" charset="-94"/>
                      </a:endParaRPr>
                    </a:p>
                  </a:txBody>
                  <a:tcPr marL="9810" marR="9810" marT="9810" marB="0" anchor="b"/>
                </a:tc>
                <a:tc gridSpan="3">
                  <a:txBody>
                    <a:bodyPr/>
                    <a:lstStyle/>
                    <a:p>
                      <a:pPr algn="ctr" fontAlgn="ctr"/>
                      <a:r>
                        <a:rPr lang="tr-TR" sz="1100" u="none" strike="noStrike">
                          <a:effectLst/>
                        </a:rPr>
                        <a:t>31.12.2015</a:t>
                      </a:r>
                      <a:endParaRPr lang="tr-TR" sz="1100" b="1" i="0" u="none" strike="noStrike">
                        <a:solidFill>
                          <a:srgbClr val="000000"/>
                        </a:solidFill>
                        <a:effectLst/>
                        <a:latin typeface="Times New Roman" charset="-94"/>
                      </a:endParaRPr>
                    </a:p>
                  </a:txBody>
                  <a:tcPr marL="9810" marR="9810" marT="9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u="none" strike="noStrike">
                          <a:effectLst/>
                        </a:rPr>
                        <a:t>31.12.2016</a:t>
                      </a:r>
                      <a:endParaRPr lang="tr-TR" sz="1100" b="1" i="0" u="none" strike="noStrike">
                        <a:solidFill>
                          <a:srgbClr val="000000"/>
                        </a:solidFill>
                        <a:effectLst/>
                        <a:latin typeface="Times New Roman" charset="-94"/>
                      </a:endParaRPr>
                    </a:p>
                  </a:txBody>
                  <a:tcPr marL="9810" marR="9810" marT="9810" marB="0" anchor="ctr"/>
                </a:tc>
                <a:tc hMerge="1">
                  <a:txBody>
                    <a:bodyPr/>
                    <a:lstStyle/>
                    <a:p>
                      <a:endParaRPr lang="tr-TR"/>
                    </a:p>
                  </a:txBody>
                  <a:tcPr/>
                </a:tc>
                <a:tc hMerge="1">
                  <a:txBody>
                    <a:bodyPr/>
                    <a:lstStyle/>
                    <a:p>
                      <a:endParaRPr lang="tr-TR"/>
                    </a:p>
                  </a:txBody>
                  <a:tcPr/>
                </a:tc>
                <a:tc gridSpan="3">
                  <a:txBody>
                    <a:bodyPr/>
                    <a:lstStyle/>
                    <a:p>
                      <a:pPr algn="ctr" fontAlgn="ctr"/>
                      <a:r>
                        <a:rPr lang="tr-TR" sz="1100" u="none" strike="noStrike">
                          <a:effectLst/>
                        </a:rPr>
                        <a:t>23.10.2017</a:t>
                      </a:r>
                      <a:endParaRPr lang="tr-TR" sz="1100" b="1" i="0" u="none" strike="noStrike">
                        <a:solidFill>
                          <a:srgbClr val="FF0000"/>
                        </a:solidFill>
                        <a:effectLst/>
                        <a:latin typeface="Times New Roman" charset="-94"/>
                      </a:endParaRPr>
                    </a:p>
                  </a:txBody>
                  <a:tcPr marL="9810" marR="9810" marT="9810" marB="0" anchor="ctr"/>
                </a:tc>
                <a:tc hMerge="1">
                  <a:txBody>
                    <a:bodyPr/>
                    <a:lstStyle/>
                    <a:p>
                      <a:endParaRPr lang="tr-TR"/>
                    </a:p>
                  </a:txBody>
                  <a:tcPr/>
                </a:tc>
                <a:tc hMerge="1">
                  <a:txBody>
                    <a:bodyPr/>
                    <a:lstStyle/>
                    <a:p>
                      <a:endParaRPr lang="tr-TR"/>
                    </a:p>
                  </a:txBody>
                  <a:tcPr/>
                </a:tc>
              </a:tr>
              <a:tr h="191373">
                <a:tc rowSpan="2">
                  <a:txBody>
                    <a:bodyPr/>
                    <a:lstStyle/>
                    <a:p>
                      <a:pPr algn="ctr" fontAlgn="ctr"/>
                      <a:r>
                        <a:rPr lang="tr-TR" sz="800" u="none" strike="noStrike">
                          <a:effectLst/>
                        </a:rPr>
                        <a:t>Oda Adı</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Çalışan</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Çalışmayan</a:t>
                      </a:r>
                      <a:endParaRPr lang="tr-TR" sz="800" b="1" i="0" u="none" strike="noStrike">
                        <a:solidFill>
                          <a:srgbClr val="000000"/>
                        </a:solidFill>
                        <a:effectLst/>
                        <a:latin typeface="Times New Roman" charset="-94"/>
                      </a:endParaRPr>
                    </a:p>
                  </a:txBody>
                  <a:tcPr marL="9810" marR="9810" marT="9810" marB="0" anchor="ctr"/>
                </a:tc>
                <a:tc rowSpan="2">
                  <a:txBody>
                    <a:bodyPr/>
                    <a:lstStyle/>
                    <a:p>
                      <a:pPr algn="ctr" fontAlgn="ctr"/>
                      <a:r>
                        <a:rPr lang="tr-TR" sz="800" u="none" strike="noStrike">
                          <a:effectLst/>
                        </a:rPr>
                        <a:t>Toplam</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Çalışan</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Çalışmayan</a:t>
                      </a:r>
                      <a:endParaRPr lang="tr-TR" sz="800" b="1" i="0" u="none" strike="noStrike">
                        <a:solidFill>
                          <a:srgbClr val="000000"/>
                        </a:solidFill>
                        <a:effectLst/>
                        <a:latin typeface="Times New Roman" charset="-94"/>
                      </a:endParaRPr>
                    </a:p>
                  </a:txBody>
                  <a:tcPr marL="9810" marR="9810" marT="9810" marB="0" anchor="ctr"/>
                </a:tc>
                <a:tc rowSpan="2">
                  <a:txBody>
                    <a:bodyPr/>
                    <a:lstStyle/>
                    <a:p>
                      <a:pPr algn="ctr" fontAlgn="ctr"/>
                      <a:r>
                        <a:rPr lang="tr-TR" sz="800" u="none" strike="noStrike">
                          <a:effectLst/>
                        </a:rPr>
                        <a:t>Toplam</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1000" b="1" u="none" strike="noStrike" dirty="0">
                          <a:effectLst/>
                        </a:rPr>
                        <a:t>Çalışan</a:t>
                      </a:r>
                      <a:endParaRPr lang="tr-TR" sz="1000" b="1" i="0" u="none" strike="noStrike" dirty="0">
                        <a:solidFill>
                          <a:srgbClr val="000000"/>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Çalışmayan</a:t>
                      </a:r>
                      <a:endParaRPr lang="tr-TR" sz="800" b="1" i="0" u="none" strike="noStrike">
                        <a:solidFill>
                          <a:srgbClr val="000000"/>
                        </a:solidFill>
                        <a:effectLst/>
                        <a:latin typeface="Times New Roman" charset="-94"/>
                      </a:endParaRPr>
                    </a:p>
                  </a:txBody>
                  <a:tcPr marL="9810" marR="9810" marT="9810" marB="0" anchor="ctr"/>
                </a:tc>
                <a:tc rowSpan="2">
                  <a:txBody>
                    <a:bodyPr/>
                    <a:lstStyle/>
                    <a:p>
                      <a:pPr algn="ctr" fontAlgn="ctr"/>
                      <a:r>
                        <a:rPr lang="tr-TR" sz="800" u="none" strike="noStrike">
                          <a:effectLst/>
                        </a:rPr>
                        <a:t>Toplam</a:t>
                      </a:r>
                      <a:endParaRPr lang="tr-TR" sz="800" b="1" i="0" u="none" strike="noStrike">
                        <a:solidFill>
                          <a:srgbClr val="000000"/>
                        </a:solidFill>
                        <a:effectLst/>
                        <a:latin typeface="Times New Roman" charset="-94"/>
                      </a:endParaRPr>
                    </a:p>
                  </a:txBody>
                  <a:tcPr marL="9810" marR="9810" marT="9810" marB="0" anchor="ctr"/>
                </a:tc>
              </a:tr>
              <a:tr h="191373">
                <a:tc vMerge="1">
                  <a:txBody>
                    <a:bodyPr/>
                    <a:lstStyle/>
                    <a:p>
                      <a:endParaRPr lang="tr-TR"/>
                    </a:p>
                  </a:txBody>
                  <a:tcPr/>
                </a:tc>
                <a:tc>
                  <a:txBody>
                    <a:bodyPr/>
                    <a:lstStyle/>
                    <a:p>
                      <a:pPr algn="ctr" fontAlgn="ctr"/>
                      <a:r>
                        <a:rPr lang="tr-TR" sz="800" u="none" strike="noStrike">
                          <a:effectLst/>
                        </a:rPr>
                        <a:t>Üye</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Üye</a:t>
                      </a:r>
                      <a:endParaRPr lang="tr-TR" sz="800" b="1" i="0" u="none" strike="noStrike">
                        <a:solidFill>
                          <a:srgbClr val="000000"/>
                        </a:solidFill>
                        <a:effectLst/>
                        <a:latin typeface="Times New Roman" charset="-94"/>
                      </a:endParaRPr>
                    </a:p>
                  </a:txBody>
                  <a:tcPr marL="9810" marR="9810" marT="9810" marB="0" anchor="ctr"/>
                </a:tc>
                <a:tc vMerge="1">
                  <a:txBody>
                    <a:bodyPr/>
                    <a:lstStyle/>
                    <a:p>
                      <a:endParaRPr lang="tr-TR"/>
                    </a:p>
                  </a:txBody>
                  <a:tcPr/>
                </a:tc>
                <a:tc>
                  <a:txBody>
                    <a:bodyPr/>
                    <a:lstStyle/>
                    <a:p>
                      <a:pPr algn="ctr" fontAlgn="ctr"/>
                      <a:r>
                        <a:rPr lang="tr-TR" sz="800" u="none" strike="noStrike">
                          <a:effectLst/>
                        </a:rPr>
                        <a:t>Üye</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Üye</a:t>
                      </a:r>
                      <a:endParaRPr lang="tr-TR" sz="800" b="1" i="0" u="none" strike="noStrike">
                        <a:solidFill>
                          <a:srgbClr val="000000"/>
                        </a:solidFill>
                        <a:effectLst/>
                        <a:latin typeface="Times New Roman" charset="-94"/>
                      </a:endParaRPr>
                    </a:p>
                  </a:txBody>
                  <a:tcPr marL="9810" marR="9810" marT="9810" marB="0" anchor="ctr"/>
                </a:tc>
                <a:tc vMerge="1">
                  <a:txBody>
                    <a:bodyPr/>
                    <a:lstStyle/>
                    <a:p>
                      <a:endParaRPr lang="tr-TR"/>
                    </a:p>
                  </a:txBody>
                  <a:tcPr/>
                </a:tc>
                <a:tc>
                  <a:txBody>
                    <a:bodyPr/>
                    <a:lstStyle/>
                    <a:p>
                      <a:pPr algn="ctr" fontAlgn="ctr"/>
                      <a:r>
                        <a:rPr lang="tr-TR" sz="1000" b="1" u="none" strike="noStrike" dirty="0">
                          <a:effectLst/>
                        </a:rPr>
                        <a:t>Üye</a:t>
                      </a:r>
                      <a:endParaRPr lang="tr-TR" sz="1000" b="1" i="0" u="none" strike="noStrike" dirty="0">
                        <a:solidFill>
                          <a:srgbClr val="000000"/>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Üye</a:t>
                      </a:r>
                      <a:endParaRPr lang="tr-TR" sz="800" b="1" i="0" u="none" strike="noStrike">
                        <a:solidFill>
                          <a:srgbClr val="000000"/>
                        </a:solidFill>
                        <a:effectLst/>
                        <a:latin typeface="Times New Roman" charset="-94"/>
                      </a:endParaRPr>
                    </a:p>
                  </a:txBody>
                  <a:tcPr marL="9810" marR="9810" marT="9810" marB="0" anchor="ctr"/>
                </a:tc>
                <a:tc vMerge="1">
                  <a:txBody>
                    <a:bodyPr/>
                    <a:lstStyle/>
                    <a:p>
                      <a:endParaRPr lang="tr-TR"/>
                    </a:p>
                  </a:txBody>
                  <a:tcPr/>
                </a:tc>
              </a:tr>
              <a:tr h="369987">
                <a:tc>
                  <a:txBody>
                    <a:bodyPr/>
                    <a:lstStyle/>
                    <a:p>
                      <a:pPr algn="ctr" fontAlgn="ctr"/>
                      <a:r>
                        <a:rPr lang="tr-TR" sz="800" u="none" strike="noStrike">
                          <a:effectLst/>
                        </a:rPr>
                        <a:t>İstanbul YMM Odası</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1244</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993</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2237</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1282</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941</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2223</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1100" b="1" u="none" strike="noStrike" dirty="0">
                          <a:solidFill>
                            <a:srgbClr val="333399"/>
                          </a:solidFill>
                          <a:effectLst/>
                        </a:rPr>
                        <a:t>1324</a:t>
                      </a:r>
                      <a:endParaRPr lang="tr-TR" sz="1100" b="1" i="0" u="none" strike="noStrike" dirty="0">
                        <a:solidFill>
                          <a:srgbClr val="333399"/>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dirty="0">
                          <a:effectLst/>
                        </a:rPr>
                        <a:t>927</a:t>
                      </a:r>
                      <a:endParaRPr lang="tr-TR" sz="800" b="0" i="0" u="none" strike="noStrike" dirty="0">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2251</a:t>
                      </a:r>
                      <a:endParaRPr lang="tr-TR" sz="800" b="0" i="0" u="none" strike="noStrike">
                        <a:solidFill>
                          <a:srgbClr val="000000"/>
                        </a:solidFill>
                        <a:effectLst/>
                        <a:latin typeface="Times New Roman" charset="-94"/>
                      </a:endParaRPr>
                    </a:p>
                  </a:txBody>
                  <a:tcPr marL="9810" marR="9810" marT="9810" marB="0" anchor="ctr"/>
                </a:tc>
              </a:tr>
              <a:tr h="369987">
                <a:tc>
                  <a:txBody>
                    <a:bodyPr/>
                    <a:lstStyle/>
                    <a:p>
                      <a:pPr algn="ctr" fontAlgn="ctr"/>
                      <a:r>
                        <a:rPr lang="tr-TR" sz="800" u="none" strike="noStrike">
                          <a:effectLst/>
                        </a:rPr>
                        <a:t>Ankara YMM Odası</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496</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993</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1489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520</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972</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1492</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1100" u="none" strike="noStrike" dirty="0">
                          <a:solidFill>
                            <a:srgbClr val="FF0000"/>
                          </a:solidFill>
                          <a:effectLst/>
                        </a:rPr>
                        <a:t>525</a:t>
                      </a:r>
                      <a:endParaRPr lang="tr-TR" sz="1100" b="0" i="0" u="none" strike="noStrike" dirty="0">
                        <a:solidFill>
                          <a:srgbClr val="FF0000"/>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966</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1491</a:t>
                      </a:r>
                      <a:endParaRPr lang="tr-TR" sz="800" b="0" i="0" u="none" strike="noStrike">
                        <a:solidFill>
                          <a:srgbClr val="000000"/>
                        </a:solidFill>
                        <a:effectLst/>
                        <a:latin typeface="Times New Roman" charset="-94"/>
                      </a:endParaRPr>
                    </a:p>
                  </a:txBody>
                  <a:tcPr marL="9810" marR="9810" marT="9810" marB="0" anchor="ctr"/>
                </a:tc>
              </a:tr>
              <a:tr h="369987">
                <a:tc>
                  <a:txBody>
                    <a:bodyPr/>
                    <a:lstStyle/>
                    <a:p>
                      <a:pPr algn="ctr" fontAlgn="ctr"/>
                      <a:r>
                        <a:rPr lang="tr-TR" sz="800" u="none" strike="noStrike">
                          <a:effectLst/>
                        </a:rPr>
                        <a:t>İzmir YMM Odası</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229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191</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420</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243</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182</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425</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1100" u="none" strike="noStrike" dirty="0">
                          <a:solidFill>
                            <a:schemeClr val="accent2"/>
                          </a:solidFill>
                          <a:effectLst/>
                        </a:rPr>
                        <a:t>249</a:t>
                      </a:r>
                      <a:endParaRPr lang="tr-TR" sz="1100" b="0" i="0" u="none" strike="noStrike" dirty="0">
                        <a:solidFill>
                          <a:schemeClr val="accent2"/>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186</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435</a:t>
                      </a:r>
                      <a:endParaRPr lang="tr-TR" sz="800" b="0" i="0" u="none" strike="noStrike">
                        <a:solidFill>
                          <a:srgbClr val="000000"/>
                        </a:solidFill>
                        <a:effectLst/>
                        <a:latin typeface="Times New Roman" charset="-94"/>
                      </a:endParaRPr>
                    </a:p>
                  </a:txBody>
                  <a:tcPr marL="9810" marR="9810" marT="9810" marB="0" anchor="ctr"/>
                </a:tc>
              </a:tr>
              <a:tr h="369987">
                <a:tc>
                  <a:txBody>
                    <a:bodyPr/>
                    <a:lstStyle/>
                    <a:p>
                      <a:pPr algn="ctr" fontAlgn="ctr"/>
                      <a:r>
                        <a:rPr lang="tr-TR" sz="800" u="none" strike="noStrike">
                          <a:effectLst/>
                        </a:rPr>
                        <a:t>Bursa YMM Odası</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114</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69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183</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126</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65</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191</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dirty="0">
                          <a:effectLst/>
                        </a:rPr>
                        <a:t>57</a:t>
                      </a:r>
                      <a:endParaRPr lang="tr-TR" sz="800" b="0" i="0" u="none" strike="noStrike" dirty="0">
                        <a:solidFill>
                          <a:srgbClr val="000000"/>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133</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190</a:t>
                      </a:r>
                      <a:endParaRPr lang="tr-TR" sz="800" b="0" i="0" u="none" strike="noStrike">
                        <a:solidFill>
                          <a:srgbClr val="000000"/>
                        </a:solidFill>
                        <a:effectLst/>
                        <a:latin typeface="Times New Roman" charset="-94"/>
                      </a:endParaRPr>
                    </a:p>
                  </a:txBody>
                  <a:tcPr marL="9810" marR="9810" marT="9810" marB="0" anchor="ctr"/>
                </a:tc>
              </a:tr>
              <a:tr h="369987">
                <a:tc>
                  <a:txBody>
                    <a:bodyPr/>
                    <a:lstStyle/>
                    <a:p>
                      <a:pPr algn="ctr" fontAlgn="ctr"/>
                      <a:r>
                        <a:rPr lang="tr-TR" sz="800" u="none" strike="noStrike">
                          <a:effectLst/>
                        </a:rPr>
                        <a:t>Adana YMM Odası</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101</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150</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110</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47</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157</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dirty="0">
                          <a:effectLst/>
                        </a:rPr>
                        <a:t>115</a:t>
                      </a:r>
                      <a:endParaRPr lang="tr-TR" sz="800" b="0" i="0" u="none" strike="noStrike" dirty="0">
                        <a:solidFill>
                          <a:srgbClr val="000000"/>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47</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162</a:t>
                      </a:r>
                      <a:endParaRPr lang="tr-TR" sz="800" b="0" i="0" u="none" strike="noStrike">
                        <a:solidFill>
                          <a:srgbClr val="000000"/>
                        </a:solidFill>
                        <a:effectLst/>
                        <a:latin typeface="Times New Roman" charset="-94"/>
                      </a:endParaRPr>
                    </a:p>
                  </a:txBody>
                  <a:tcPr marL="9810" marR="9810" marT="9810" marB="0" anchor="ctr"/>
                </a:tc>
              </a:tr>
              <a:tr h="369987">
                <a:tc>
                  <a:txBody>
                    <a:bodyPr/>
                    <a:lstStyle/>
                    <a:p>
                      <a:pPr algn="ctr" fontAlgn="ctr"/>
                      <a:r>
                        <a:rPr lang="tr-TR" sz="800" u="none" strike="noStrike">
                          <a:effectLst/>
                        </a:rPr>
                        <a:t>Gaziantep YMM Odası</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90</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35</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125</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104</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26</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130</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dirty="0">
                          <a:effectLst/>
                        </a:rPr>
                        <a:t>110</a:t>
                      </a:r>
                      <a:endParaRPr lang="tr-TR" sz="800" b="0" i="0" u="none" strike="noStrike" dirty="0">
                        <a:solidFill>
                          <a:srgbClr val="000000"/>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25</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135</a:t>
                      </a:r>
                      <a:endParaRPr lang="tr-TR" sz="800" b="0" i="0" u="none" strike="noStrike">
                        <a:solidFill>
                          <a:srgbClr val="000000"/>
                        </a:solidFill>
                        <a:effectLst/>
                        <a:latin typeface="Times New Roman" charset="-94"/>
                      </a:endParaRPr>
                    </a:p>
                  </a:txBody>
                  <a:tcPr marL="9810" marR="9810" marT="9810" marB="0" anchor="ctr"/>
                </a:tc>
              </a:tr>
              <a:tr h="369987">
                <a:tc>
                  <a:txBody>
                    <a:bodyPr/>
                    <a:lstStyle/>
                    <a:p>
                      <a:pPr algn="ctr" fontAlgn="ctr"/>
                      <a:r>
                        <a:rPr lang="tr-TR" sz="800" u="none" strike="noStrike">
                          <a:effectLst/>
                        </a:rPr>
                        <a:t>Antalya YMM Odası</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78</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51</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80</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dirty="0">
                          <a:effectLst/>
                        </a:rPr>
                        <a:t>52</a:t>
                      </a:r>
                      <a:endParaRPr lang="tr-TR" sz="800" b="0" i="0" u="none" strike="noStrike" dirty="0">
                        <a:solidFill>
                          <a:srgbClr val="000000"/>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28</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80</a:t>
                      </a:r>
                      <a:endParaRPr lang="tr-TR" sz="800" b="0" i="0" u="none" strike="noStrike">
                        <a:solidFill>
                          <a:srgbClr val="000000"/>
                        </a:solidFill>
                        <a:effectLst/>
                        <a:latin typeface="Times New Roman" charset="-94"/>
                      </a:endParaRPr>
                    </a:p>
                  </a:txBody>
                  <a:tcPr marL="9810" marR="9810" marT="9810" marB="0" anchor="ctr"/>
                </a:tc>
              </a:tr>
              <a:tr h="369987">
                <a:tc>
                  <a:txBody>
                    <a:bodyPr/>
                    <a:lstStyle/>
                    <a:p>
                      <a:pPr algn="ctr" fontAlgn="ctr"/>
                      <a:r>
                        <a:rPr lang="tr-TR" sz="800" u="none" strike="noStrike">
                          <a:effectLst/>
                        </a:rPr>
                        <a:t>Eskişehir YMM Odası</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27</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56</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27</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32</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59</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dirty="0">
                          <a:effectLst/>
                        </a:rPr>
                        <a:t>28</a:t>
                      </a:r>
                      <a:endParaRPr lang="tr-TR" sz="800" b="0" i="0" u="none" strike="noStrike" dirty="0">
                        <a:solidFill>
                          <a:srgbClr val="000000"/>
                        </a:solidFill>
                        <a:effectLst/>
                        <a:latin typeface="Times New Roman" charset="-94"/>
                      </a:endParaRPr>
                    </a:p>
                  </a:txBody>
                  <a:tcPr marL="9810" marR="9810" marT="9810" marB="0" anchor="ctr">
                    <a:solidFill>
                      <a:srgbClr val="FFFF00"/>
                    </a:solidFill>
                  </a:tcPr>
                </a:tc>
                <a:tc>
                  <a:txBody>
                    <a:bodyPr/>
                    <a:lstStyle/>
                    <a:p>
                      <a:pPr algn="ctr" fontAlgn="ctr"/>
                      <a:r>
                        <a:rPr lang="tr-TR" sz="800" u="none" strike="noStrike">
                          <a:effectLst/>
                        </a:rPr>
                        <a:t>30</a:t>
                      </a:r>
                      <a:endParaRPr lang="tr-TR" sz="800" b="0"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58</a:t>
                      </a:r>
                      <a:endParaRPr lang="tr-TR" sz="800" b="0" i="0" u="none" strike="noStrike">
                        <a:solidFill>
                          <a:srgbClr val="000000"/>
                        </a:solidFill>
                        <a:effectLst/>
                        <a:latin typeface="Times New Roman" charset="-94"/>
                      </a:endParaRPr>
                    </a:p>
                  </a:txBody>
                  <a:tcPr marL="9810" marR="9810" marT="9810" marB="0" anchor="ctr"/>
                </a:tc>
              </a:tr>
              <a:tr h="191373">
                <a:tc>
                  <a:txBody>
                    <a:bodyPr/>
                    <a:lstStyle/>
                    <a:p>
                      <a:pPr algn="ctr" fontAlgn="ctr"/>
                      <a:r>
                        <a:rPr lang="tr-TR" sz="800" u="none" strike="noStrike">
                          <a:effectLst/>
                        </a:rPr>
                        <a:t>TOPLAM</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1100" b="1" u="none" strike="noStrike" dirty="0">
                          <a:solidFill>
                            <a:schemeClr val="accent6"/>
                          </a:solidFill>
                          <a:effectLst/>
                        </a:rPr>
                        <a:t>2350</a:t>
                      </a:r>
                      <a:endParaRPr lang="tr-TR" sz="1100" b="1" i="0" u="none" strike="noStrike" dirty="0">
                        <a:solidFill>
                          <a:schemeClr val="accent6"/>
                        </a:solidFill>
                        <a:effectLst/>
                        <a:latin typeface="Times New Roman" charset="-94"/>
                      </a:endParaRPr>
                    </a:p>
                  </a:txBody>
                  <a:tcPr marL="9810" marR="9810" marT="9810" marB="0" anchor="ctr"/>
                </a:tc>
                <a:tc>
                  <a:txBody>
                    <a:bodyPr/>
                    <a:lstStyle/>
                    <a:p>
                      <a:pPr algn="ctr" fontAlgn="ctr"/>
                      <a:r>
                        <a:rPr lang="tr-TR" sz="800" u="none" strike="noStrike">
                          <a:effectLst/>
                        </a:rPr>
                        <a:t>2388</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4738</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1100" u="none" strike="noStrike" dirty="0">
                          <a:solidFill>
                            <a:schemeClr val="accent6"/>
                          </a:solidFill>
                          <a:effectLst/>
                        </a:rPr>
                        <a:t>2463</a:t>
                      </a:r>
                      <a:endParaRPr lang="tr-TR" sz="1100" b="1" i="0" u="none" strike="noStrike" dirty="0">
                        <a:solidFill>
                          <a:schemeClr val="accent6"/>
                        </a:solidFill>
                        <a:effectLst/>
                        <a:latin typeface="Times New Roman" charset="-94"/>
                      </a:endParaRPr>
                    </a:p>
                  </a:txBody>
                  <a:tcPr marL="9810" marR="9810" marT="9810" marB="0" anchor="ctr"/>
                </a:tc>
                <a:tc>
                  <a:txBody>
                    <a:bodyPr/>
                    <a:lstStyle/>
                    <a:p>
                      <a:pPr algn="ctr" fontAlgn="ctr"/>
                      <a:r>
                        <a:rPr lang="tr-TR" sz="800" u="none" strike="noStrike" dirty="0">
                          <a:effectLst/>
                        </a:rPr>
                        <a:t>2294</a:t>
                      </a:r>
                      <a:endParaRPr lang="tr-TR" sz="800" b="1" i="0" u="none" strike="noStrike" dirty="0">
                        <a:solidFill>
                          <a:srgbClr val="000000"/>
                        </a:solidFill>
                        <a:effectLst/>
                        <a:latin typeface="Times New Roman" charset="-94"/>
                      </a:endParaRPr>
                    </a:p>
                  </a:txBody>
                  <a:tcPr marL="9810" marR="9810" marT="9810" marB="0" anchor="ctr"/>
                </a:tc>
                <a:tc>
                  <a:txBody>
                    <a:bodyPr/>
                    <a:lstStyle/>
                    <a:p>
                      <a:pPr algn="ctr" fontAlgn="ctr"/>
                      <a:r>
                        <a:rPr lang="tr-TR" sz="800" u="none" strike="noStrike">
                          <a:effectLst/>
                        </a:rPr>
                        <a:t>4757</a:t>
                      </a:r>
                      <a:endParaRPr lang="tr-TR" sz="800" b="1" i="0" u="none" strike="noStrike">
                        <a:solidFill>
                          <a:srgbClr val="000000"/>
                        </a:solidFill>
                        <a:effectLst/>
                        <a:latin typeface="Times New Roman" charset="-94"/>
                      </a:endParaRPr>
                    </a:p>
                  </a:txBody>
                  <a:tcPr marL="9810" marR="9810" marT="9810" marB="0" anchor="ctr"/>
                </a:tc>
                <a:tc>
                  <a:txBody>
                    <a:bodyPr/>
                    <a:lstStyle/>
                    <a:p>
                      <a:pPr algn="ctr" fontAlgn="ctr"/>
                      <a:r>
                        <a:rPr lang="tr-TR" sz="1400" b="1" u="none" strike="noStrike" dirty="0">
                          <a:solidFill>
                            <a:schemeClr val="accent6"/>
                          </a:solidFill>
                          <a:effectLst/>
                        </a:rPr>
                        <a:t>2460</a:t>
                      </a:r>
                      <a:endParaRPr lang="tr-TR" sz="1400" b="1" i="0" u="none" strike="noStrike" dirty="0">
                        <a:solidFill>
                          <a:schemeClr val="accent6"/>
                        </a:solidFill>
                        <a:effectLst/>
                        <a:latin typeface="Times New Roman" charset="-94"/>
                      </a:endParaRPr>
                    </a:p>
                  </a:txBody>
                  <a:tcPr marL="9810" marR="9810" marT="9810" marB="0" anchor="ctr">
                    <a:solidFill>
                      <a:srgbClr val="FFFF00"/>
                    </a:solidFill>
                  </a:tcPr>
                </a:tc>
                <a:tc>
                  <a:txBody>
                    <a:bodyPr/>
                    <a:lstStyle/>
                    <a:p>
                      <a:pPr algn="ctr" fontAlgn="ctr"/>
                      <a:r>
                        <a:rPr lang="tr-TR" sz="1200" u="none" strike="noStrike" dirty="0">
                          <a:effectLst/>
                        </a:rPr>
                        <a:t>2342</a:t>
                      </a:r>
                      <a:endParaRPr lang="tr-TR" sz="1200" b="1" i="0" u="none" strike="noStrike" dirty="0">
                        <a:solidFill>
                          <a:srgbClr val="000000"/>
                        </a:solidFill>
                        <a:effectLst/>
                        <a:latin typeface="Times New Roman" charset="-94"/>
                      </a:endParaRPr>
                    </a:p>
                  </a:txBody>
                  <a:tcPr marL="9810" marR="9810" marT="9810" marB="0" anchor="ctr"/>
                </a:tc>
                <a:tc>
                  <a:txBody>
                    <a:bodyPr/>
                    <a:lstStyle/>
                    <a:p>
                      <a:pPr algn="ctr" fontAlgn="ctr"/>
                      <a:r>
                        <a:rPr lang="tr-TR" sz="1400" u="none" strike="noStrike" dirty="0">
                          <a:solidFill>
                            <a:srgbClr val="FF0000"/>
                          </a:solidFill>
                          <a:effectLst/>
                        </a:rPr>
                        <a:t>4802</a:t>
                      </a:r>
                      <a:endParaRPr lang="tr-TR" sz="1400" b="1" i="0" u="none" strike="noStrike" dirty="0">
                        <a:solidFill>
                          <a:srgbClr val="FF0000"/>
                        </a:solidFill>
                        <a:effectLst/>
                        <a:latin typeface="Times New Roman" charset="-94"/>
                      </a:endParaRPr>
                    </a:p>
                  </a:txBody>
                  <a:tcPr marL="9810" marR="9810" marT="9810" marB="0" anchor="ctr"/>
                </a:tc>
              </a:tr>
            </a:tbl>
          </a:graphicData>
        </a:graphic>
      </p:graphicFrame>
    </p:spTree>
    <p:extLst>
      <p:ext uri="{BB962C8B-B14F-4D97-AF65-F5344CB8AC3E}">
        <p14:creationId xmlns:p14="http://schemas.microsoft.com/office/powerpoint/2010/main" val="445322661"/>
      </p:ext>
    </p:extLst>
  </p:cSld>
  <p:clrMapOvr>
    <a:masterClrMapping/>
  </p:clrMapOvr>
  <p:transition spd="slow">
    <p:wipe/>
  </p:transition>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3600" rtl="0" eaLnBrk="0" fontAlgn="base" latinLnBrk="0" hangingPunct="0">
          <a:lnSpc>
            <a:spcPct val="100000"/>
          </a:lnSpc>
          <a:spcBef>
            <a:spcPct val="0"/>
          </a:spcBef>
          <a:spcAft>
            <a:spcPct val="0"/>
          </a:spcAft>
          <a:buClrTx/>
          <a:buSzTx/>
          <a:buFontTx/>
          <a:buNone/>
          <a:tabLst/>
          <a:defRPr kumimoji="0" lang="en-GB" sz="23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3600" rtl="0" eaLnBrk="0" fontAlgn="base" latinLnBrk="0" hangingPunct="0">
          <a:lnSpc>
            <a:spcPct val="100000"/>
          </a:lnSpc>
          <a:spcBef>
            <a:spcPct val="0"/>
          </a:spcBef>
          <a:spcAft>
            <a:spcPct val="0"/>
          </a:spcAft>
          <a:buClrTx/>
          <a:buSzTx/>
          <a:buFontTx/>
          <a:buNone/>
          <a:tabLst/>
          <a:defRPr kumimoji="0" lang="en-GB" sz="23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9436</TotalTime>
  <Words>4460</Words>
  <Application>Microsoft Macintosh PowerPoint</Application>
  <PresentationFormat>Özel</PresentationFormat>
  <Paragraphs>873</Paragraphs>
  <Slides>41</Slides>
  <Notes>4</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41</vt:i4>
      </vt:variant>
    </vt:vector>
  </HeadingPairs>
  <TitlesOfParts>
    <vt:vector size="51" baseType="lpstr">
      <vt:lpstr>Arial Black</vt:lpstr>
      <vt:lpstr>Arial Narrow</vt:lpstr>
      <vt:lpstr>Arial Tur</vt:lpstr>
      <vt:lpstr>Calibri</vt:lpstr>
      <vt:lpstr>Calibri (Gövde)</vt:lpstr>
      <vt:lpstr>ＭＳ Ｐゴシック</vt:lpstr>
      <vt:lpstr>Times New Roman</vt:lpstr>
      <vt:lpstr>Wingdings</vt:lpstr>
      <vt:lpstr>Arial</vt:lpstr>
      <vt:lpstr>blank</vt:lpstr>
      <vt:lpstr>4. YEMİNLİ MALİ MÜŞAVİRLİK DENETİM VE TASDİK SEMPOZYUMU İZMİR</vt:lpstr>
      <vt:lpstr>SUNUM PLANI</vt:lpstr>
      <vt:lpstr>GİRİŞ : YMM SEMPOZYUMLARI, MESLEĞİMİZİN “BİLANÇO” GÜNÜDÜR</vt:lpstr>
      <vt:lpstr>1- YEMİNLİ MALİ MÜŞAVİRLİK MESLEĞİ</vt:lpstr>
      <vt:lpstr>MESLEK YASAMIZA GÖRE (Md. 11) KAMU HİZMETİ SUNUYORUZ. BU NEDENLE KAMU GÖREVLİSİYİZ.</vt:lpstr>
      <vt:lpstr>Anayasanın 128 ve 135 inci madelerine göre Kamu Görevlisi sayılan YMM’lerin Sorumlulukları da büyüktür.</vt:lpstr>
      <vt:lpstr>YEMİNLİ MALİ MÜŞAVİRLİK MESLEĞİ  BİR GÜVEN MESLEĞİDİR. </vt:lpstr>
      <vt:lpstr>YMM’ler “TAM GÜVENCE” HİZMETİ VERMEKTEDİR.</vt:lpstr>
      <vt:lpstr>TÜRKİYE GENELİNDE FİİLEN ÇALIŞAN YMM SAYISI (2017) : 2460 </vt:lpstr>
      <vt:lpstr>SON DÖRT YILA AİT YMM TAM TASDİK SÖZLEŞME SAYILARI (2017 yılında 29.725 adet)</vt:lpstr>
      <vt:lpstr>TAM TASDİK SÖZLEŞME SAYISI / BAĞIMSIZ DENETİM SÖZLEŞEME SAYILARI / TFRS-BOBİ FRS-MSUGT</vt:lpstr>
      <vt:lpstr>TAM TASDİK SÖZLEŞME SAYILARI VE ORTALAMA TASDİK SAYISI: 12 dir.</vt:lpstr>
      <vt:lpstr>SON 3 YILA AİT YMM TAM TASDİK RAPORU DÜZENLENEN MÜKELLEFLERE AİT AKTİF BÜYÜKLÜK VE NET SATIŞLAR TUTARI </vt:lpstr>
      <vt:lpstr>YMM DENETİMİNDEN GEÇEN “NET SATIŞLAR” </vt:lpstr>
      <vt:lpstr>NET SATIŞ TUTARI ve 10 MİLYON TL Yİ AŞAN ve TAM TASDİK RAPORU İMZALAYAN MÜKELLEF SAYISI</vt:lpstr>
      <vt:lpstr>TASTİK YAPTIRAN KV MÜKELLEF SAYISI VE TASDİK EDİLEN TOPLAM KURUMLAR VERGİSİ MATRAHI ?</vt:lpstr>
      <vt:lpstr>TASDİK EDİLEN TOPLAM MATRAH / TASDİK EDİLEN HESAPLANAN KURUMLAR VERGİSİ VE BÜTÇE GELİRLERİ İÇİNDEKİ (KURUMLAR VERGİSİ) YMM’LERİN PAYI</vt:lpstr>
      <vt:lpstr>2-VERGİ İADELERİNDE YMM’LERİN ROLÜ</vt:lpstr>
      <vt:lpstr>VERGİ İADELERİNDE YMM’LERİN ROLÜ</vt:lpstr>
      <vt:lpstr>SON ÜÇ YILA AİT KDV İADESİ TASDİK SÖZLEŞMESİ SAYILARI</vt:lpstr>
      <vt:lpstr>SON 3 YILDA YMM LER TARAFINDAN YAPILAN KDV İADESİ MİKTARLARI</vt:lpstr>
      <vt:lpstr>KDV İADESİNDE YMM’LERİN PAYI</vt:lpstr>
      <vt:lpstr>İHRACAT Hariç tutulduğunda kalan KDV İadesinde Ymm'lerin payı:</vt:lpstr>
      <vt:lpstr>3-VERGİ İNCELEMELERİNDE YMM’LERİN ROLÜ</vt:lpstr>
      <vt:lpstr>VERGİ İNCELEMELERİ HK SAYISAL VERİİLER (Kaynak: VDK 2016 yılı Faaliyet Raporu)</vt:lpstr>
      <vt:lpstr>SON 3 YILDA TASDİK SÖZLEŞMESİ BULUNAN MÜKELLEFLER NEZDİNDE YAPILAN VERGİ İNCELEME SAYISI ve İNCELEME ORANI</vt:lpstr>
      <vt:lpstr>SORULMASI GEREKEN SORU ?  GİB ve VDK, YMM’lere güvenmemekte midir?</vt:lpstr>
      <vt:lpstr>SON ÜÇ YILDA DİSİPLİN CEZASI ALAN VE CEZASI ONAYLANAN YMM SAYILARI</vt:lpstr>
      <vt:lpstr>4-YMM MESLEĞİNİN DİĞER ÜLKELERDEKİ UYGULAMA ÖRNEKLERİ</vt:lpstr>
      <vt:lpstr>GELİŞMİŞ ÜLKELERDE YMM UYGULAMALARI:</vt:lpstr>
      <vt:lpstr>ENROLLED / LICENSED AGENTs / CPAs (IN USA) (ABD UYGULAMASI)</vt:lpstr>
      <vt:lpstr>İNGİLTERE, FRANSA, ALMANYA VE HOLLANDA ÖRNEKLERİ</vt:lpstr>
      <vt:lpstr>GELİŞMEKTE OLAN ÜLKELERDE BEYANNAME TASDİKİ</vt:lpstr>
      <vt:lpstr>Certification of Tax Returns in Romania (2014) (Romanya’da vergi beyannamelerinin tasdiki) http://www.romanian-accountants.com/</vt:lpstr>
      <vt:lpstr>Certification of Tax Returns in Romania</vt:lpstr>
      <vt:lpstr>CERTIFICATION OF TAX RETURNS IN GREECE (2011) (Yunanistan’da Vergi Beyannamelerinin Tasdiki)</vt:lpstr>
      <vt:lpstr>CERTIFICATION OF TAX RETURNS IN GREECE</vt:lpstr>
      <vt:lpstr>CERTIFICATION OF TAX RETURNS IN GREECE</vt:lpstr>
      <vt:lpstr>CERTIFICATION OF TAX DECLERATION IN ALBANIA (2016) Arnavutluk’ta Vergi Beyannamelerinin Tasdiki)</vt:lpstr>
      <vt:lpstr>CERTIFICATION OF TAX DECLERATION IN ALBANIA</vt:lpstr>
      <vt:lpstr>SON</vt:lpstr>
    </vt:vector>
  </TitlesOfParts>
  <Company>PKF</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everett</dc:creator>
  <cp:lastModifiedBy>ALİ ALIÇ</cp:lastModifiedBy>
  <cp:revision>753</cp:revision>
  <dcterms:created xsi:type="dcterms:W3CDTF">2005-04-21T07:58:27Z</dcterms:created>
  <dcterms:modified xsi:type="dcterms:W3CDTF">2017-11-02T05:39:16Z</dcterms:modified>
</cp:coreProperties>
</file>